
<file path=[Content_Types].xml><?xml version="1.0" encoding="utf-8"?>
<Types xmlns="http://schemas.openxmlformats.org/package/2006/content-types">
  <Default Extension="glb" ContentType="model/gltf.binary"/>
  <Default Extension="jpeg" ContentType="image/jpeg"/>
  <Default Extension="m4v"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3"/>
  </p:notesMasterIdLst>
  <p:sldIdLst>
    <p:sldId id="256" r:id="rId2"/>
    <p:sldId id="4010" r:id="rId3"/>
    <p:sldId id="3906" r:id="rId4"/>
    <p:sldId id="3806" r:id="rId5"/>
    <p:sldId id="3729" r:id="rId6"/>
    <p:sldId id="3948" r:id="rId7"/>
    <p:sldId id="3945" r:id="rId8"/>
    <p:sldId id="3950" r:id="rId9"/>
    <p:sldId id="3989" r:id="rId10"/>
    <p:sldId id="4001" r:id="rId11"/>
    <p:sldId id="4008" r:id="rId12"/>
    <p:sldId id="3851" r:id="rId13"/>
    <p:sldId id="3767" r:id="rId14"/>
    <p:sldId id="3764" r:id="rId15"/>
    <p:sldId id="3768" r:id="rId16"/>
    <p:sldId id="3214" r:id="rId17"/>
    <p:sldId id="4009" r:id="rId18"/>
    <p:sldId id="3990" r:id="rId19"/>
    <p:sldId id="3951" r:id="rId20"/>
    <p:sldId id="3996" r:id="rId21"/>
    <p:sldId id="3997" r:id="rId22"/>
    <p:sldId id="3992" r:id="rId23"/>
    <p:sldId id="3993" r:id="rId24"/>
    <p:sldId id="3994" r:id="rId25"/>
    <p:sldId id="3999" r:id="rId26"/>
    <p:sldId id="4005" r:id="rId27"/>
    <p:sldId id="4000" r:id="rId28"/>
    <p:sldId id="3995" r:id="rId29"/>
    <p:sldId id="3998" r:id="rId30"/>
    <p:sldId id="3982" r:id="rId31"/>
    <p:sldId id="284" r:id="rId32"/>
    <p:sldId id="3981" r:id="rId33"/>
    <p:sldId id="3991" r:id="rId34"/>
    <p:sldId id="3986" r:id="rId35"/>
    <p:sldId id="4006" r:id="rId36"/>
    <p:sldId id="3983" r:id="rId37"/>
    <p:sldId id="3984" r:id="rId38"/>
    <p:sldId id="3985" r:id="rId39"/>
    <p:sldId id="4007" r:id="rId40"/>
    <p:sldId id="3988" r:id="rId41"/>
    <p:sldId id="398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7E22"/>
    <a:srgbClr val="156082"/>
    <a:srgbClr val="FFFF00"/>
    <a:srgbClr val="000000"/>
    <a:srgbClr val="0E2741"/>
    <a:srgbClr val="E971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40"/>
    <p:restoredTop sz="80949"/>
  </p:normalViewPr>
  <p:slideViewPr>
    <p:cSldViewPr snapToGrid="0">
      <p:cViewPr varScale="1">
        <p:scale>
          <a:sx n="101" d="100"/>
          <a:sy n="101" d="100"/>
        </p:scale>
        <p:origin x="104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29B0D3-CA0D-A147-9B9B-AF3D264572D9}" type="datetimeFigureOut">
              <a:rPr lang="en-US" smtClean="0"/>
              <a:t>9/22/25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63ED2C-3E55-1A48-89E0-F6C2B0E87DF3}" type="slidenum">
              <a:rPr lang="en-US" smtClean="0"/>
              <a:t>‹#›</a:t>
            </a:fld>
            <a:endParaRPr lang="en-US"/>
          </a:p>
        </p:txBody>
      </p:sp>
    </p:spTree>
    <p:extLst>
      <p:ext uri="{BB962C8B-B14F-4D97-AF65-F5344CB8AC3E}">
        <p14:creationId xmlns:p14="http://schemas.microsoft.com/office/powerpoint/2010/main" val="3008633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 deeper into topics</a:t>
            </a:r>
          </a:p>
        </p:txBody>
      </p:sp>
      <p:sp>
        <p:nvSpPr>
          <p:cNvPr id="4" name="Slide Number Placeholder 3"/>
          <p:cNvSpPr>
            <a:spLocks noGrp="1"/>
          </p:cNvSpPr>
          <p:nvPr>
            <p:ph type="sldNum" sz="quarter" idx="5"/>
          </p:nvPr>
        </p:nvSpPr>
        <p:spPr/>
        <p:txBody>
          <a:bodyPr/>
          <a:lstStyle/>
          <a:p>
            <a:fld id="{0163ED2C-3E55-1A48-89E0-F6C2B0E87DF3}" type="slidenum">
              <a:rPr lang="en-US" smtClean="0"/>
              <a:t>3</a:t>
            </a:fld>
            <a:endParaRPr lang="en-US"/>
          </a:p>
        </p:txBody>
      </p:sp>
    </p:spTree>
    <p:extLst>
      <p:ext uri="{BB962C8B-B14F-4D97-AF65-F5344CB8AC3E}">
        <p14:creationId xmlns:p14="http://schemas.microsoft.com/office/powerpoint/2010/main" val="595494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method but with the BNST/</a:t>
            </a:r>
            <a:r>
              <a:rPr lang="en-US" dirty="0" err="1"/>
              <a:t>eralpha</a:t>
            </a:r>
            <a:r>
              <a:rPr lang="en-US" dirty="0"/>
              <a:t> </a:t>
            </a:r>
          </a:p>
          <a:p>
            <a:r>
              <a:rPr lang="en-US" dirty="0"/>
              <a:t>-Only difference is ESR1 is a </a:t>
            </a:r>
            <a:r>
              <a:rPr lang="en-US" dirty="0" err="1"/>
              <a:t>knockin</a:t>
            </a:r>
            <a:r>
              <a:rPr lang="en-US" dirty="0"/>
              <a:t>, </a:t>
            </a:r>
            <a:r>
              <a:rPr lang="en-US" dirty="0" err="1"/>
              <a:t>cre</a:t>
            </a:r>
            <a:r>
              <a:rPr lang="en-US" dirty="0"/>
              <a:t> expressed from endogenous locus… </a:t>
            </a:r>
          </a:p>
          <a:p>
            <a:r>
              <a:rPr lang="en-US" dirty="0"/>
              <a:t>-Good for faithful expression</a:t>
            </a:r>
          </a:p>
          <a:p>
            <a:r>
              <a:rPr lang="en-US" dirty="0"/>
              <a:t>-Bad because it slightly </a:t>
            </a:r>
            <a:r>
              <a:rPr lang="en-US" dirty="0" err="1"/>
              <a:t>interfers</a:t>
            </a:r>
            <a:r>
              <a:rPr lang="en-US" dirty="0"/>
              <a:t> with endogenous esr1</a:t>
            </a:r>
          </a:p>
          <a:p>
            <a:endParaRPr lang="en-US" dirty="0"/>
          </a:p>
          <a:p>
            <a:r>
              <a:rPr lang="en-US" dirty="0"/>
              <a:t>As opposed to bacterial ac which just adds a huge chunk of </a:t>
            </a:r>
            <a:r>
              <a:rPr lang="en-US" dirty="0" err="1"/>
              <a:t>dna</a:t>
            </a:r>
            <a:r>
              <a:rPr lang="en-US" dirty="0"/>
              <a:t>… It means regulatory elements are different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949DF7-B335-1C49-B177-8960A01BAA1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0544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Stationarity here refers to stable behavior over time (assumption)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buNone/>
            </a:pPr>
            <a:r>
              <a:rPr lang="en-US" b="0" dirty="0"/>
              <a:t>Linearity</a:t>
            </a:r>
          </a:p>
          <a:p>
            <a:pPr marL="171450" indent="-171450">
              <a:buFont typeface="Arial" panose="020B0604020202020204" pitchFamily="34" charset="0"/>
              <a:buChar char="•"/>
            </a:pPr>
            <a:r>
              <a:rPr lang="en-US" b="0" dirty="0"/>
              <a:t>What it means: Granger causality assumes a linear relationship between the time series. That is, it models the influence of one variable on another using a linear regression framework.</a:t>
            </a:r>
          </a:p>
          <a:p>
            <a:pPr marL="171450" indent="-171450">
              <a:buFont typeface="Arial" panose="020B0604020202020204" pitchFamily="34" charset="0"/>
              <a:buChar char="•"/>
            </a:pPr>
            <a:r>
              <a:rPr lang="en-US" b="0" dirty="0"/>
              <a:t>Why it matters: If the true causal relationship is nonlinear, Granger causality may fail to detect it (i.e., false negative), or it might detect a spurious effect if nonlinearity is misrepresented as linear influence.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163ED2C-3E55-1A48-89E0-F6C2B0E87DF3}" type="slidenum">
              <a:rPr lang="en-US" smtClean="0"/>
              <a:t>18</a:t>
            </a:fld>
            <a:endParaRPr lang="en-US"/>
          </a:p>
        </p:txBody>
      </p:sp>
    </p:spTree>
    <p:extLst>
      <p:ext uri="{BB962C8B-B14F-4D97-AF65-F5344CB8AC3E}">
        <p14:creationId xmlns:p14="http://schemas.microsoft.com/office/powerpoint/2010/main" val="1354122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0" dirty="0"/>
              <a:t>Imagine your behavioral signal shows a sharp increase only after MeA activity crosses a certain threshold and sustains it for a few frames. Granger causality will miss this nonlinear, conditional dependency.</a:t>
            </a:r>
          </a:p>
          <a:p>
            <a:r>
              <a:rPr lang="en-US" b="0" dirty="0"/>
              <a:t>TACI, through deep representation learning, can implicitly learn this </a:t>
            </a:r>
            <a:r>
              <a:rPr lang="en-US" b="0" dirty="0" err="1"/>
              <a:t>thresholded</a:t>
            </a:r>
            <a:r>
              <a:rPr lang="en-US" b="0" dirty="0"/>
              <a:t> and time-delayed rule.</a:t>
            </a:r>
          </a:p>
          <a:p>
            <a:endParaRPr lang="en-US" b="0" dirty="0"/>
          </a:p>
          <a:p>
            <a:pPr marL="171450" indent="-171450">
              <a:buFontTx/>
              <a:buChar char="-"/>
            </a:pPr>
            <a:r>
              <a:rPr lang="en-US" dirty="0"/>
              <a:t>If timing is import if we shuffle the meaning still has </a:t>
            </a:r>
            <a:r>
              <a:rPr lang="en-US" dirty="0" err="1"/>
              <a:t>prestn</a:t>
            </a:r>
            <a:r>
              <a:rPr lang="en-US" dirty="0"/>
              <a:t>. </a:t>
            </a:r>
          </a:p>
          <a:p>
            <a:pPr marL="171450" indent="-171450">
              <a:buFontTx/>
              <a:buChar char="-"/>
            </a:pPr>
            <a:endParaRPr lang="en-US" dirty="0"/>
          </a:p>
          <a:p>
            <a:pPr marL="171450" indent="-171450">
              <a:buFontTx/>
              <a:buChar char="-"/>
            </a:pPr>
            <a:r>
              <a:rPr lang="en-US" dirty="0"/>
              <a:t>Recently Josan and Gordon came out with a method for doing exactly this! So we'll be using this technique to measure causality in our data. </a:t>
            </a:r>
          </a:p>
          <a:p>
            <a:pPr marL="171450" indent="-171450">
              <a:buFontTx/>
              <a:buChar char="-"/>
            </a:pPr>
            <a:endParaRPr lang="en-US" dirty="0"/>
          </a:p>
          <a:p>
            <a:pPr marL="171450" indent="-171450">
              <a:buFontTx/>
              <a:buChar char="-"/>
            </a:pPr>
            <a:r>
              <a:rPr lang="en-US" dirty="0"/>
              <a:t>They made contributions which we'll be using...</a:t>
            </a:r>
          </a:p>
          <a:p>
            <a:pPr marL="171450" indent="-171450">
              <a:buFontTx/>
              <a:buChar char="-"/>
            </a:pPr>
            <a:r>
              <a:rPr lang="en-US" dirty="0"/>
              <a:t>An architecture for the model and a metric for </a:t>
            </a:r>
            <a:r>
              <a:rPr lang="en-US" dirty="0" err="1"/>
              <a:t>explicityly</a:t>
            </a:r>
            <a:r>
              <a:rPr lang="en-US" dirty="0"/>
              <a:t> measuring one's gain predictive power. </a:t>
            </a:r>
          </a:p>
          <a:p>
            <a:pPr marL="171450" indent="-171450">
              <a:buFontTx/>
              <a:buChar char="-"/>
            </a:pPr>
            <a:endParaRPr lang="en-US" dirty="0"/>
          </a:p>
          <a:p>
            <a:pPr marL="171450" indent="-171450">
              <a:buFontTx/>
              <a:buChar char="-"/>
            </a:pPr>
            <a:r>
              <a:rPr lang="en-US" dirty="0"/>
              <a:t>The machine learning method is composed of two different networks: one takes in the pasts of X and Y and tries to predict the future of Y, and the other takes in the past of Y and a shuffled version of X and tries to predict the future of Y.  If the network that has the real time series of X does better, we say that it’s an interaction</a:t>
            </a:r>
          </a:p>
          <a:p>
            <a:pPr marL="171450" indent="-171450">
              <a:buFontTx/>
              <a:buChar char="-"/>
            </a:pPr>
            <a:r>
              <a:rPr lang="en-US" dirty="0"/>
              <a:t>We then test the other way (replace all the </a:t>
            </a:r>
            <a:r>
              <a:rPr lang="en-US" dirty="0" err="1"/>
              <a:t>Xs</a:t>
            </a:r>
            <a:r>
              <a:rPr lang="en-US" dirty="0"/>
              <a:t> with Ys and Ys with </a:t>
            </a:r>
            <a:r>
              <a:rPr lang="en-US" dirty="0" err="1"/>
              <a:t>Xs</a:t>
            </a:r>
            <a:r>
              <a:rPr lang="en-US" dirty="0"/>
              <a:t> in the above sentence), and this tells us is both are interacting with each other, one with the other, neither, and the relative strength of the interactions</a:t>
            </a:r>
          </a:p>
          <a:p>
            <a:pPr marL="171450" indent="-171450">
              <a:buFontTx/>
              <a:buChar char="-"/>
            </a:pPr>
            <a:r>
              <a:rPr lang="en-US" dirty="0"/>
              <a:t>I can give details on the neural network if useful, but I figured that it wouldn’t be worth going into in this short of a talk, and I will be there if people have questions</a:t>
            </a:r>
          </a:p>
          <a:p>
            <a:pPr marL="171450" indent="-171450">
              <a:buFontTx/>
              <a:buChar char="-"/>
            </a:pPr>
            <a:r>
              <a:rPr lang="en-US" dirty="0"/>
              <a:t>We’ve shown that it works on a variety of systems with known answers, including one on the next page</a:t>
            </a:r>
          </a:p>
          <a:p>
            <a:pPr marL="171450" indent="-171450">
              <a:buFontTx/>
              <a:buChar char="-"/>
            </a:pPr>
            <a:endParaRPr lang="en-US" dirty="0"/>
          </a:p>
          <a:p>
            <a:endParaRPr lang="en-US" b="0" dirty="0"/>
          </a:p>
        </p:txBody>
      </p:sp>
      <p:sp>
        <p:nvSpPr>
          <p:cNvPr id="4" name="Slide Number Placeholder 3"/>
          <p:cNvSpPr>
            <a:spLocks noGrp="1"/>
          </p:cNvSpPr>
          <p:nvPr>
            <p:ph type="sldNum" sz="quarter" idx="5"/>
          </p:nvPr>
        </p:nvSpPr>
        <p:spPr/>
        <p:txBody>
          <a:bodyPr/>
          <a:lstStyle/>
          <a:p>
            <a:fld id="{0163ED2C-3E55-1A48-89E0-F6C2B0E87DF3}" type="slidenum">
              <a:rPr lang="en-US" smtClean="0"/>
              <a:t>19</a:t>
            </a:fld>
            <a:endParaRPr lang="en-US"/>
          </a:p>
        </p:txBody>
      </p:sp>
    </p:spTree>
    <p:extLst>
      <p:ext uri="{BB962C8B-B14F-4D97-AF65-F5344CB8AC3E}">
        <p14:creationId xmlns:p14="http://schemas.microsoft.com/office/powerpoint/2010/main" val="3996052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rPr>
              <a:t>The </a:t>
            </a:r>
            <a:r>
              <a:rPr lang="en-US" b="1" i="0" u="none" strike="noStrike" dirty="0">
                <a:solidFill>
                  <a:srgbClr val="000000"/>
                </a:solidFill>
                <a:effectLst/>
              </a:rPr>
              <a:t>power spectrum</a:t>
            </a:r>
            <a:r>
              <a:rPr lang="en-US" b="0" i="0" u="none" strike="noStrike" dirty="0">
                <a:solidFill>
                  <a:srgbClr val="000000"/>
                </a:solidFill>
                <a:effectLst/>
              </a:rPr>
              <a:t> shows how much energy a signal has at different frequencies, like a graph that tells you which "pitches" are loud or quiet in a sound. To make sure our fake (surrogate) signals were good copies of the real ones, we used a math tool called the Fast Fourier Transform (FFT) to create the power spectrum for both. We checked if they looked similar, focusing on the positive frequencies. Since the graphs matched closely (shown in Figure 4), it proved our fake signals were accurate and could be used for comparisons</a:t>
            </a:r>
          </a:p>
          <a:p>
            <a:endParaRPr lang="en-US" dirty="0"/>
          </a:p>
          <a:p>
            <a:r>
              <a:rPr lang="en-US" i="0" u="none" strike="noStrike" dirty="0">
                <a:solidFill>
                  <a:srgbClr val="000000"/>
                </a:solidFill>
                <a:effectLst/>
              </a:rPr>
              <a:t>Power Spectrum: Shows how a signal's energy is distributed across different frequencies, like a graph of "loudness" for each pitch</a:t>
            </a:r>
            <a:endParaRPr lang="en-US" dirty="0">
              <a:solidFill>
                <a:srgbClr val="000000"/>
              </a:solidFill>
            </a:endParaRPr>
          </a:p>
          <a:p>
            <a:r>
              <a:rPr lang="en-US" i="0" u="none" strike="noStrike" dirty="0">
                <a:solidFill>
                  <a:srgbClr val="000000"/>
                </a:solidFill>
                <a:effectLst/>
              </a:rPr>
              <a:t>Validation Process: Used Fast Fourier Transform (FFT) to compare power spectra of original and surrogate signals, ensuring fake signals match real ones</a:t>
            </a:r>
          </a:p>
          <a:p>
            <a:r>
              <a:rPr lang="en-US" i="0" u="none" strike="noStrike" dirty="0">
                <a:solidFill>
                  <a:srgbClr val="000000"/>
                </a:solidFill>
                <a:effectLst/>
              </a:rPr>
              <a:t>Results: Close match in power spectra (Figure 4) confirms surrogates preserve frequency distribution, making them reliable for comparisons.</a:t>
            </a:r>
          </a:p>
          <a:p>
            <a:endParaRPr lang="en-US" dirty="0"/>
          </a:p>
          <a:p>
            <a:endParaRPr lang="en-US" dirty="0"/>
          </a:p>
        </p:txBody>
      </p:sp>
      <p:sp>
        <p:nvSpPr>
          <p:cNvPr id="4" name="Slide Number Placeholder 3"/>
          <p:cNvSpPr>
            <a:spLocks noGrp="1"/>
          </p:cNvSpPr>
          <p:nvPr>
            <p:ph type="sldNum" sz="quarter" idx="5"/>
          </p:nvPr>
        </p:nvSpPr>
        <p:spPr/>
        <p:txBody>
          <a:bodyPr/>
          <a:lstStyle/>
          <a:p>
            <a:fld id="{0163ED2C-3E55-1A48-89E0-F6C2B0E87DF3}" type="slidenum">
              <a:rPr lang="en-US" smtClean="0"/>
              <a:t>24</a:t>
            </a:fld>
            <a:endParaRPr lang="en-US"/>
          </a:p>
        </p:txBody>
      </p:sp>
    </p:spTree>
    <p:extLst>
      <p:ext uri="{BB962C8B-B14F-4D97-AF65-F5344CB8AC3E}">
        <p14:creationId xmlns:p14="http://schemas.microsoft.com/office/powerpoint/2010/main" val="1723191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63ED2C-3E55-1A48-89E0-F6C2B0E87DF3}" type="slidenum">
              <a:rPr lang="en-US" smtClean="0"/>
              <a:t>27</a:t>
            </a:fld>
            <a:endParaRPr lang="en-US"/>
          </a:p>
        </p:txBody>
      </p:sp>
    </p:spTree>
    <p:extLst>
      <p:ext uri="{BB962C8B-B14F-4D97-AF65-F5344CB8AC3E}">
        <p14:creationId xmlns:p14="http://schemas.microsoft.com/office/powerpoint/2010/main" val="2830352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63ED2C-3E55-1A48-89E0-F6C2B0E87DF3}" type="slidenum">
              <a:rPr lang="en-US" smtClean="0"/>
              <a:t>28</a:t>
            </a:fld>
            <a:endParaRPr lang="en-US"/>
          </a:p>
        </p:txBody>
      </p:sp>
    </p:spTree>
    <p:extLst>
      <p:ext uri="{BB962C8B-B14F-4D97-AF65-F5344CB8AC3E}">
        <p14:creationId xmlns:p14="http://schemas.microsoft.com/office/powerpoint/2010/main" val="2500594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rPr>
              <a:t>The </a:t>
            </a:r>
            <a:r>
              <a:rPr lang="en-US" b="1" i="0" u="none" strike="noStrike" dirty="0">
                <a:solidFill>
                  <a:srgbClr val="000000"/>
                </a:solidFill>
                <a:effectLst/>
              </a:rPr>
              <a:t>power spectrum</a:t>
            </a:r>
            <a:r>
              <a:rPr lang="en-US" b="0" i="0" u="none" strike="noStrike" dirty="0">
                <a:solidFill>
                  <a:srgbClr val="000000"/>
                </a:solidFill>
                <a:effectLst/>
              </a:rPr>
              <a:t> shows how much energy a signal has at different frequencies, like a graph that tells you which "pitches" are loud or quiet in a sound. To make sure our fake (surrogate) signals were good copies of the real ones, we used a math tool called the Fast Fourier Transform (FFT) to create the power spectrum for both. We checked if they looked similar, focusing on the positive frequencies. Since the graphs matched closely (shown in Figure 4), it proved our fake signals were accurate and could be used for comparisons</a:t>
            </a:r>
          </a:p>
          <a:p>
            <a:endParaRPr lang="en-US" dirty="0"/>
          </a:p>
          <a:p>
            <a:r>
              <a:rPr lang="en-US" i="0" u="none" strike="noStrike" dirty="0">
                <a:solidFill>
                  <a:srgbClr val="000000"/>
                </a:solidFill>
                <a:effectLst/>
              </a:rPr>
              <a:t>Power Spectrum: Shows how a signal's energy is distributed across different frequencies, like a graph of "loudness" for each pitch</a:t>
            </a:r>
            <a:endParaRPr lang="en-US" dirty="0">
              <a:solidFill>
                <a:srgbClr val="000000"/>
              </a:solidFill>
            </a:endParaRPr>
          </a:p>
          <a:p>
            <a:r>
              <a:rPr lang="en-US" i="0" u="none" strike="noStrike" dirty="0">
                <a:solidFill>
                  <a:srgbClr val="000000"/>
                </a:solidFill>
                <a:effectLst/>
              </a:rPr>
              <a:t>Validation Process: Used Fast Fourier Transform (FFT) to compare power spectra of original and surrogate signals, ensuring fake signals match real ones</a:t>
            </a:r>
          </a:p>
          <a:p>
            <a:r>
              <a:rPr lang="en-US" i="0" u="none" strike="noStrike" dirty="0">
                <a:solidFill>
                  <a:srgbClr val="000000"/>
                </a:solidFill>
                <a:effectLst/>
              </a:rPr>
              <a:t>Results: Close match in power spectra (Figure 4) confirms surrogates preserve frequency distribution, making them reliable for comparisons.</a:t>
            </a:r>
          </a:p>
          <a:p>
            <a:endParaRPr lang="en-US" dirty="0"/>
          </a:p>
        </p:txBody>
      </p:sp>
      <p:sp>
        <p:nvSpPr>
          <p:cNvPr id="4" name="Slide Number Placeholder 3"/>
          <p:cNvSpPr>
            <a:spLocks noGrp="1"/>
          </p:cNvSpPr>
          <p:nvPr>
            <p:ph type="sldNum" sz="quarter" idx="5"/>
          </p:nvPr>
        </p:nvSpPr>
        <p:spPr/>
        <p:txBody>
          <a:bodyPr/>
          <a:lstStyle/>
          <a:p>
            <a:fld id="{0163ED2C-3E55-1A48-89E0-F6C2B0E87DF3}" type="slidenum">
              <a:rPr lang="en-US" smtClean="0"/>
              <a:t>30</a:t>
            </a:fld>
            <a:endParaRPr lang="en-US"/>
          </a:p>
        </p:txBody>
      </p:sp>
    </p:spTree>
    <p:extLst>
      <p:ext uri="{BB962C8B-B14F-4D97-AF65-F5344CB8AC3E}">
        <p14:creationId xmlns:p14="http://schemas.microsoft.com/office/powerpoint/2010/main" val="1734910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If timing is import if we shuffle the meaning still has </a:t>
            </a:r>
            <a:r>
              <a:rPr lang="en-US" dirty="0" err="1"/>
              <a:t>prestn</a:t>
            </a:r>
            <a:r>
              <a:rPr lang="en-US" dirty="0"/>
              <a:t>. </a:t>
            </a:r>
          </a:p>
          <a:p>
            <a:pPr marL="171450" indent="-171450">
              <a:buFontTx/>
              <a:buChar char="-"/>
            </a:pPr>
            <a:endParaRPr lang="en-US" dirty="0"/>
          </a:p>
          <a:p>
            <a:pPr marL="171450" indent="-171450">
              <a:buFontTx/>
              <a:buChar char="-"/>
            </a:pPr>
            <a:r>
              <a:rPr lang="en-US" dirty="0"/>
              <a:t>Recently Josan and Gordon came out with a method for doing exactly this! So we'll be using this technique to measure causality in our data. </a:t>
            </a:r>
          </a:p>
          <a:p>
            <a:pPr marL="171450" indent="-171450">
              <a:buFontTx/>
              <a:buChar char="-"/>
            </a:pPr>
            <a:endParaRPr lang="en-US" dirty="0"/>
          </a:p>
          <a:p>
            <a:pPr marL="171450" indent="-171450">
              <a:buFontTx/>
              <a:buChar char="-"/>
            </a:pPr>
            <a:r>
              <a:rPr lang="en-US" dirty="0"/>
              <a:t>They made contributions which we'll be using...</a:t>
            </a:r>
          </a:p>
          <a:p>
            <a:pPr marL="171450" indent="-171450">
              <a:buFontTx/>
              <a:buChar char="-"/>
            </a:pPr>
            <a:r>
              <a:rPr lang="en-US" dirty="0"/>
              <a:t>An architecture for the model and a metric for </a:t>
            </a:r>
            <a:r>
              <a:rPr lang="en-US" dirty="0" err="1"/>
              <a:t>explicityly</a:t>
            </a:r>
            <a:r>
              <a:rPr lang="en-US" dirty="0"/>
              <a:t> measuring one's gain predictive power. </a:t>
            </a:r>
          </a:p>
          <a:p>
            <a:pPr marL="171450" indent="-171450">
              <a:buFontTx/>
              <a:buChar char="-"/>
            </a:pPr>
            <a:endParaRPr lang="en-US" dirty="0"/>
          </a:p>
          <a:p>
            <a:pPr marL="171450" indent="-171450">
              <a:buFontTx/>
              <a:buChar char="-"/>
            </a:pPr>
            <a:r>
              <a:rPr lang="en-US" dirty="0"/>
              <a:t>The machine learning method is composed of two different networks: one takes in the pasts of X and Y and tries to predict the future of Y, and the other takes in the past of Y and a shuffled version of X and tries to predict the future of Y.  If the network that has the real time series of X does better, we say that it’s an interaction</a:t>
            </a:r>
          </a:p>
          <a:p>
            <a:pPr marL="171450" indent="-171450">
              <a:buFontTx/>
              <a:buChar char="-"/>
            </a:pPr>
            <a:r>
              <a:rPr lang="en-US" dirty="0"/>
              <a:t>We then test the other way (replace all the </a:t>
            </a:r>
            <a:r>
              <a:rPr lang="en-US" dirty="0" err="1"/>
              <a:t>Xs</a:t>
            </a:r>
            <a:r>
              <a:rPr lang="en-US" dirty="0"/>
              <a:t> with </a:t>
            </a:r>
            <a:r>
              <a:rPr lang="en-US" dirty="0" err="1"/>
              <a:t>Ys</a:t>
            </a:r>
            <a:r>
              <a:rPr lang="en-US" dirty="0"/>
              <a:t> and </a:t>
            </a:r>
            <a:r>
              <a:rPr lang="en-US" dirty="0" err="1"/>
              <a:t>Ys</a:t>
            </a:r>
            <a:r>
              <a:rPr lang="en-US" dirty="0"/>
              <a:t> with </a:t>
            </a:r>
            <a:r>
              <a:rPr lang="en-US" dirty="0" err="1"/>
              <a:t>Xs</a:t>
            </a:r>
            <a:r>
              <a:rPr lang="en-US" dirty="0"/>
              <a:t> in the above sentence), and this tells us is both are interacting with each other, one with the other, neither, and the relative strength of the interactions</a:t>
            </a:r>
          </a:p>
          <a:p>
            <a:pPr marL="171450" indent="-171450">
              <a:buFontTx/>
              <a:buChar char="-"/>
            </a:pPr>
            <a:r>
              <a:rPr lang="en-US" dirty="0"/>
              <a:t>I can give details on the neural network if useful, but I figured that it wouldn’t be worth going into in this short of a talk, and I will be there if people have questions</a:t>
            </a:r>
          </a:p>
          <a:p>
            <a:pPr marL="171450" indent="-171450">
              <a:buFontTx/>
              <a:buChar char="-"/>
            </a:pPr>
            <a:r>
              <a:rPr lang="en-US" dirty="0"/>
              <a:t>We’ve shown that it works on a variety of systems with known answers, including one on the next page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D62971E-E3EF-6B4D-A19D-0C12414875E4}" type="slidenum">
              <a:rPr lang="en-US" smtClean="0"/>
              <a:t>31</a:t>
            </a:fld>
            <a:endParaRPr lang="en-US"/>
          </a:p>
        </p:txBody>
      </p:sp>
    </p:spTree>
    <p:extLst>
      <p:ext uri="{BB962C8B-B14F-4D97-AF65-F5344CB8AC3E}">
        <p14:creationId xmlns:p14="http://schemas.microsoft.com/office/powerpoint/2010/main" val="1720977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Trying to balance sensory and motor. There is a vast parameter space and many choices can be made. And this is the choice we made. Bias towards motor or biased towards sensory.</a:t>
            </a:r>
          </a:p>
          <a:p>
            <a:r>
              <a:rPr lang="en-US" dirty="0"/>
              <a:t> neuron firing </a:t>
            </a:r>
            <a:r>
              <a:rPr lang="en-US" dirty="0" err="1"/>
              <a:t>rn</a:t>
            </a:r>
            <a:r>
              <a:rPr lang="en-US" dirty="0"/>
              <a:t> doesn’t effect </a:t>
            </a:r>
            <a:r>
              <a:rPr lang="en-US" dirty="0" err="1"/>
              <a:t>abehavior</a:t>
            </a:r>
            <a:r>
              <a:rPr lang="en-US" dirty="0"/>
              <a:t> 20min from now and these </a:t>
            </a:r>
            <a:r>
              <a:rPr lang="en-US" dirty="0" err="1"/>
              <a:t>parametes</a:t>
            </a:r>
            <a:r>
              <a:rPr lang="en-US" dirty="0"/>
              <a:t> are important and needs to be done correctly</a:t>
            </a:r>
          </a:p>
        </p:txBody>
      </p:sp>
      <p:sp>
        <p:nvSpPr>
          <p:cNvPr id="4" name="Slide Number Placeholder 3"/>
          <p:cNvSpPr>
            <a:spLocks noGrp="1"/>
          </p:cNvSpPr>
          <p:nvPr>
            <p:ph type="sldNum" sz="quarter" idx="5"/>
          </p:nvPr>
        </p:nvSpPr>
        <p:spPr/>
        <p:txBody>
          <a:bodyPr/>
          <a:lstStyle/>
          <a:p>
            <a:fld id="{0163ED2C-3E55-1A48-89E0-F6C2B0E87DF3}" type="slidenum">
              <a:rPr lang="en-US" smtClean="0"/>
              <a:t>34</a:t>
            </a:fld>
            <a:endParaRPr lang="en-US"/>
          </a:p>
        </p:txBody>
      </p:sp>
    </p:spTree>
    <p:extLst>
      <p:ext uri="{BB962C8B-B14F-4D97-AF65-F5344CB8AC3E}">
        <p14:creationId xmlns:p14="http://schemas.microsoft.com/office/powerpoint/2010/main" val="1936127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D038F-E928-4CB0-9107-CC67BF506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3059C-8117-6801-0CA6-40A7E237D9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530F5D-A26D-22A2-FB28-0924E6EAAABE}"/>
              </a:ext>
            </a:extLst>
          </p:cNvPr>
          <p:cNvSpPr>
            <a:spLocks noGrp="1"/>
          </p:cNvSpPr>
          <p:nvPr>
            <p:ph type="body" idx="1"/>
          </p:nvPr>
        </p:nvSpPr>
        <p:spPr/>
        <p:txBody>
          <a:bodyPr/>
          <a:lstStyle/>
          <a:p>
            <a:r>
              <a:rPr lang="en-US" dirty="0"/>
              <a:t>Trying to balance sensory and motor. There is a vast parameter space and many choices can be made. And this is the choice we made. Bias towards motor or biased towards sensory.</a:t>
            </a:r>
          </a:p>
          <a:p>
            <a:endParaRPr lang="en-US" dirty="0"/>
          </a:p>
        </p:txBody>
      </p:sp>
      <p:sp>
        <p:nvSpPr>
          <p:cNvPr id="4" name="Slide Number Placeholder 3">
            <a:extLst>
              <a:ext uri="{FF2B5EF4-FFF2-40B4-BE49-F238E27FC236}">
                <a16:creationId xmlns:a16="http://schemas.microsoft.com/office/drawing/2014/main" id="{64C6459F-55FD-915C-1C9F-DCABB43FC4A3}"/>
              </a:ext>
            </a:extLst>
          </p:cNvPr>
          <p:cNvSpPr>
            <a:spLocks noGrp="1"/>
          </p:cNvSpPr>
          <p:nvPr>
            <p:ph type="sldNum" sz="quarter" idx="5"/>
          </p:nvPr>
        </p:nvSpPr>
        <p:spPr/>
        <p:txBody>
          <a:bodyPr/>
          <a:lstStyle/>
          <a:p>
            <a:fld id="{0163ED2C-3E55-1A48-89E0-F6C2B0E87DF3}" type="slidenum">
              <a:rPr lang="en-US" smtClean="0"/>
              <a:t>35</a:t>
            </a:fld>
            <a:endParaRPr lang="en-US"/>
          </a:p>
        </p:txBody>
      </p:sp>
    </p:spTree>
    <p:extLst>
      <p:ext uri="{BB962C8B-B14F-4D97-AF65-F5344CB8AC3E}">
        <p14:creationId xmlns:p14="http://schemas.microsoft.com/office/powerpoint/2010/main" val="3058293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also know that </a:t>
            </a:r>
          </a:p>
          <a:p>
            <a:endParaRPr lang="en-US" dirty="0"/>
          </a:p>
          <a:p>
            <a:r>
              <a:rPr lang="en-US" dirty="0"/>
              <a:t>Social Behaviors Reflect all sorts of interesting variables about the underlying state.</a:t>
            </a:r>
          </a:p>
          <a:p>
            <a:endParaRPr lang="en-US" dirty="0"/>
          </a:p>
          <a:p>
            <a:r>
              <a:rPr lang="en-US" dirty="0"/>
              <a:t>The animal needs to take in all this information and make an adaptive choice for a social behavior.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C3C1936-F959-7E41-BF2D-06AA5C31FE47}" type="slidenum">
              <a:rPr lang="en-US" smtClean="0"/>
              <a:t>4</a:t>
            </a:fld>
            <a:endParaRPr lang="en-US"/>
          </a:p>
        </p:txBody>
      </p:sp>
    </p:spTree>
    <p:extLst>
      <p:ext uri="{BB962C8B-B14F-4D97-AF65-F5344CB8AC3E}">
        <p14:creationId xmlns:p14="http://schemas.microsoft.com/office/powerpoint/2010/main" val="387104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63ED2C-3E55-1A48-89E0-F6C2B0E87DF3}" type="slidenum">
              <a:rPr lang="en-US" smtClean="0"/>
              <a:t>38</a:t>
            </a:fld>
            <a:endParaRPr lang="en-US"/>
          </a:p>
        </p:txBody>
      </p:sp>
    </p:spTree>
    <p:extLst>
      <p:ext uri="{BB962C8B-B14F-4D97-AF65-F5344CB8AC3E}">
        <p14:creationId xmlns:p14="http://schemas.microsoft.com/office/powerpoint/2010/main" val="254342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2FDA9-AC20-435B-AE49-6B7495BF2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8848F4-F6A2-AC8E-85FC-890C05F46B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573914-C49E-8FA0-1E5A-92FA0C4A3264}"/>
              </a:ext>
            </a:extLst>
          </p:cNvPr>
          <p:cNvSpPr>
            <a:spLocks noGrp="1"/>
          </p:cNvSpPr>
          <p:nvPr>
            <p:ph type="body" idx="1"/>
          </p:nvPr>
        </p:nvSpPr>
        <p:spPr/>
        <p:txBody>
          <a:bodyPr/>
          <a:lstStyle/>
          <a:p>
            <a:r>
              <a:rPr lang="en-US" dirty="0"/>
              <a:t>How would TACI would do it?</a:t>
            </a:r>
          </a:p>
          <a:p>
            <a:r>
              <a:rPr lang="en-US" dirty="0"/>
              <a:t>This is the way I would use it .. Be ready to answer.</a:t>
            </a:r>
          </a:p>
          <a:p>
            <a:endParaRPr lang="en-US" dirty="0"/>
          </a:p>
          <a:p>
            <a:r>
              <a:rPr lang="en-US" dirty="0"/>
              <a:t>For this part I need to tie it back to the the beginning </a:t>
            </a:r>
            <a:r>
              <a:rPr lang="en-US"/>
              <a:t>anf</a:t>
            </a:r>
            <a:endParaRPr lang="en-US" dirty="0"/>
          </a:p>
        </p:txBody>
      </p:sp>
      <p:sp>
        <p:nvSpPr>
          <p:cNvPr id="4" name="Slide Number Placeholder 3">
            <a:extLst>
              <a:ext uri="{FF2B5EF4-FFF2-40B4-BE49-F238E27FC236}">
                <a16:creationId xmlns:a16="http://schemas.microsoft.com/office/drawing/2014/main" id="{6923D669-97B3-E91E-ECC8-FA91F7B830A4}"/>
              </a:ext>
            </a:extLst>
          </p:cNvPr>
          <p:cNvSpPr>
            <a:spLocks noGrp="1"/>
          </p:cNvSpPr>
          <p:nvPr>
            <p:ph type="sldNum" sz="quarter" idx="5"/>
          </p:nvPr>
        </p:nvSpPr>
        <p:spPr/>
        <p:txBody>
          <a:bodyPr/>
          <a:lstStyle/>
          <a:p>
            <a:fld id="{0163ED2C-3E55-1A48-89E0-F6C2B0E87DF3}" type="slidenum">
              <a:rPr lang="en-US" smtClean="0"/>
              <a:t>39</a:t>
            </a:fld>
            <a:endParaRPr lang="en-US"/>
          </a:p>
        </p:txBody>
      </p:sp>
    </p:spTree>
    <p:extLst>
      <p:ext uri="{BB962C8B-B14F-4D97-AF65-F5344CB8AC3E}">
        <p14:creationId xmlns:p14="http://schemas.microsoft.com/office/powerpoint/2010/main" val="2663334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Whats</a:t>
            </a:r>
            <a:r>
              <a:rPr lang="en-US" dirty="0"/>
              <a:t> one thing I want each slide to be </a:t>
            </a:r>
            <a:r>
              <a:rPr lang="en-US" dirty="0" err="1"/>
              <a:t>higlited</a:t>
            </a:r>
            <a:r>
              <a:rPr lang="en-US" dirty="0"/>
              <a:t> </a:t>
            </a:r>
          </a:p>
        </p:txBody>
      </p:sp>
      <p:sp>
        <p:nvSpPr>
          <p:cNvPr id="4" name="Slide Number Placeholder 3"/>
          <p:cNvSpPr>
            <a:spLocks noGrp="1"/>
          </p:cNvSpPr>
          <p:nvPr>
            <p:ph type="sldNum" sz="quarter" idx="5"/>
          </p:nvPr>
        </p:nvSpPr>
        <p:spPr/>
        <p:txBody>
          <a:bodyPr/>
          <a:lstStyle/>
          <a:p>
            <a:fld id="{0163ED2C-3E55-1A48-89E0-F6C2B0E87DF3}" type="slidenum">
              <a:rPr lang="en-US" smtClean="0"/>
              <a:t>40</a:t>
            </a:fld>
            <a:endParaRPr lang="en-US"/>
          </a:p>
        </p:txBody>
      </p:sp>
    </p:spTree>
    <p:extLst>
      <p:ext uri="{BB962C8B-B14F-4D97-AF65-F5344CB8AC3E}">
        <p14:creationId xmlns:p14="http://schemas.microsoft.com/office/powerpoint/2010/main" val="464966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would TACI would do it?</a:t>
            </a:r>
          </a:p>
          <a:p>
            <a:r>
              <a:rPr lang="en-US" dirty="0"/>
              <a:t>This is the way I would use it .. Be ready to answer.</a:t>
            </a:r>
          </a:p>
          <a:p>
            <a:endParaRPr lang="en-US" dirty="0"/>
          </a:p>
        </p:txBody>
      </p:sp>
      <p:sp>
        <p:nvSpPr>
          <p:cNvPr id="4" name="Slide Number Placeholder 3"/>
          <p:cNvSpPr>
            <a:spLocks noGrp="1"/>
          </p:cNvSpPr>
          <p:nvPr>
            <p:ph type="sldNum" sz="quarter" idx="5"/>
          </p:nvPr>
        </p:nvSpPr>
        <p:spPr/>
        <p:txBody>
          <a:bodyPr/>
          <a:lstStyle/>
          <a:p>
            <a:fld id="{0163ED2C-3E55-1A48-89E0-F6C2B0E87DF3}" type="slidenum">
              <a:rPr lang="en-US" smtClean="0"/>
              <a:t>41</a:t>
            </a:fld>
            <a:endParaRPr lang="en-US"/>
          </a:p>
        </p:txBody>
      </p:sp>
    </p:spTree>
    <p:extLst>
      <p:ext uri="{BB962C8B-B14F-4D97-AF65-F5344CB8AC3E}">
        <p14:creationId xmlns:p14="http://schemas.microsoft.com/office/powerpoint/2010/main" val="3866159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We focus on the MeA because it has now been associated with, essentially, all social behaviors that have been studied in mice.</a:t>
            </a:r>
            <a:endParaRPr lang="en-US" dirty="0"/>
          </a:p>
        </p:txBody>
      </p:sp>
      <p:sp>
        <p:nvSpPr>
          <p:cNvPr id="4" name="Slide Number Placeholder 3"/>
          <p:cNvSpPr>
            <a:spLocks noGrp="1"/>
          </p:cNvSpPr>
          <p:nvPr>
            <p:ph type="sldNum" sz="quarter" idx="10"/>
          </p:nvPr>
        </p:nvSpPr>
        <p:spPr/>
        <p:txBody>
          <a:bodyPr/>
          <a:lstStyle/>
          <a:p>
            <a:fld id="{EC3C1936-F959-7E41-BF2D-06AA5C31FE47}" type="slidenum">
              <a:rPr lang="en-US" smtClean="0"/>
              <a:t>5</a:t>
            </a:fld>
            <a:endParaRPr lang="en-US"/>
          </a:p>
        </p:txBody>
      </p:sp>
    </p:spTree>
    <p:extLst>
      <p:ext uri="{BB962C8B-B14F-4D97-AF65-F5344CB8AC3E}">
        <p14:creationId xmlns:p14="http://schemas.microsoft.com/office/powerpoint/2010/main" val="3180165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below one is not mere correlation and is the closest we have to </a:t>
            </a:r>
            <a:r>
              <a:rPr lang="en-US" dirty="0" err="1"/>
              <a:t>caussation</a:t>
            </a:r>
            <a:r>
              <a:rPr lang="en-US" dirty="0"/>
              <a:t> </a:t>
            </a:r>
          </a:p>
          <a:p>
            <a:endParaRPr lang="en-US" dirty="0"/>
          </a:p>
          <a:p>
            <a:r>
              <a:rPr lang="en-US" dirty="0"/>
              <a:t>But what is a neural circuit, or network?</a:t>
            </a:r>
          </a:p>
          <a:p>
            <a:endParaRPr lang="en-US" dirty="0"/>
          </a:p>
          <a:p>
            <a:r>
              <a:rPr lang="en-US" dirty="0"/>
              <a:t>-Starting broad, its important to look at some of the ways neuroscience has generally progressed. </a:t>
            </a:r>
          </a:p>
          <a:p>
            <a:r>
              <a:rPr lang="en-US" dirty="0"/>
              <a:t>Usually when we want to understand a circuits function we do one of two things:</a:t>
            </a:r>
          </a:p>
          <a:p>
            <a:r>
              <a:rPr lang="en-US" dirty="0"/>
              <a:t>-One, present a stimulus and record the response</a:t>
            </a:r>
          </a:p>
          <a:p>
            <a:r>
              <a:rPr lang="en-US" dirty="0"/>
              <a:t>-Two, manipulate the circuit and measure the behavior</a:t>
            </a:r>
          </a:p>
          <a:p>
            <a:r>
              <a:rPr lang="en-US" dirty="0"/>
              <a:t>Both of these approaches implicate a model in where you have sensory input, neural processing, then behavioral output. </a:t>
            </a:r>
          </a:p>
        </p:txBody>
      </p:sp>
      <p:sp>
        <p:nvSpPr>
          <p:cNvPr id="4" name="Slide Number Placeholder 3"/>
          <p:cNvSpPr>
            <a:spLocks noGrp="1"/>
          </p:cNvSpPr>
          <p:nvPr>
            <p:ph type="sldNum" sz="quarter" idx="5"/>
          </p:nvPr>
        </p:nvSpPr>
        <p:spPr/>
        <p:txBody>
          <a:bodyPr/>
          <a:lstStyle/>
          <a:p>
            <a:fld id="{A0B00CE9-3AC7-43D4-AB39-D890811FD329}" type="slidenum">
              <a:rPr lang="en-US" smtClean="0"/>
              <a:t>7</a:t>
            </a:fld>
            <a:endParaRPr lang="en-US"/>
          </a:p>
        </p:txBody>
      </p:sp>
    </p:spTree>
    <p:extLst>
      <p:ext uri="{BB962C8B-B14F-4D97-AF65-F5344CB8AC3E}">
        <p14:creationId xmlns:p14="http://schemas.microsoft.com/office/powerpoint/2010/main" val="872093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neurons effecting the world is sensory and the world effecting the neurons is motor </a:t>
            </a:r>
          </a:p>
        </p:txBody>
      </p:sp>
      <p:sp>
        <p:nvSpPr>
          <p:cNvPr id="4" name="Slide Number Placeholder 3"/>
          <p:cNvSpPr>
            <a:spLocks noGrp="1"/>
          </p:cNvSpPr>
          <p:nvPr>
            <p:ph type="sldNum" sz="quarter" idx="5"/>
          </p:nvPr>
        </p:nvSpPr>
        <p:spPr/>
        <p:txBody>
          <a:bodyPr/>
          <a:lstStyle/>
          <a:p>
            <a:fld id="{0163ED2C-3E55-1A48-89E0-F6C2B0E87DF3}" type="slidenum">
              <a:rPr lang="en-US" smtClean="0"/>
              <a:t>11</a:t>
            </a:fld>
            <a:endParaRPr lang="en-US"/>
          </a:p>
        </p:txBody>
      </p:sp>
    </p:spTree>
    <p:extLst>
      <p:ext uri="{BB962C8B-B14F-4D97-AF65-F5344CB8AC3E}">
        <p14:creationId xmlns:p14="http://schemas.microsoft.com/office/powerpoint/2010/main" val="2302517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 goal,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an unsupervised approach for representing the social interactions in a video.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lot of different ways of doing this. </a:t>
            </a:r>
            <a:br>
              <a:rPr lang="en-US" dirty="0"/>
            </a:br>
            <a:br>
              <a:rPr lang="en-US" dirty="0"/>
            </a:br>
            <a:r>
              <a:rPr lang="en-US" dirty="0"/>
              <a:t>The reason we settled on the way we did is for a few reasons.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We wanted it to be discovery driven.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We wanted to be able to use both a continuous and discrete representation of behavior.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We didn't want to make any assumptions about the timescale of behavior. </a:t>
            </a:r>
            <a:br>
              <a:rPr lang="en-US" dirty="0"/>
            </a:br>
            <a:br>
              <a:rPr lang="en-US" dirty="0"/>
            </a:br>
            <a:r>
              <a:rPr lang="en-US" dirty="0"/>
              <a:t>This will all make more more sense after I walk... you through the four steps we took to do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0B00CE9-3AC7-43D4-AB39-D890811FD329}" type="slidenum">
              <a:rPr lang="en-US" smtClean="0"/>
              <a:t>12</a:t>
            </a:fld>
            <a:endParaRPr lang="en-US"/>
          </a:p>
        </p:txBody>
      </p:sp>
    </p:spTree>
    <p:extLst>
      <p:ext uri="{BB962C8B-B14F-4D97-AF65-F5344CB8AC3E}">
        <p14:creationId xmlns:p14="http://schemas.microsoft.com/office/powerpoint/2010/main" val="1250597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Introduce Resident Intruder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this is in the context of a resident intruder paradigm.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take a mouse in its home cage and introduce an age-matched intruder. For us, the variable we manipulate here is the sex of the intruder.</a:t>
            </a:r>
          </a:p>
          <a:p>
            <a:endParaRPr lang="en-US" dirty="0"/>
          </a:p>
          <a:p>
            <a:r>
              <a:rPr lang="en-US" dirty="0"/>
              <a:t>Important points. </a:t>
            </a:r>
            <a:br>
              <a:rPr lang="en-US" dirty="0"/>
            </a:br>
            <a:r>
              <a:rPr lang="en-US" dirty="0"/>
              <a:t>The points are not there previously,</a:t>
            </a:r>
          </a:p>
          <a:p>
            <a:r>
              <a:rPr lang="en-US" dirty="0"/>
              <a:t>We train a model to do this using our skeleton (talk about skeleton, robust… lots of points)</a:t>
            </a:r>
          </a:p>
          <a:p>
            <a:r>
              <a:rPr lang="en-US" dirty="0"/>
              <a:t>Outputs exist in pixel space, independent of the original videos.</a:t>
            </a:r>
          </a:p>
          <a:p>
            <a:r>
              <a:rPr lang="en-US" dirty="0"/>
              <a:t>(allows us to treat them as essentially mathematical objects)</a:t>
            </a:r>
          </a:p>
        </p:txBody>
      </p:sp>
      <p:sp>
        <p:nvSpPr>
          <p:cNvPr id="4" name="Slide Number Placeholder 3"/>
          <p:cNvSpPr>
            <a:spLocks noGrp="1"/>
          </p:cNvSpPr>
          <p:nvPr>
            <p:ph type="sldNum" sz="quarter" idx="5"/>
          </p:nvPr>
        </p:nvSpPr>
        <p:spPr/>
        <p:txBody>
          <a:bodyPr/>
          <a:lstStyle/>
          <a:p>
            <a:fld id="{A0B00CE9-3AC7-43D4-AB39-D890811FD329}" type="slidenum">
              <a:rPr lang="en-US" smtClean="0"/>
              <a:t>13</a:t>
            </a:fld>
            <a:endParaRPr lang="en-US"/>
          </a:p>
        </p:txBody>
      </p:sp>
    </p:spTree>
    <p:extLst>
      <p:ext uri="{BB962C8B-B14F-4D97-AF65-F5344CB8AC3E}">
        <p14:creationId xmlns:p14="http://schemas.microsoft.com/office/powerpoint/2010/main" val="704358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idea is that by training a neural network to have to condense the information to a low-D space it has to learn the compositional structure and is thus able to impute missing points are</a:t>
            </a:r>
          </a:p>
          <a:p>
            <a:endParaRPr lang="en-US" dirty="0"/>
          </a:p>
          <a:p>
            <a:r>
              <a:rPr lang="en-US" dirty="0"/>
              <a:t>By using a convolutional layer, we also constrain where the points are able to be and thus smooth over the jitter. </a:t>
            </a:r>
          </a:p>
          <a:p>
            <a:endParaRPr lang="en-US" dirty="0"/>
          </a:p>
          <a:p>
            <a:r>
              <a:rPr lang="en-US" dirty="0"/>
              <a:t>*There have been other recent advancements in this area that use a transformer-based architecture, but this works for us!</a:t>
            </a:r>
          </a:p>
          <a:p>
            <a:endParaRPr lang="en-US" dirty="0"/>
          </a:p>
          <a:p>
            <a:r>
              <a:rPr lang="en-US" dirty="0"/>
              <a:t>Now play video, </a:t>
            </a:r>
          </a:p>
          <a:p>
            <a:endParaRPr lang="en-US" dirty="0"/>
          </a:p>
          <a:p>
            <a:r>
              <a:rPr lang="en-US" dirty="0"/>
              <a:t>Bottleneck, how does it work </a:t>
            </a:r>
            <a:r>
              <a:rPr lang="en-US" dirty="0" err="1"/>
              <a:t>expalin</a:t>
            </a:r>
            <a:r>
              <a:rPr lang="en-US" dirty="0"/>
              <a:t> more on autoencoder part</a:t>
            </a:r>
          </a:p>
        </p:txBody>
      </p:sp>
      <p:sp>
        <p:nvSpPr>
          <p:cNvPr id="4" name="Slide Number Placeholder 3"/>
          <p:cNvSpPr>
            <a:spLocks noGrp="1"/>
          </p:cNvSpPr>
          <p:nvPr>
            <p:ph type="sldNum" sz="quarter" idx="5"/>
          </p:nvPr>
        </p:nvSpPr>
        <p:spPr/>
        <p:txBody>
          <a:bodyPr/>
          <a:lstStyle/>
          <a:p>
            <a:fld id="{A0B00CE9-3AC7-43D4-AB39-D890811FD329}" type="slidenum">
              <a:rPr lang="en-US" smtClean="0"/>
              <a:t>14</a:t>
            </a:fld>
            <a:endParaRPr lang="en-US"/>
          </a:p>
        </p:txBody>
      </p:sp>
    </p:spTree>
    <p:extLst>
      <p:ext uri="{BB962C8B-B14F-4D97-AF65-F5344CB8AC3E}">
        <p14:creationId xmlns:p14="http://schemas.microsoft.com/office/powerpoint/2010/main" val="395622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move closer to that by computing features which in some way indicate behavior. We can look at two examples here. Think about it, we are trying to get at </a:t>
            </a:r>
            <a:r>
              <a:rPr lang="en-US" dirty="0" err="1"/>
              <a:t>beh</a:t>
            </a:r>
            <a:r>
              <a:rPr lang="en-US" dirty="0"/>
              <a:t>, if two mice are sniffing each other their noses need to be close. So we compute the nose to nose distance. We compute a whole bunch of these. </a:t>
            </a:r>
          </a:p>
        </p:txBody>
      </p:sp>
      <p:sp>
        <p:nvSpPr>
          <p:cNvPr id="4" name="Slide Number Placeholder 3"/>
          <p:cNvSpPr>
            <a:spLocks noGrp="1"/>
          </p:cNvSpPr>
          <p:nvPr>
            <p:ph type="sldNum" sz="quarter" idx="5"/>
          </p:nvPr>
        </p:nvSpPr>
        <p:spPr/>
        <p:txBody>
          <a:bodyPr/>
          <a:lstStyle/>
          <a:p>
            <a:fld id="{A0B00CE9-3AC7-43D4-AB39-D890811FD329}" type="slidenum">
              <a:rPr lang="en-US" smtClean="0"/>
              <a:t>15</a:t>
            </a:fld>
            <a:endParaRPr lang="en-US"/>
          </a:p>
        </p:txBody>
      </p:sp>
    </p:spTree>
    <p:extLst>
      <p:ext uri="{BB962C8B-B14F-4D97-AF65-F5344CB8AC3E}">
        <p14:creationId xmlns:p14="http://schemas.microsoft.com/office/powerpoint/2010/main" val="1735058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17FC26-DBE0-7546-B82F-A59713B2A34C}" type="datetimeFigureOut">
              <a:rPr lang="en-US" smtClean="0"/>
              <a:t>9/22/25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F6695-A57E-9143-8356-14AF2B6A07DE}" type="slidenum">
              <a:rPr lang="en-US" smtClean="0"/>
              <a:t>‹#›</a:t>
            </a:fld>
            <a:endParaRPr lang="en-US"/>
          </a:p>
        </p:txBody>
      </p:sp>
    </p:spTree>
    <p:extLst>
      <p:ext uri="{BB962C8B-B14F-4D97-AF65-F5344CB8AC3E}">
        <p14:creationId xmlns:p14="http://schemas.microsoft.com/office/powerpoint/2010/main" val="1567242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7FC26-DBE0-7546-B82F-A59713B2A34C}" type="datetimeFigureOut">
              <a:rPr lang="en-US" smtClean="0"/>
              <a:t>9/22/25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F6695-A57E-9143-8356-14AF2B6A07DE}" type="slidenum">
              <a:rPr lang="en-US" smtClean="0"/>
              <a:t>‹#›</a:t>
            </a:fld>
            <a:endParaRPr lang="en-US"/>
          </a:p>
        </p:txBody>
      </p:sp>
    </p:spTree>
    <p:extLst>
      <p:ext uri="{BB962C8B-B14F-4D97-AF65-F5344CB8AC3E}">
        <p14:creationId xmlns:p14="http://schemas.microsoft.com/office/powerpoint/2010/main" val="1701065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7FC26-DBE0-7546-B82F-A59713B2A34C}" type="datetimeFigureOut">
              <a:rPr lang="en-US" smtClean="0"/>
              <a:t>9/22/25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F6695-A57E-9143-8356-14AF2B6A07DE}" type="slidenum">
              <a:rPr lang="en-US" smtClean="0"/>
              <a:t>‹#›</a:t>
            </a:fld>
            <a:endParaRPr lang="en-US"/>
          </a:p>
        </p:txBody>
      </p:sp>
    </p:spTree>
    <p:extLst>
      <p:ext uri="{BB962C8B-B14F-4D97-AF65-F5344CB8AC3E}">
        <p14:creationId xmlns:p14="http://schemas.microsoft.com/office/powerpoint/2010/main" val="1695762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7FC26-DBE0-7546-B82F-A59713B2A34C}" type="datetimeFigureOut">
              <a:rPr lang="en-US" smtClean="0"/>
              <a:t>9/22/25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F6695-A57E-9143-8356-14AF2B6A07DE}" type="slidenum">
              <a:rPr lang="en-US" smtClean="0"/>
              <a:t>‹#›</a:t>
            </a:fld>
            <a:endParaRPr lang="en-US"/>
          </a:p>
        </p:txBody>
      </p:sp>
    </p:spTree>
    <p:extLst>
      <p:ext uri="{BB962C8B-B14F-4D97-AF65-F5344CB8AC3E}">
        <p14:creationId xmlns:p14="http://schemas.microsoft.com/office/powerpoint/2010/main" val="1212110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17FC26-DBE0-7546-B82F-A59713B2A34C}" type="datetimeFigureOut">
              <a:rPr lang="en-US" smtClean="0"/>
              <a:t>9/22/25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F6695-A57E-9143-8356-14AF2B6A07DE}" type="slidenum">
              <a:rPr lang="en-US" smtClean="0"/>
              <a:t>‹#›</a:t>
            </a:fld>
            <a:endParaRPr lang="en-US"/>
          </a:p>
        </p:txBody>
      </p:sp>
    </p:spTree>
    <p:extLst>
      <p:ext uri="{BB962C8B-B14F-4D97-AF65-F5344CB8AC3E}">
        <p14:creationId xmlns:p14="http://schemas.microsoft.com/office/powerpoint/2010/main" val="3536147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17FC26-DBE0-7546-B82F-A59713B2A34C}" type="datetimeFigureOut">
              <a:rPr lang="en-US" smtClean="0"/>
              <a:t>9/22/25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F6695-A57E-9143-8356-14AF2B6A07DE}" type="slidenum">
              <a:rPr lang="en-US" smtClean="0"/>
              <a:t>‹#›</a:t>
            </a:fld>
            <a:endParaRPr lang="en-US"/>
          </a:p>
        </p:txBody>
      </p:sp>
    </p:spTree>
    <p:extLst>
      <p:ext uri="{BB962C8B-B14F-4D97-AF65-F5344CB8AC3E}">
        <p14:creationId xmlns:p14="http://schemas.microsoft.com/office/powerpoint/2010/main" val="761380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17FC26-DBE0-7546-B82F-A59713B2A34C}" type="datetimeFigureOut">
              <a:rPr lang="en-US" smtClean="0"/>
              <a:t>9/22/25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9F6695-A57E-9143-8356-14AF2B6A07DE}" type="slidenum">
              <a:rPr lang="en-US" smtClean="0"/>
              <a:t>‹#›</a:t>
            </a:fld>
            <a:endParaRPr lang="en-US"/>
          </a:p>
        </p:txBody>
      </p:sp>
    </p:spTree>
    <p:extLst>
      <p:ext uri="{BB962C8B-B14F-4D97-AF65-F5344CB8AC3E}">
        <p14:creationId xmlns:p14="http://schemas.microsoft.com/office/powerpoint/2010/main" val="1251779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17FC26-DBE0-7546-B82F-A59713B2A34C}" type="datetimeFigureOut">
              <a:rPr lang="en-US" smtClean="0"/>
              <a:t>9/22/25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9F6695-A57E-9143-8356-14AF2B6A07DE}" type="slidenum">
              <a:rPr lang="en-US" smtClean="0"/>
              <a:t>‹#›</a:t>
            </a:fld>
            <a:endParaRPr lang="en-US"/>
          </a:p>
        </p:txBody>
      </p:sp>
    </p:spTree>
    <p:extLst>
      <p:ext uri="{BB962C8B-B14F-4D97-AF65-F5344CB8AC3E}">
        <p14:creationId xmlns:p14="http://schemas.microsoft.com/office/powerpoint/2010/main" val="207301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17FC26-DBE0-7546-B82F-A59713B2A34C}" type="datetimeFigureOut">
              <a:rPr lang="en-US" smtClean="0"/>
              <a:t>9/22/25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9F6695-A57E-9143-8356-14AF2B6A07DE}" type="slidenum">
              <a:rPr lang="en-US" smtClean="0"/>
              <a:t>‹#›</a:t>
            </a:fld>
            <a:endParaRPr lang="en-US"/>
          </a:p>
        </p:txBody>
      </p:sp>
    </p:spTree>
    <p:extLst>
      <p:ext uri="{BB962C8B-B14F-4D97-AF65-F5344CB8AC3E}">
        <p14:creationId xmlns:p14="http://schemas.microsoft.com/office/powerpoint/2010/main" val="1041559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17FC26-DBE0-7546-B82F-A59713B2A34C}" type="datetimeFigureOut">
              <a:rPr lang="en-US" smtClean="0"/>
              <a:t>9/22/25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F6695-A57E-9143-8356-14AF2B6A07DE}" type="slidenum">
              <a:rPr lang="en-US" smtClean="0"/>
              <a:t>‹#›</a:t>
            </a:fld>
            <a:endParaRPr lang="en-US"/>
          </a:p>
        </p:txBody>
      </p:sp>
    </p:spTree>
    <p:extLst>
      <p:ext uri="{BB962C8B-B14F-4D97-AF65-F5344CB8AC3E}">
        <p14:creationId xmlns:p14="http://schemas.microsoft.com/office/powerpoint/2010/main" val="3899183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17FC26-DBE0-7546-B82F-A59713B2A34C}" type="datetimeFigureOut">
              <a:rPr lang="en-US" smtClean="0"/>
              <a:t>9/22/25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F6695-A57E-9143-8356-14AF2B6A07DE}" type="slidenum">
              <a:rPr lang="en-US" smtClean="0"/>
              <a:t>‹#›</a:t>
            </a:fld>
            <a:endParaRPr lang="en-US"/>
          </a:p>
        </p:txBody>
      </p:sp>
    </p:spTree>
    <p:extLst>
      <p:ext uri="{BB962C8B-B14F-4D97-AF65-F5344CB8AC3E}">
        <p14:creationId xmlns:p14="http://schemas.microsoft.com/office/powerpoint/2010/main" val="2308775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717FC26-DBE0-7546-B82F-A59713B2A34C}" type="datetimeFigureOut">
              <a:rPr lang="en-US" smtClean="0"/>
              <a:t>9/22/25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79F6695-A57E-9143-8356-14AF2B6A07DE}" type="slidenum">
              <a:rPr lang="en-US" smtClean="0"/>
              <a:t>‹#›</a:t>
            </a:fld>
            <a:endParaRPr lang="en-US"/>
          </a:p>
        </p:txBody>
      </p:sp>
    </p:spTree>
    <p:extLst>
      <p:ext uri="{BB962C8B-B14F-4D97-AF65-F5344CB8AC3E}">
        <p14:creationId xmlns:p14="http://schemas.microsoft.com/office/powerpoint/2010/main" val="29325916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microsoft.com/office/2007/relationships/hdphoto" Target="../media/hdphoto2.wdp"/><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4v"/><Relationship Id="rId1" Type="http://schemas.microsoft.com/office/2007/relationships/media" Target="../media/media2.m4v"/><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4v"/><Relationship Id="rId1" Type="http://schemas.microsoft.com/office/2007/relationships/media" Target="../media/media3.m4v"/><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3.wdp"/><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2.xml"/><Relationship Id="rId5" Type="http://schemas.openxmlformats.org/officeDocument/2006/relationships/image" Target="../media/image22.png"/><Relationship Id="rId4" Type="http://schemas.microsoft.com/office/2017/06/relationships/model3d" Target="../media/model3d2.glb"/></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7/06/relationships/model3d" Target="../media/model3d2.glb"/><Relationship Id="rId1" Type="http://schemas.openxmlformats.org/officeDocument/2006/relationships/slideLayout" Target="../slideLayouts/slideLayout2.xml"/><Relationship Id="rId5" Type="http://schemas.openxmlformats.org/officeDocument/2006/relationships/image" Target="../media/image21.png"/><Relationship Id="rId4" Type="http://schemas.microsoft.com/office/2017/06/relationships/model3d" Target="../media/model3d1.glb"/></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7.png"/><Relationship Id="rId7"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10"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103A4-CCD8-704D-CCCB-4C5FA78E6155}"/>
              </a:ext>
            </a:extLst>
          </p:cNvPr>
          <p:cNvSpPr>
            <a:spLocks noGrp="1"/>
          </p:cNvSpPr>
          <p:nvPr>
            <p:ph type="ctrTitle"/>
          </p:nvPr>
        </p:nvSpPr>
        <p:spPr>
          <a:xfrm>
            <a:off x="450273" y="1600200"/>
            <a:ext cx="11291454" cy="1154690"/>
          </a:xfrm>
        </p:spPr>
        <p:txBody>
          <a:bodyPr>
            <a:normAutofit/>
          </a:bodyPr>
          <a:lstStyle/>
          <a:p>
            <a:r>
              <a:rPr lang="en-US" sz="3500" kern="1200" dirty="0">
                <a:solidFill>
                  <a:schemeClr val="bg1"/>
                </a:solidFill>
                <a:effectLst/>
                <a:latin typeface="Helvetica Neue Light" panose="02000403000000020004" pitchFamily="2" charset="0"/>
                <a:ea typeface="Helvetica Neue Light" panose="02000403000000020004" pitchFamily="2" charset="0"/>
                <a:cs typeface="Times New Roman" panose="02020603050405020304" pitchFamily="18" charset="0"/>
              </a:rPr>
              <a:t>Causal-Temporal Identification of Markers Driving Fetal to Adult Kidney Transition</a:t>
            </a:r>
            <a:endParaRPr lang="en-US" sz="3500" dirty="0">
              <a:solidFill>
                <a:schemeClr val="bg1"/>
              </a:solidFill>
              <a:latin typeface="Helvetica Neue Light" panose="02000403000000020004" pitchFamily="2" charset="0"/>
              <a:ea typeface="Helvetica Neue Light" panose="02000403000000020004" pitchFamily="2" charset="0"/>
            </a:endParaRPr>
          </a:p>
        </p:txBody>
      </p:sp>
      <p:sp>
        <p:nvSpPr>
          <p:cNvPr id="3" name="Subtitle 2">
            <a:extLst>
              <a:ext uri="{FF2B5EF4-FFF2-40B4-BE49-F238E27FC236}">
                <a16:creationId xmlns:a16="http://schemas.microsoft.com/office/drawing/2014/main" id="{ED0CDAF1-FD1E-1C2F-AC59-AB14AFC2DD30}"/>
              </a:ext>
            </a:extLst>
          </p:cNvPr>
          <p:cNvSpPr>
            <a:spLocks noGrp="1"/>
          </p:cNvSpPr>
          <p:nvPr>
            <p:ph type="subTitle" idx="1"/>
          </p:nvPr>
        </p:nvSpPr>
        <p:spPr>
          <a:xfrm>
            <a:off x="1524000" y="3137091"/>
            <a:ext cx="9144000" cy="3020435"/>
          </a:xfrm>
        </p:spPr>
        <p:txBody>
          <a:bodyPr/>
          <a:lstStyle/>
          <a:p>
            <a:r>
              <a:rPr lang="en-US" dirty="0">
                <a:solidFill>
                  <a:schemeClr val="bg1"/>
                </a:solidFill>
                <a:latin typeface="Helvetica Neue UltraLight" panose="02000206000000020004" pitchFamily="2" charset="0"/>
                <a:ea typeface="Helvetica Neue UltraLight" panose="02000206000000020004" pitchFamily="2" charset="0"/>
              </a:rPr>
              <a:t>Proposed Project</a:t>
            </a:r>
          </a:p>
          <a:p>
            <a:r>
              <a:rPr lang="en-US" dirty="0">
                <a:solidFill>
                  <a:schemeClr val="bg1"/>
                </a:solidFill>
                <a:latin typeface="Helvetica Neue UltraLight" panose="02000206000000020004" pitchFamily="2" charset="0"/>
                <a:ea typeface="Helvetica Neue UltraLight" panose="02000206000000020004" pitchFamily="2" charset="0"/>
              </a:rPr>
              <a:t>By</a:t>
            </a:r>
          </a:p>
          <a:p>
            <a:r>
              <a:rPr lang="en-US" dirty="0">
                <a:solidFill>
                  <a:schemeClr val="bg1"/>
                </a:solidFill>
                <a:latin typeface="Helvetica Neue UltraLight" panose="02000206000000020004" pitchFamily="2" charset="0"/>
                <a:ea typeface="Helvetica Neue UltraLight" panose="02000206000000020004" pitchFamily="2" charset="0"/>
              </a:rPr>
              <a:t>Omid Sajjadi</a:t>
            </a:r>
          </a:p>
          <a:p>
            <a:endParaRPr lang="en-US" dirty="0">
              <a:solidFill>
                <a:schemeClr val="bg1"/>
              </a:solidFill>
              <a:latin typeface="Helvetica Neue UltraLight" panose="02000206000000020004" pitchFamily="2" charset="0"/>
              <a:ea typeface="Helvetica Neue UltraLight" panose="02000206000000020004" pitchFamily="2" charset="0"/>
            </a:endParaRPr>
          </a:p>
          <a:p>
            <a:r>
              <a:rPr lang="en-US" dirty="0">
                <a:solidFill>
                  <a:schemeClr val="bg1"/>
                </a:solidFill>
                <a:latin typeface="Helvetica Neue UltraLight" panose="02000206000000020004" pitchFamily="2" charset="0"/>
                <a:ea typeface="Helvetica Neue UltraLight" panose="02000206000000020004" pitchFamily="2" charset="0"/>
              </a:rPr>
              <a:t>Keck School of Medicine at USC</a:t>
            </a:r>
          </a:p>
          <a:p>
            <a:r>
              <a:rPr lang="en-US" dirty="0">
                <a:solidFill>
                  <a:schemeClr val="bg1"/>
                </a:solidFill>
                <a:latin typeface="Helvetica Neue UltraLight" panose="02000206000000020004" pitchFamily="2" charset="0"/>
                <a:ea typeface="Helvetica Neue UltraLight" panose="02000206000000020004" pitchFamily="2" charset="0"/>
              </a:rPr>
              <a:t>2025</a:t>
            </a:r>
          </a:p>
        </p:txBody>
      </p:sp>
    </p:spTree>
    <p:extLst>
      <p:ext uri="{BB962C8B-B14F-4D97-AF65-F5344CB8AC3E}">
        <p14:creationId xmlns:p14="http://schemas.microsoft.com/office/powerpoint/2010/main" val="3846406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22CC3AB-E568-03A3-70AD-0BB23881683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32CF6B-E93E-476A-8191-BE9C0C12BD38}"/>
              </a:ext>
            </a:extLst>
          </p:cNvPr>
          <p:cNvSpPr>
            <a:spLocks noGrp="1"/>
          </p:cNvSpPr>
          <p:nvPr>
            <p:ph idx="1"/>
          </p:nvPr>
        </p:nvSpPr>
        <p:spPr>
          <a:xfrm>
            <a:off x="838199" y="7034981"/>
            <a:ext cx="10515600" cy="4351338"/>
          </a:xfrm>
        </p:spPr>
        <p:txBody>
          <a:bodyPr/>
          <a:lstStyle/>
          <a:p>
            <a:r>
              <a:rPr lang="en-US" dirty="0">
                <a:solidFill>
                  <a:schemeClr val="bg1"/>
                </a:solidFill>
              </a:rPr>
              <a:t>These assumptions often fail in biology (Fails in brain-behavior dynamics)</a:t>
            </a:r>
          </a:p>
          <a:p>
            <a:pPr>
              <a:buFont typeface="Arial" panose="020B0604020202020204" pitchFamily="34" charset="0"/>
              <a:buChar char="•"/>
            </a:pPr>
            <a:endParaRPr lang="en-US" dirty="0">
              <a:solidFill>
                <a:schemeClr val="bg1"/>
              </a:solidFill>
            </a:endParaRPr>
          </a:p>
        </p:txBody>
      </p:sp>
      <p:sp>
        <p:nvSpPr>
          <p:cNvPr id="7" name="TextBox 6">
            <a:extLst>
              <a:ext uri="{FF2B5EF4-FFF2-40B4-BE49-F238E27FC236}">
                <a16:creationId xmlns:a16="http://schemas.microsoft.com/office/drawing/2014/main" id="{AD12FB7B-C18A-8A88-6A68-C0E7AF3678BA}"/>
              </a:ext>
            </a:extLst>
          </p:cNvPr>
          <p:cNvSpPr txBox="1"/>
          <p:nvPr/>
        </p:nvSpPr>
        <p:spPr>
          <a:xfrm>
            <a:off x="2884538" y="7139884"/>
            <a:ext cx="6098458" cy="1200329"/>
          </a:xfrm>
          <a:prstGeom prst="rect">
            <a:avLst/>
          </a:prstGeom>
          <a:noFill/>
        </p:spPr>
        <p:txBody>
          <a:bodyPr wrap="square">
            <a:spAutoFit/>
          </a:bodyPr>
          <a:lstStyle/>
          <a:p>
            <a:r>
              <a:rPr lang="en-US" dirty="0">
                <a:solidFill>
                  <a:schemeClr val="bg1"/>
                </a:solidFill>
              </a:rPr>
              <a:t>Granger causality</a:t>
            </a:r>
          </a:p>
          <a:p>
            <a:pPr lvl="1"/>
            <a:r>
              <a:rPr lang="en-US" dirty="0">
                <a:solidFill>
                  <a:schemeClr val="bg1"/>
                </a:solidFill>
              </a:rPr>
              <a:t>Linearity</a:t>
            </a:r>
          </a:p>
          <a:p>
            <a:pPr lvl="1"/>
            <a:r>
              <a:rPr lang="en-US" dirty="0">
                <a:solidFill>
                  <a:schemeClr val="bg1"/>
                </a:solidFill>
              </a:rPr>
              <a:t>Fixed lags</a:t>
            </a:r>
          </a:p>
          <a:p>
            <a:pPr lvl="1"/>
            <a:r>
              <a:rPr lang="en-US" dirty="0">
                <a:solidFill>
                  <a:schemeClr val="bg1"/>
                </a:solidFill>
              </a:rPr>
              <a:t>Stationarity (stable behavior over time)</a:t>
            </a:r>
          </a:p>
        </p:txBody>
      </p:sp>
      <p:sp>
        <p:nvSpPr>
          <p:cNvPr id="10" name="Arrow: Down 3">
            <a:extLst>
              <a:ext uri="{FF2B5EF4-FFF2-40B4-BE49-F238E27FC236}">
                <a16:creationId xmlns:a16="http://schemas.microsoft.com/office/drawing/2014/main" id="{774B10B9-003C-8B61-65E4-184DFE78F45E}"/>
              </a:ext>
            </a:extLst>
          </p:cNvPr>
          <p:cNvSpPr/>
          <p:nvPr/>
        </p:nvSpPr>
        <p:spPr>
          <a:xfrm rot="16200000">
            <a:off x="5553608" y="-1625347"/>
            <a:ext cx="952496" cy="7776924"/>
          </a:xfrm>
          <a:prstGeom prst="down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1779B65-58AA-DAB0-C4D2-1A26658A2868}"/>
              </a:ext>
            </a:extLst>
          </p:cNvPr>
          <p:cNvSpPr txBox="1"/>
          <p:nvPr/>
        </p:nvSpPr>
        <p:spPr>
          <a:xfrm>
            <a:off x="632533" y="1369874"/>
            <a:ext cx="1471878" cy="1754326"/>
          </a:xfrm>
          <a:prstGeom prst="rect">
            <a:avLst/>
          </a:prstGeom>
          <a:noFill/>
          <a:ln>
            <a:noFill/>
          </a:ln>
        </p:spPr>
        <p:txBody>
          <a:bodyPr wrap="none" rtlCol="0">
            <a:spAutoFit/>
          </a:bodyPr>
          <a:lstStyle/>
          <a:p>
            <a:r>
              <a:rPr lang="en-US" sz="3600" dirty="0">
                <a:solidFill>
                  <a:schemeClr val="bg1"/>
                </a:solidFill>
                <a:latin typeface="Helvetica Neue UltraLight" panose="02000206000000020004" pitchFamily="2" charset="0"/>
                <a:ea typeface="Helvetica Neue UltraLight" panose="02000206000000020004" pitchFamily="2" charset="0"/>
              </a:rPr>
              <a:t>Past </a:t>
            </a:r>
          </a:p>
          <a:p>
            <a:r>
              <a:rPr lang="en-US" sz="3600" dirty="0">
                <a:solidFill>
                  <a:schemeClr val="bg1"/>
                </a:solidFill>
                <a:latin typeface="Helvetica Neue UltraLight" panose="02000206000000020004" pitchFamily="2" charset="0"/>
                <a:ea typeface="Helvetica Neue UltraLight" panose="02000206000000020004" pitchFamily="2" charset="0"/>
              </a:rPr>
              <a:t>Neural</a:t>
            </a:r>
          </a:p>
          <a:p>
            <a:r>
              <a:rPr lang="en-US" sz="3600" dirty="0">
                <a:solidFill>
                  <a:schemeClr val="bg1"/>
                </a:solidFill>
                <a:latin typeface="Helvetica Neue UltraLight" panose="02000206000000020004" pitchFamily="2" charset="0"/>
                <a:ea typeface="Helvetica Neue UltraLight" panose="02000206000000020004" pitchFamily="2" charset="0"/>
              </a:rPr>
              <a:t>Activity</a:t>
            </a:r>
          </a:p>
        </p:txBody>
      </p:sp>
      <p:sp>
        <p:nvSpPr>
          <p:cNvPr id="12" name="Arrow: Down 6">
            <a:extLst>
              <a:ext uri="{FF2B5EF4-FFF2-40B4-BE49-F238E27FC236}">
                <a16:creationId xmlns:a16="http://schemas.microsoft.com/office/drawing/2014/main" id="{AAB90604-AB71-0C38-6AC3-6BCDCA615A3D}"/>
              </a:ext>
            </a:extLst>
          </p:cNvPr>
          <p:cNvSpPr/>
          <p:nvPr/>
        </p:nvSpPr>
        <p:spPr>
          <a:xfrm rot="16200000">
            <a:off x="5553608" y="1589327"/>
            <a:ext cx="952496" cy="7776924"/>
          </a:xfrm>
          <a:prstGeom prst="downArrow">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CB0FEFE-CD5C-1BF7-E5E7-D88E5A8D253A}"/>
              </a:ext>
            </a:extLst>
          </p:cNvPr>
          <p:cNvSpPr txBox="1"/>
          <p:nvPr/>
        </p:nvSpPr>
        <p:spPr>
          <a:xfrm>
            <a:off x="10050606" y="1353663"/>
            <a:ext cx="1513556" cy="1754326"/>
          </a:xfrm>
          <a:prstGeom prst="rect">
            <a:avLst/>
          </a:prstGeom>
          <a:noFill/>
          <a:ln>
            <a:noFill/>
          </a:ln>
        </p:spPr>
        <p:txBody>
          <a:bodyPr wrap="none" rtlCol="0">
            <a:spAutoFit/>
          </a:bodyPr>
          <a:lstStyle/>
          <a:p>
            <a:r>
              <a:rPr lang="en-US" sz="3600">
                <a:solidFill>
                  <a:schemeClr val="bg1"/>
                </a:solidFill>
                <a:latin typeface="Helvetica Neue UltraLight" panose="02000206000000020004" pitchFamily="2" charset="0"/>
                <a:ea typeface="Helvetica Neue UltraLight" panose="02000206000000020004" pitchFamily="2" charset="0"/>
              </a:rPr>
              <a:t>Future </a:t>
            </a:r>
          </a:p>
          <a:p>
            <a:r>
              <a:rPr lang="en-US" sz="3600">
                <a:solidFill>
                  <a:schemeClr val="bg1"/>
                </a:solidFill>
                <a:latin typeface="Helvetica Neue UltraLight" panose="02000206000000020004" pitchFamily="2" charset="0"/>
                <a:ea typeface="Helvetica Neue UltraLight" panose="02000206000000020004" pitchFamily="2" charset="0"/>
              </a:rPr>
              <a:t>Neural</a:t>
            </a:r>
          </a:p>
          <a:p>
            <a:r>
              <a:rPr lang="en-US" sz="3600">
                <a:solidFill>
                  <a:schemeClr val="bg1"/>
                </a:solidFill>
                <a:latin typeface="Helvetica Neue UltraLight" panose="02000206000000020004" pitchFamily="2" charset="0"/>
                <a:ea typeface="Helvetica Neue UltraLight" panose="02000206000000020004" pitchFamily="2" charset="0"/>
              </a:rPr>
              <a:t>Activity</a:t>
            </a:r>
          </a:p>
        </p:txBody>
      </p:sp>
      <p:sp>
        <p:nvSpPr>
          <p:cNvPr id="14" name="TextBox 13">
            <a:extLst>
              <a:ext uri="{FF2B5EF4-FFF2-40B4-BE49-F238E27FC236}">
                <a16:creationId xmlns:a16="http://schemas.microsoft.com/office/drawing/2014/main" id="{BC372ABD-63E1-427A-D5F5-FBEA90A2C068}"/>
              </a:ext>
            </a:extLst>
          </p:cNvPr>
          <p:cNvSpPr txBox="1"/>
          <p:nvPr/>
        </p:nvSpPr>
        <p:spPr>
          <a:xfrm>
            <a:off x="631543" y="4600625"/>
            <a:ext cx="1830950" cy="1754326"/>
          </a:xfrm>
          <a:prstGeom prst="rect">
            <a:avLst/>
          </a:prstGeom>
          <a:noFill/>
          <a:ln>
            <a:noFill/>
          </a:ln>
        </p:spPr>
        <p:txBody>
          <a:bodyPr wrap="none" rtlCol="0">
            <a:spAutoFit/>
          </a:bodyPr>
          <a:lstStyle/>
          <a:p>
            <a:r>
              <a:rPr lang="en-US" sz="3600">
                <a:solidFill>
                  <a:schemeClr val="bg1"/>
                </a:solidFill>
                <a:latin typeface="Helvetica Neue UltraLight" panose="02000206000000020004" pitchFamily="2" charset="0"/>
                <a:ea typeface="Helvetica Neue UltraLight" panose="02000206000000020004" pitchFamily="2" charset="0"/>
              </a:rPr>
              <a:t>Past </a:t>
            </a:r>
          </a:p>
          <a:p>
            <a:r>
              <a:rPr lang="en-US" sz="3600">
                <a:solidFill>
                  <a:schemeClr val="bg1"/>
                </a:solidFill>
                <a:latin typeface="Helvetica Neue UltraLight" panose="02000206000000020004" pitchFamily="2" charset="0"/>
                <a:ea typeface="Helvetica Neue UltraLight" panose="02000206000000020004" pitchFamily="2" charset="0"/>
              </a:rPr>
              <a:t>Social</a:t>
            </a:r>
          </a:p>
          <a:p>
            <a:r>
              <a:rPr lang="en-US" sz="3600">
                <a:solidFill>
                  <a:schemeClr val="bg1"/>
                </a:solidFill>
                <a:latin typeface="Helvetica Neue UltraLight" panose="02000206000000020004" pitchFamily="2" charset="0"/>
                <a:ea typeface="Helvetica Neue UltraLight" panose="02000206000000020004" pitchFamily="2" charset="0"/>
              </a:rPr>
              <a:t>Behavior</a:t>
            </a:r>
          </a:p>
        </p:txBody>
      </p:sp>
      <p:sp>
        <p:nvSpPr>
          <p:cNvPr id="15" name="TextBox 14">
            <a:extLst>
              <a:ext uri="{FF2B5EF4-FFF2-40B4-BE49-F238E27FC236}">
                <a16:creationId xmlns:a16="http://schemas.microsoft.com/office/drawing/2014/main" id="{2EDD6092-FC4E-BE1E-A3BC-F502A42BA31B}"/>
              </a:ext>
            </a:extLst>
          </p:cNvPr>
          <p:cNvSpPr txBox="1"/>
          <p:nvPr/>
        </p:nvSpPr>
        <p:spPr>
          <a:xfrm>
            <a:off x="10058860" y="4525291"/>
            <a:ext cx="1830950" cy="1754326"/>
          </a:xfrm>
          <a:prstGeom prst="rect">
            <a:avLst/>
          </a:prstGeom>
          <a:noFill/>
          <a:ln>
            <a:noFill/>
          </a:ln>
        </p:spPr>
        <p:txBody>
          <a:bodyPr wrap="none" rtlCol="0">
            <a:spAutoFit/>
          </a:bodyPr>
          <a:lstStyle/>
          <a:p>
            <a:r>
              <a:rPr lang="en-US" sz="3600">
                <a:solidFill>
                  <a:schemeClr val="bg1"/>
                </a:solidFill>
                <a:latin typeface="Helvetica Neue UltraLight" panose="02000206000000020004" pitchFamily="2" charset="0"/>
                <a:ea typeface="Helvetica Neue UltraLight" panose="02000206000000020004" pitchFamily="2" charset="0"/>
              </a:rPr>
              <a:t>Future</a:t>
            </a:r>
          </a:p>
          <a:p>
            <a:r>
              <a:rPr lang="en-US" sz="3600">
                <a:solidFill>
                  <a:schemeClr val="bg1"/>
                </a:solidFill>
                <a:latin typeface="Helvetica Neue UltraLight" panose="02000206000000020004" pitchFamily="2" charset="0"/>
                <a:ea typeface="Helvetica Neue UltraLight" panose="02000206000000020004" pitchFamily="2" charset="0"/>
              </a:rPr>
              <a:t>Social</a:t>
            </a:r>
          </a:p>
          <a:p>
            <a:r>
              <a:rPr lang="en-US" sz="3600">
                <a:solidFill>
                  <a:schemeClr val="bg1"/>
                </a:solidFill>
                <a:latin typeface="Helvetica Neue UltraLight" panose="02000206000000020004" pitchFamily="2" charset="0"/>
                <a:ea typeface="Helvetica Neue UltraLight" panose="02000206000000020004" pitchFamily="2" charset="0"/>
              </a:rPr>
              <a:t>Behavior</a:t>
            </a:r>
          </a:p>
        </p:txBody>
      </p:sp>
      <p:sp>
        <p:nvSpPr>
          <p:cNvPr id="4" name="Arrow: Down 7">
            <a:extLst>
              <a:ext uri="{FF2B5EF4-FFF2-40B4-BE49-F238E27FC236}">
                <a16:creationId xmlns:a16="http://schemas.microsoft.com/office/drawing/2014/main" id="{2D507DC3-7BC5-1DE3-D7A5-B3381659EE9B}"/>
              </a:ext>
            </a:extLst>
          </p:cNvPr>
          <p:cNvSpPr/>
          <p:nvPr/>
        </p:nvSpPr>
        <p:spPr>
          <a:xfrm rot="16200000">
            <a:off x="3605498" y="567931"/>
            <a:ext cx="3946539" cy="6825667"/>
          </a:xfrm>
          <a:custGeom>
            <a:avLst/>
            <a:gdLst>
              <a:gd name="connsiteX0" fmla="*/ 0 w 609600"/>
              <a:gd name="connsiteY0" fmla="*/ 6400800 h 6705600"/>
              <a:gd name="connsiteX1" fmla="*/ 152400 w 609600"/>
              <a:gd name="connsiteY1" fmla="*/ 6400800 h 6705600"/>
              <a:gd name="connsiteX2" fmla="*/ 152400 w 609600"/>
              <a:gd name="connsiteY2" fmla="*/ 0 h 6705600"/>
              <a:gd name="connsiteX3" fmla="*/ 457200 w 609600"/>
              <a:gd name="connsiteY3" fmla="*/ 0 h 6705600"/>
              <a:gd name="connsiteX4" fmla="*/ 457200 w 609600"/>
              <a:gd name="connsiteY4" fmla="*/ 6400800 h 6705600"/>
              <a:gd name="connsiteX5" fmla="*/ 609600 w 609600"/>
              <a:gd name="connsiteY5" fmla="*/ 6400800 h 6705600"/>
              <a:gd name="connsiteX6" fmla="*/ 304800 w 609600"/>
              <a:gd name="connsiteY6" fmla="*/ 6705600 h 6705600"/>
              <a:gd name="connsiteX7" fmla="*/ 0 w 609600"/>
              <a:gd name="connsiteY7" fmla="*/ 6400800 h 6705600"/>
              <a:gd name="connsiteX0" fmla="*/ 0 w 1347850"/>
              <a:gd name="connsiteY0" fmla="*/ 6472052 h 6776852"/>
              <a:gd name="connsiteX1" fmla="*/ 152400 w 1347850"/>
              <a:gd name="connsiteY1" fmla="*/ 6472052 h 6776852"/>
              <a:gd name="connsiteX2" fmla="*/ 152400 w 1347850"/>
              <a:gd name="connsiteY2" fmla="*/ 71252 h 6776852"/>
              <a:gd name="connsiteX3" fmla="*/ 1347850 w 1347850"/>
              <a:gd name="connsiteY3" fmla="*/ 0 h 6776852"/>
              <a:gd name="connsiteX4" fmla="*/ 457200 w 1347850"/>
              <a:gd name="connsiteY4" fmla="*/ 6472052 h 6776852"/>
              <a:gd name="connsiteX5" fmla="*/ 609600 w 1347850"/>
              <a:gd name="connsiteY5" fmla="*/ 6472052 h 6776852"/>
              <a:gd name="connsiteX6" fmla="*/ 304800 w 1347850"/>
              <a:gd name="connsiteY6" fmla="*/ 6776852 h 6776852"/>
              <a:gd name="connsiteX7" fmla="*/ 0 w 1347850"/>
              <a:gd name="connsiteY7" fmla="*/ 6472052 h 6776852"/>
              <a:gd name="connsiteX0" fmla="*/ 0 w 1347850"/>
              <a:gd name="connsiteY0" fmla="*/ 6472052 h 6776852"/>
              <a:gd name="connsiteX1" fmla="*/ 152400 w 1347850"/>
              <a:gd name="connsiteY1" fmla="*/ 6472052 h 6776852"/>
              <a:gd name="connsiteX2" fmla="*/ 971797 w 1347850"/>
              <a:gd name="connsiteY2" fmla="*/ 106878 h 6776852"/>
              <a:gd name="connsiteX3" fmla="*/ 1347850 w 1347850"/>
              <a:gd name="connsiteY3" fmla="*/ 0 h 6776852"/>
              <a:gd name="connsiteX4" fmla="*/ 457200 w 1347850"/>
              <a:gd name="connsiteY4" fmla="*/ 6472052 h 6776852"/>
              <a:gd name="connsiteX5" fmla="*/ 609600 w 1347850"/>
              <a:gd name="connsiteY5" fmla="*/ 6472052 h 6776852"/>
              <a:gd name="connsiteX6" fmla="*/ 304800 w 1347850"/>
              <a:gd name="connsiteY6" fmla="*/ 6776852 h 6776852"/>
              <a:gd name="connsiteX7" fmla="*/ 0 w 1347850"/>
              <a:gd name="connsiteY7" fmla="*/ 6472052 h 6776852"/>
              <a:gd name="connsiteX0" fmla="*/ 0 w 2202874"/>
              <a:gd name="connsiteY0" fmla="*/ 6365174 h 6669974"/>
              <a:gd name="connsiteX1" fmla="*/ 152400 w 2202874"/>
              <a:gd name="connsiteY1" fmla="*/ 6365174 h 6669974"/>
              <a:gd name="connsiteX2" fmla="*/ 971797 w 2202874"/>
              <a:gd name="connsiteY2" fmla="*/ 0 h 6669974"/>
              <a:gd name="connsiteX3" fmla="*/ 2202874 w 2202874"/>
              <a:gd name="connsiteY3" fmla="*/ 154380 h 6669974"/>
              <a:gd name="connsiteX4" fmla="*/ 457200 w 2202874"/>
              <a:gd name="connsiteY4" fmla="*/ 6365174 h 6669974"/>
              <a:gd name="connsiteX5" fmla="*/ 609600 w 2202874"/>
              <a:gd name="connsiteY5" fmla="*/ 6365174 h 6669974"/>
              <a:gd name="connsiteX6" fmla="*/ 304800 w 2202874"/>
              <a:gd name="connsiteY6" fmla="*/ 6669974 h 6669974"/>
              <a:gd name="connsiteX7" fmla="*/ 0 w 2202874"/>
              <a:gd name="connsiteY7" fmla="*/ 6365174 h 6669974"/>
              <a:gd name="connsiteX0" fmla="*/ 0 w 2202874"/>
              <a:gd name="connsiteY0" fmla="*/ 6210795 h 6515595"/>
              <a:gd name="connsiteX1" fmla="*/ 152400 w 2202874"/>
              <a:gd name="connsiteY1" fmla="*/ 6210795 h 6515595"/>
              <a:gd name="connsiteX2" fmla="*/ 1933698 w 2202874"/>
              <a:gd name="connsiteY2" fmla="*/ 0 h 6515595"/>
              <a:gd name="connsiteX3" fmla="*/ 2202874 w 2202874"/>
              <a:gd name="connsiteY3" fmla="*/ 1 h 6515595"/>
              <a:gd name="connsiteX4" fmla="*/ 457200 w 2202874"/>
              <a:gd name="connsiteY4" fmla="*/ 6210795 h 6515595"/>
              <a:gd name="connsiteX5" fmla="*/ 609600 w 2202874"/>
              <a:gd name="connsiteY5" fmla="*/ 6210795 h 6515595"/>
              <a:gd name="connsiteX6" fmla="*/ 304800 w 2202874"/>
              <a:gd name="connsiteY6" fmla="*/ 6515595 h 6515595"/>
              <a:gd name="connsiteX7" fmla="*/ 0 w 2202874"/>
              <a:gd name="connsiteY7" fmla="*/ 6210795 h 6515595"/>
              <a:gd name="connsiteX0" fmla="*/ 0 w 2220993"/>
              <a:gd name="connsiteY0" fmla="*/ 6210795 h 6515595"/>
              <a:gd name="connsiteX1" fmla="*/ 152400 w 2220993"/>
              <a:gd name="connsiteY1" fmla="*/ 6210795 h 6515595"/>
              <a:gd name="connsiteX2" fmla="*/ 1933698 w 2220993"/>
              <a:gd name="connsiteY2" fmla="*/ 0 h 6515595"/>
              <a:gd name="connsiteX3" fmla="*/ 2202874 w 2220993"/>
              <a:gd name="connsiteY3" fmla="*/ 1 h 6515595"/>
              <a:gd name="connsiteX4" fmla="*/ 457200 w 2220993"/>
              <a:gd name="connsiteY4" fmla="*/ 6210795 h 6515595"/>
              <a:gd name="connsiteX5" fmla="*/ 609600 w 2220993"/>
              <a:gd name="connsiteY5" fmla="*/ 6210795 h 6515595"/>
              <a:gd name="connsiteX6" fmla="*/ 304800 w 2220993"/>
              <a:gd name="connsiteY6" fmla="*/ 6515595 h 6515595"/>
              <a:gd name="connsiteX7" fmla="*/ 0 w 2220993"/>
              <a:gd name="connsiteY7" fmla="*/ 6210795 h 6515595"/>
              <a:gd name="connsiteX0" fmla="*/ 0 w 2220993"/>
              <a:gd name="connsiteY0" fmla="*/ 6210795 h 6515595"/>
              <a:gd name="connsiteX1" fmla="*/ 152400 w 2220993"/>
              <a:gd name="connsiteY1" fmla="*/ 6210795 h 6515595"/>
              <a:gd name="connsiteX2" fmla="*/ 1933698 w 2220993"/>
              <a:gd name="connsiteY2" fmla="*/ 0 h 6515595"/>
              <a:gd name="connsiteX3" fmla="*/ 2202874 w 2220993"/>
              <a:gd name="connsiteY3" fmla="*/ 1 h 6515595"/>
              <a:gd name="connsiteX4" fmla="*/ 457200 w 2220993"/>
              <a:gd name="connsiteY4" fmla="*/ 6210795 h 6515595"/>
              <a:gd name="connsiteX5" fmla="*/ 609600 w 2220993"/>
              <a:gd name="connsiteY5" fmla="*/ 6210795 h 6515595"/>
              <a:gd name="connsiteX6" fmla="*/ 304800 w 2220993"/>
              <a:gd name="connsiteY6" fmla="*/ 6515595 h 6515595"/>
              <a:gd name="connsiteX7" fmla="*/ 0 w 2220993"/>
              <a:gd name="connsiteY7" fmla="*/ 6210795 h 65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993" h="6515595">
                <a:moveTo>
                  <a:pt x="0" y="6210795"/>
                </a:moveTo>
                <a:lnTo>
                  <a:pt x="152400" y="6210795"/>
                </a:lnTo>
                <a:cubicBezTo>
                  <a:pt x="746166" y="4140530"/>
                  <a:pt x="2004950" y="2260270"/>
                  <a:pt x="1933698" y="0"/>
                </a:cubicBezTo>
                <a:lnTo>
                  <a:pt x="2202874" y="1"/>
                </a:lnTo>
                <a:cubicBezTo>
                  <a:pt x="2392880" y="2295901"/>
                  <a:pt x="1039091" y="4140530"/>
                  <a:pt x="457200" y="6210795"/>
                </a:cubicBezTo>
                <a:lnTo>
                  <a:pt x="609600" y="6210795"/>
                </a:lnTo>
                <a:lnTo>
                  <a:pt x="304800" y="6515595"/>
                </a:lnTo>
                <a:lnTo>
                  <a:pt x="0" y="6210795"/>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7">
            <a:extLst>
              <a:ext uri="{FF2B5EF4-FFF2-40B4-BE49-F238E27FC236}">
                <a16:creationId xmlns:a16="http://schemas.microsoft.com/office/drawing/2014/main" id="{EC613F41-DA6F-2C51-9EB3-51AD704200C9}"/>
              </a:ext>
            </a:extLst>
          </p:cNvPr>
          <p:cNvSpPr/>
          <p:nvPr/>
        </p:nvSpPr>
        <p:spPr>
          <a:xfrm rot="5400000" flipV="1">
            <a:off x="3605499" y="347303"/>
            <a:ext cx="3946539" cy="6825668"/>
          </a:xfrm>
          <a:custGeom>
            <a:avLst/>
            <a:gdLst>
              <a:gd name="connsiteX0" fmla="*/ 0 w 609600"/>
              <a:gd name="connsiteY0" fmla="*/ 6400800 h 6705600"/>
              <a:gd name="connsiteX1" fmla="*/ 152400 w 609600"/>
              <a:gd name="connsiteY1" fmla="*/ 6400800 h 6705600"/>
              <a:gd name="connsiteX2" fmla="*/ 152400 w 609600"/>
              <a:gd name="connsiteY2" fmla="*/ 0 h 6705600"/>
              <a:gd name="connsiteX3" fmla="*/ 457200 w 609600"/>
              <a:gd name="connsiteY3" fmla="*/ 0 h 6705600"/>
              <a:gd name="connsiteX4" fmla="*/ 457200 w 609600"/>
              <a:gd name="connsiteY4" fmla="*/ 6400800 h 6705600"/>
              <a:gd name="connsiteX5" fmla="*/ 609600 w 609600"/>
              <a:gd name="connsiteY5" fmla="*/ 6400800 h 6705600"/>
              <a:gd name="connsiteX6" fmla="*/ 304800 w 609600"/>
              <a:gd name="connsiteY6" fmla="*/ 6705600 h 6705600"/>
              <a:gd name="connsiteX7" fmla="*/ 0 w 609600"/>
              <a:gd name="connsiteY7" fmla="*/ 6400800 h 6705600"/>
              <a:gd name="connsiteX0" fmla="*/ 0 w 1347850"/>
              <a:gd name="connsiteY0" fmla="*/ 6472052 h 6776852"/>
              <a:gd name="connsiteX1" fmla="*/ 152400 w 1347850"/>
              <a:gd name="connsiteY1" fmla="*/ 6472052 h 6776852"/>
              <a:gd name="connsiteX2" fmla="*/ 152400 w 1347850"/>
              <a:gd name="connsiteY2" fmla="*/ 71252 h 6776852"/>
              <a:gd name="connsiteX3" fmla="*/ 1347850 w 1347850"/>
              <a:gd name="connsiteY3" fmla="*/ 0 h 6776852"/>
              <a:gd name="connsiteX4" fmla="*/ 457200 w 1347850"/>
              <a:gd name="connsiteY4" fmla="*/ 6472052 h 6776852"/>
              <a:gd name="connsiteX5" fmla="*/ 609600 w 1347850"/>
              <a:gd name="connsiteY5" fmla="*/ 6472052 h 6776852"/>
              <a:gd name="connsiteX6" fmla="*/ 304800 w 1347850"/>
              <a:gd name="connsiteY6" fmla="*/ 6776852 h 6776852"/>
              <a:gd name="connsiteX7" fmla="*/ 0 w 1347850"/>
              <a:gd name="connsiteY7" fmla="*/ 6472052 h 6776852"/>
              <a:gd name="connsiteX0" fmla="*/ 0 w 1347850"/>
              <a:gd name="connsiteY0" fmla="*/ 6472052 h 6776852"/>
              <a:gd name="connsiteX1" fmla="*/ 152400 w 1347850"/>
              <a:gd name="connsiteY1" fmla="*/ 6472052 h 6776852"/>
              <a:gd name="connsiteX2" fmla="*/ 971797 w 1347850"/>
              <a:gd name="connsiteY2" fmla="*/ 106878 h 6776852"/>
              <a:gd name="connsiteX3" fmla="*/ 1347850 w 1347850"/>
              <a:gd name="connsiteY3" fmla="*/ 0 h 6776852"/>
              <a:gd name="connsiteX4" fmla="*/ 457200 w 1347850"/>
              <a:gd name="connsiteY4" fmla="*/ 6472052 h 6776852"/>
              <a:gd name="connsiteX5" fmla="*/ 609600 w 1347850"/>
              <a:gd name="connsiteY5" fmla="*/ 6472052 h 6776852"/>
              <a:gd name="connsiteX6" fmla="*/ 304800 w 1347850"/>
              <a:gd name="connsiteY6" fmla="*/ 6776852 h 6776852"/>
              <a:gd name="connsiteX7" fmla="*/ 0 w 1347850"/>
              <a:gd name="connsiteY7" fmla="*/ 6472052 h 6776852"/>
              <a:gd name="connsiteX0" fmla="*/ 0 w 2202874"/>
              <a:gd name="connsiteY0" fmla="*/ 6365174 h 6669974"/>
              <a:gd name="connsiteX1" fmla="*/ 152400 w 2202874"/>
              <a:gd name="connsiteY1" fmla="*/ 6365174 h 6669974"/>
              <a:gd name="connsiteX2" fmla="*/ 971797 w 2202874"/>
              <a:gd name="connsiteY2" fmla="*/ 0 h 6669974"/>
              <a:gd name="connsiteX3" fmla="*/ 2202874 w 2202874"/>
              <a:gd name="connsiteY3" fmla="*/ 154380 h 6669974"/>
              <a:gd name="connsiteX4" fmla="*/ 457200 w 2202874"/>
              <a:gd name="connsiteY4" fmla="*/ 6365174 h 6669974"/>
              <a:gd name="connsiteX5" fmla="*/ 609600 w 2202874"/>
              <a:gd name="connsiteY5" fmla="*/ 6365174 h 6669974"/>
              <a:gd name="connsiteX6" fmla="*/ 304800 w 2202874"/>
              <a:gd name="connsiteY6" fmla="*/ 6669974 h 6669974"/>
              <a:gd name="connsiteX7" fmla="*/ 0 w 2202874"/>
              <a:gd name="connsiteY7" fmla="*/ 6365174 h 6669974"/>
              <a:gd name="connsiteX0" fmla="*/ 0 w 2202874"/>
              <a:gd name="connsiteY0" fmla="*/ 6210795 h 6515595"/>
              <a:gd name="connsiteX1" fmla="*/ 152400 w 2202874"/>
              <a:gd name="connsiteY1" fmla="*/ 6210795 h 6515595"/>
              <a:gd name="connsiteX2" fmla="*/ 1933698 w 2202874"/>
              <a:gd name="connsiteY2" fmla="*/ 0 h 6515595"/>
              <a:gd name="connsiteX3" fmla="*/ 2202874 w 2202874"/>
              <a:gd name="connsiteY3" fmla="*/ 1 h 6515595"/>
              <a:gd name="connsiteX4" fmla="*/ 457200 w 2202874"/>
              <a:gd name="connsiteY4" fmla="*/ 6210795 h 6515595"/>
              <a:gd name="connsiteX5" fmla="*/ 609600 w 2202874"/>
              <a:gd name="connsiteY5" fmla="*/ 6210795 h 6515595"/>
              <a:gd name="connsiteX6" fmla="*/ 304800 w 2202874"/>
              <a:gd name="connsiteY6" fmla="*/ 6515595 h 6515595"/>
              <a:gd name="connsiteX7" fmla="*/ 0 w 2202874"/>
              <a:gd name="connsiteY7" fmla="*/ 6210795 h 6515595"/>
              <a:gd name="connsiteX0" fmla="*/ 0 w 2220993"/>
              <a:gd name="connsiteY0" fmla="*/ 6210795 h 6515595"/>
              <a:gd name="connsiteX1" fmla="*/ 152400 w 2220993"/>
              <a:gd name="connsiteY1" fmla="*/ 6210795 h 6515595"/>
              <a:gd name="connsiteX2" fmla="*/ 1933698 w 2220993"/>
              <a:gd name="connsiteY2" fmla="*/ 0 h 6515595"/>
              <a:gd name="connsiteX3" fmla="*/ 2202874 w 2220993"/>
              <a:gd name="connsiteY3" fmla="*/ 1 h 6515595"/>
              <a:gd name="connsiteX4" fmla="*/ 457200 w 2220993"/>
              <a:gd name="connsiteY4" fmla="*/ 6210795 h 6515595"/>
              <a:gd name="connsiteX5" fmla="*/ 609600 w 2220993"/>
              <a:gd name="connsiteY5" fmla="*/ 6210795 h 6515595"/>
              <a:gd name="connsiteX6" fmla="*/ 304800 w 2220993"/>
              <a:gd name="connsiteY6" fmla="*/ 6515595 h 6515595"/>
              <a:gd name="connsiteX7" fmla="*/ 0 w 2220993"/>
              <a:gd name="connsiteY7" fmla="*/ 6210795 h 6515595"/>
              <a:gd name="connsiteX0" fmla="*/ 0 w 2220993"/>
              <a:gd name="connsiteY0" fmla="*/ 6210795 h 6515595"/>
              <a:gd name="connsiteX1" fmla="*/ 152400 w 2220993"/>
              <a:gd name="connsiteY1" fmla="*/ 6210795 h 6515595"/>
              <a:gd name="connsiteX2" fmla="*/ 1933698 w 2220993"/>
              <a:gd name="connsiteY2" fmla="*/ 0 h 6515595"/>
              <a:gd name="connsiteX3" fmla="*/ 2202874 w 2220993"/>
              <a:gd name="connsiteY3" fmla="*/ 1 h 6515595"/>
              <a:gd name="connsiteX4" fmla="*/ 457200 w 2220993"/>
              <a:gd name="connsiteY4" fmla="*/ 6210795 h 6515595"/>
              <a:gd name="connsiteX5" fmla="*/ 609600 w 2220993"/>
              <a:gd name="connsiteY5" fmla="*/ 6210795 h 6515595"/>
              <a:gd name="connsiteX6" fmla="*/ 304800 w 2220993"/>
              <a:gd name="connsiteY6" fmla="*/ 6515595 h 6515595"/>
              <a:gd name="connsiteX7" fmla="*/ 0 w 2220993"/>
              <a:gd name="connsiteY7" fmla="*/ 6210795 h 65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993" h="6515595">
                <a:moveTo>
                  <a:pt x="0" y="6210795"/>
                </a:moveTo>
                <a:lnTo>
                  <a:pt x="152400" y="6210795"/>
                </a:lnTo>
                <a:cubicBezTo>
                  <a:pt x="746166" y="4140530"/>
                  <a:pt x="2004950" y="2260270"/>
                  <a:pt x="1933698" y="0"/>
                </a:cubicBezTo>
                <a:lnTo>
                  <a:pt x="2202874" y="1"/>
                </a:lnTo>
                <a:cubicBezTo>
                  <a:pt x="2392880" y="2295901"/>
                  <a:pt x="1039091" y="4140530"/>
                  <a:pt x="457200" y="6210795"/>
                </a:cubicBezTo>
                <a:lnTo>
                  <a:pt x="609600" y="6210795"/>
                </a:lnTo>
                <a:lnTo>
                  <a:pt x="304800" y="6515595"/>
                </a:lnTo>
                <a:lnTo>
                  <a:pt x="0" y="6210795"/>
                </a:ln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62B27AC8-D2F2-71E9-2F50-872D596C42F4}"/>
              </a:ext>
            </a:extLst>
          </p:cNvPr>
          <p:cNvSpPr>
            <a:spLocks noGrp="1"/>
          </p:cNvSpPr>
          <p:nvPr>
            <p:ph type="title"/>
          </p:nvPr>
        </p:nvSpPr>
        <p:spPr>
          <a:xfrm>
            <a:off x="2090811" y="173396"/>
            <a:ext cx="8010378" cy="1021223"/>
          </a:xfrm>
        </p:spPr>
        <p:txBody>
          <a:bodyPr/>
          <a:lstStyle/>
          <a:p>
            <a:pPr algn="ctr"/>
            <a:r>
              <a:rPr lang="en-US" dirty="0">
                <a:solidFill>
                  <a:schemeClr val="bg1"/>
                </a:solidFill>
                <a:latin typeface="Helvetica Neue Light" panose="02000403000000020004" pitchFamily="2" charset="0"/>
                <a:ea typeface="Helvetica Neue Light" panose="02000403000000020004" pitchFamily="2" charset="0"/>
              </a:rPr>
              <a:t>Predictive Power?</a:t>
            </a:r>
          </a:p>
        </p:txBody>
      </p:sp>
      <p:sp>
        <p:nvSpPr>
          <p:cNvPr id="20" name="TextBox 19">
            <a:extLst>
              <a:ext uri="{FF2B5EF4-FFF2-40B4-BE49-F238E27FC236}">
                <a16:creationId xmlns:a16="http://schemas.microsoft.com/office/drawing/2014/main" id="{7BAF26BB-8A98-45CA-3ED6-9C24C7013665}"/>
              </a:ext>
            </a:extLst>
          </p:cNvPr>
          <p:cNvSpPr txBox="1"/>
          <p:nvPr/>
        </p:nvSpPr>
        <p:spPr>
          <a:xfrm>
            <a:off x="6433135" y="4485444"/>
            <a:ext cx="1830950" cy="553998"/>
          </a:xfrm>
          <a:prstGeom prst="rect">
            <a:avLst/>
          </a:prstGeom>
          <a:solidFill>
            <a:srgbClr val="156082"/>
          </a:solidFill>
          <a:ln>
            <a:solidFill>
              <a:schemeClr val="bg1"/>
            </a:solidFill>
          </a:ln>
        </p:spPr>
        <p:txBody>
          <a:bodyPr wrap="square">
            <a:spAutoFit/>
          </a:bodyPr>
          <a:lstStyle/>
          <a:p>
            <a:pPr algn="ctr"/>
            <a:r>
              <a:rPr lang="en-US" sz="3000" dirty="0">
                <a:solidFill>
                  <a:srgbClr val="CCCCCC"/>
                </a:solidFill>
                <a:latin typeface="Helvetica Neue UltraLight" panose="02000206000000020004" pitchFamily="2" charset="0"/>
                <a:ea typeface="Helvetica Neue UltraLight" panose="02000206000000020004" pitchFamily="2" charset="0"/>
              </a:rPr>
              <a:t>Sensory</a:t>
            </a:r>
            <a:endParaRPr lang="en-US" sz="3000" dirty="0"/>
          </a:p>
        </p:txBody>
      </p:sp>
      <p:sp>
        <p:nvSpPr>
          <p:cNvPr id="21" name="TextBox 20">
            <a:extLst>
              <a:ext uri="{FF2B5EF4-FFF2-40B4-BE49-F238E27FC236}">
                <a16:creationId xmlns:a16="http://schemas.microsoft.com/office/drawing/2014/main" id="{45ABF5A4-6EBF-F16E-38F1-BC657A15BD81}"/>
              </a:ext>
            </a:extLst>
          </p:cNvPr>
          <p:cNvSpPr txBox="1"/>
          <p:nvPr/>
        </p:nvSpPr>
        <p:spPr>
          <a:xfrm>
            <a:off x="6433135" y="2685392"/>
            <a:ext cx="1830950" cy="553998"/>
          </a:xfrm>
          <a:prstGeom prst="rect">
            <a:avLst/>
          </a:prstGeom>
          <a:solidFill>
            <a:srgbClr val="3A7E22"/>
          </a:solidFill>
          <a:ln>
            <a:solidFill>
              <a:schemeClr val="bg1"/>
            </a:solidFill>
          </a:ln>
        </p:spPr>
        <p:txBody>
          <a:bodyPr wrap="square">
            <a:spAutoFit/>
          </a:bodyPr>
          <a:lstStyle/>
          <a:p>
            <a:pPr algn="ctr"/>
            <a:r>
              <a:rPr lang="en-US" sz="3000" dirty="0">
                <a:solidFill>
                  <a:srgbClr val="CCCCCC"/>
                </a:solidFill>
                <a:latin typeface="Helvetica Neue UltraLight" panose="02000206000000020004" pitchFamily="2" charset="0"/>
                <a:ea typeface="Helvetica Neue UltraLight" panose="02000206000000020004" pitchFamily="2" charset="0"/>
              </a:rPr>
              <a:t>Motor</a:t>
            </a:r>
            <a:endParaRPr lang="en-US" sz="3000" dirty="0"/>
          </a:p>
        </p:txBody>
      </p:sp>
    </p:spTree>
    <p:extLst>
      <p:ext uri="{BB962C8B-B14F-4D97-AF65-F5344CB8AC3E}">
        <p14:creationId xmlns:p14="http://schemas.microsoft.com/office/powerpoint/2010/main" val="132802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BD6809-A762-240F-1E62-591103DF5B8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0B09A2-444A-23E4-1F30-4401175A823E}"/>
              </a:ext>
            </a:extLst>
          </p:cNvPr>
          <p:cNvSpPr>
            <a:spLocks noGrp="1"/>
          </p:cNvSpPr>
          <p:nvPr>
            <p:ph idx="1"/>
          </p:nvPr>
        </p:nvSpPr>
        <p:spPr>
          <a:xfrm>
            <a:off x="838199" y="7034981"/>
            <a:ext cx="10515600" cy="4351338"/>
          </a:xfrm>
        </p:spPr>
        <p:txBody>
          <a:bodyPr/>
          <a:lstStyle/>
          <a:p>
            <a:r>
              <a:rPr lang="en-US" dirty="0">
                <a:solidFill>
                  <a:schemeClr val="bg1"/>
                </a:solidFill>
              </a:rPr>
              <a:t>These assumptions often fail in biology (Fails in brain-behavior dynamics)</a:t>
            </a:r>
          </a:p>
          <a:p>
            <a:pPr>
              <a:buFont typeface="Arial" panose="020B0604020202020204" pitchFamily="34" charset="0"/>
              <a:buChar char="•"/>
            </a:pPr>
            <a:endParaRPr lang="en-US" dirty="0">
              <a:solidFill>
                <a:schemeClr val="bg1"/>
              </a:solidFill>
            </a:endParaRPr>
          </a:p>
        </p:txBody>
      </p:sp>
      <p:sp>
        <p:nvSpPr>
          <p:cNvPr id="7" name="TextBox 6">
            <a:extLst>
              <a:ext uri="{FF2B5EF4-FFF2-40B4-BE49-F238E27FC236}">
                <a16:creationId xmlns:a16="http://schemas.microsoft.com/office/drawing/2014/main" id="{7EDFC26A-AFC5-5976-E9EC-7034FC6438B4}"/>
              </a:ext>
            </a:extLst>
          </p:cNvPr>
          <p:cNvSpPr txBox="1"/>
          <p:nvPr/>
        </p:nvSpPr>
        <p:spPr>
          <a:xfrm>
            <a:off x="2884538" y="7139884"/>
            <a:ext cx="6098458" cy="1200329"/>
          </a:xfrm>
          <a:prstGeom prst="rect">
            <a:avLst/>
          </a:prstGeom>
          <a:noFill/>
        </p:spPr>
        <p:txBody>
          <a:bodyPr wrap="square">
            <a:spAutoFit/>
          </a:bodyPr>
          <a:lstStyle/>
          <a:p>
            <a:r>
              <a:rPr lang="en-US" dirty="0">
                <a:solidFill>
                  <a:schemeClr val="bg1"/>
                </a:solidFill>
              </a:rPr>
              <a:t>Granger causality</a:t>
            </a:r>
          </a:p>
          <a:p>
            <a:pPr lvl="1"/>
            <a:r>
              <a:rPr lang="en-US" dirty="0">
                <a:solidFill>
                  <a:schemeClr val="bg1"/>
                </a:solidFill>
              </a:rPr>
              <a:t>Linearity</a:t>
            </a:r>
          </a:p>
          <a:p>
            <a:pPr lvl="1"/>
            <a:r>
              <a:rPr lang="en-US" dirty="0">
                <a:solidFill>
                  <a:schemeClr val="bg1"/>
                </a:solidFill>
              </a:rPr>
              <a:t>Fixed lags</a:t>
            </a:r>
          </a:p>
          <a:p>
            <a:pPr lvl="1"/>
            <a:r>
              <a:rPr lang="en-US" dirty="0">
                <a:solidFill>
                  <a:schemeClr val="bg1"/>
                </a:solidFill>
              </a:rPr>
              <a:t>Stationarity (stable behavior over time)</a:t>
            </a:r>
          </a:p>
        </p:txBody>
      </p:sp>
      <p:sp>
        <p:nvSpPr>
          <p:cNvPr id="10" name="Arrow: Down 3">
            <a:extLst>
              <a:ext uri="{FF2B5EF4-FFF2-40B4-BE49-F238E27FC236}">
                <a16:creationId xmlns:a16="http://schemas.microsoft.com/office/drawing/2014/main" id="{E0286182-BF9F-7C5E-6376-58BE813E3CDF}"/>
              </a:ext>
            </a:extLst>
          </p:cNvPr>
          <p:cNvSpPr/>
          <p:nvPr/>
        </p:nvSpPr>
        <p:spPr>
          <a:xfrm rot="16200000">
            <a:off x="5553608" y="-1625347"/>
            <a:ext cx="952496" cy="7776924"/>
          </a:xfrm>
          <a:prstGeom prst="down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8F4A95C-C90F-1AB0-0D40-4FD6EE312D39}"/>
              </a:ext>
            </a:extLst>
          </p:cNvPr>
          <p:cNvSpPr txBox="1"/>
          <p:nvPr/>
        </p:nvSpPr>
        <p:spPr>
          <a:xfrm>
            <a:off x="632533" y="1369874"/>
            <a:ext cx="1471878" cy="1754326"/>
          </a:xfrm>
          <a:prstGeom prst="rect">
            <a:avLst/>
          </a:prstGeom>
          <a:noFill/>
          <a:ln>
            <a:noFill/>
          </a:ln>
        </p:spPr>
        <p:txBody>
          <a:bodyPr wrap="none" rtlCol="0">
            <a:spAutoFit/>
          </a:bodyPr>
          <a:lstStyle/>
          <a:p>
            <a:r>
              <a:rPr lang="en-US" sz="3600" dirty="0">
                <a:solidFill>
                  <a:schemeClr val="bg1"/>
                </a:solidFill>
                <a:latin typeface="Helvetica Neue UltraLight" panose="02000206000000020004" pitchFamily="2" charset="0"/>
                <a:ea typeface="Helvetica Neue UltraLight" panose="02000206000000020004" pitchFamily="2" charset="0"/>
              </a:rPr>
              <a:t>Past </a:t>
            </a:r>
          </a:p>
          <a:p>
            <a:r>
              <a:rPr lang="en-US" sz="3600" dirty="0">
                <a:solidFill>
                  <a:schemeClr val="bg1"/>
                </a:solidFill>
                <a:latin typeface="Helvetica Neue UltraLight" panose="02000206000000020004" pitchFamily="2" charset="0"/>
                <a:ea typeface="Helvetica Neue UltraLight" panose="02000206000000020004" pitchFamily="2" charset="0"/>
              </a:rPr>
              <a:t>Neural</a:t>
            </a:r>
          </a:p>
          <a:p>
            <a:r>
              <a:rPr lang="en-US" sz="3600" dirty="0">
                <a:solidFill>
                  <a:schemeClr val="bg1"/>
                </a:solidFill>
                <a:latin typeface="Helvetica Neue UltraLight" panose="02000206000000020004" pitchFamily="2" charset="0"/>
                <a:ea typeface="Helvetica Neue UltraLight" panose="02000206000000020004" pitchFamily="2" charset="0"/>
              </a:rPr>
              <a:t>Activity</a:t>
            </a:r>
          </a:p>
        </p:txBody>
      </p:sp>
      <p:sp>
        <p:nvSpPr>
          <p:cNvPr id="12" name="Arrow: Down 6">
            <a:extLst>
              <a:ext uri="{FF2B5EF4-FFF2-40B4-BE49-F238E27FC236}">
                <a16:creationId xmlns:a16="http://schemas.microsoft.com/office/drawing/2014/main" id="{5B0FC624-ECDE-40B9-FF17-02B43D8AC96C}"/>
              </a:ext>
            </a:extLst>
          </p:cNvPr>
          <p:cNvSpPr/>
          <p:nvPr/>
        </p:nvSpPr>
        <p:spPr>
          <a:xfrm rot="16200000">
            <a:off x="5553608" y="1589327"/>
            <a:ext cx="952496" cy="7776924"/>
          </a:xfrm>
          <a:prstGeom prst="downArrow">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02EFAC4-BF80-EE28-87E4-458C45222E28}"/>
              </a:ext>
            </a:extLst>
          </p:cNvPr>
          <p:cNvSpPr txBox="1"/>
          <p:nvPr/>
        </p:nvSpPr>
        <p:spPr>
          <a:xfrm>
            <a:off x="10050606" y="1353663"/>
            <a:ext cx="1513556" cy="1754326"/>
          </a:xfrm>
          <a:prstGeom prst="rect">
            <a:avLst/>
          </a:prstGeom>
          <a:noFill/>
          <a:ln>
            <a:noFill/>
          </a:ln>
        </p:spPr>
        <p:txBody>
          <a:bodyPr wrap="none" rtlCol="0">
            <a:spAutoFit/>
          </a:bodyPr>
          <a:lstStyle/>
          <a:p>
            <a:r>
              <a:rPr lang="en-US" sz="3600">
                <a:solidFill>
                  <a:schemeClr val="bg1"/>
                </a:solidFill>
                <a:latin typeface="Helvetica Neue UltraLight" panose="02000206000000020004" pitchFamily="2" charset="0"/>
                <a:ea typeface="Helvetica Neue UltraLight" panose="02000206000000020004" pitchFamily="2" charset="0"/>
              </a:rPr>
              <a:t>Future </a:t>
            </a:r>
          </a:p>
          <a:p>
            <a:r>
              <a:rPr lang="en-US" sz="3600">
                <a:solidFill>
                  <a:schemeClr val="bg1"/>
                </a:solidFill>
                <a:latin typeface="Helvetica Neue UltraLight" panose="02000206000000020004" pitchFamily="2" charset="0"/>
                <a:ea typeface="Helvetica Neue UltraLight" panose="02000206000000020004" pitchFamily="2" charset="0"/>
              </a:rPr>
              <a:t>Neural</a:t>
            </a:r>
          </a:p>
          <a:p>
            <a:r>
              <a:rPr lang="en-US" sz="3600">
                <a:solidFill>
                  <a:schemeClr val="bg1"/>
                </a:solidFill>
                <a:latin typeface="Helvetica Neue UltraLight" panose="02000206000000020004" pitchFamily="2" charset="0"/>
                <a:ea typeface="Helvetica Neue UltraLight" panose="02000206000000020004" pitchFamily="2" charset="0"/>
              </a:rPr>
              <a:t>Activity</a:t>
            </a:r>
          </a:p>
        </p:txBody>
      </p:sp>
      <p:sp>
        <p:nvSpPr>
          <p:cNvPr id="14" name="TextBox 13">
            <a:extLst>
              <a:ext uri="{FF2B5EF4-FFF2-40B4-BE49-F238E27FC236}">
                <a16:creationId xmlns:a16="http://schemas.microsoft.com/office/drawing/2014/main" id="{CD54AD4D-D6C9-C3B3-6D95-BC6CB2D8F44E}"/>
              </a:ext>
            </a:extLst>
          </p:cNvPr>
          <p:cNvSpPr txBox="1"/>
          <p:nvPr/>
        </p:nvSpPr>
        <p:spPr>
          <a:xfrm>
            <a:off x="631543" y="4600625"/>
            <a:ext cx="1830950" cy="1754326"/>
          </a:xfrm>
          <a:prstGeom prst="rect">
            <a:avLst/>
          </a:prstGeom>
          <a:noFill/>
          <a:ln>
            <a:noFill/>
          </a:ln>
        </p:spPr>
        <p:txBody>
          <a:bodyPr wrap="none" rtlCol="0">
            <a:spAutoFit/>
          </a:bodyPr>
          <a:lstStyle/>
          <a:p>
            <a:r>
              <a:rPr lang="en-US" sz="3600">
                <a:solidFill>
                  <a:schemeClr val="bg1"/>
                </a:solidFill>
                <a:latin typeface="Helvetica Neue UltraLight" panose="02000206000000020004" pitchFamily="2" charset="0"/>
                <a:ea typeface="Helvetica Neue UltraLight" panose="02000206000000020004" pitchFamily="2" charset="0"/>
              </a:rPr>
              <a:t>Past </a:t>
            </a:r>
          </a:p>
          <a:p>
            <a:r>
              <a:rPr lang="en-US" sz="3600">
                <a:solidFill>
                  <a:schemeClr val="bg1"/>
                </a:solidFill>
                <a:latin typeface="Helvetica Neue UltraLight" panose="02000206000000020004" pitchFamily="2" charset="0"/>
                <a:ea typeface="Helvetica Neue UltraLight" panose="02000206000000020004" pitchFamily="2" charset="0"/>
              </a:rPr>
              <a:t>Social</a:t>
            </a:r>
          </a:p>
          <a:p>
            <a:r>
              <a:rPr lang="en-US" sz="3600">
                <a:solidFill>
                  <a:schemeClr val="bg1"/>
                </a:solidFill>
                <a:latin typeface="Helvetica Neue UltraLight" panose="02000206000000020004" pitchFamily="2" charset="0"/>
                <a:ea typeface="Helvetica Neue UltraLight" panose="02000206000000020004" pitchFamily="2" charset="0"/>
              </a:rPr>
              <a:t>Behavior</a:t>
            </a:r>
          </a:p>
        </p:txBody>
      </p:sp>
      <p:sp>
        <p:nvSpPr>
          <p:cNvPr id="15" name="TextBox 14">
            <a:extLst>
              <a:ext uri="{FF2B5EF4-FFF2-40B4-BE49-F238E27FC236}">
                <a16:creationId xmlns:a16="http://schemas.microsoft.com/office/drawing/2014/main" id="{E9949D7C-A50B-D735-DF07-69776B27D614}"/>
              </a:ext>
            </a:extLst>
          </p:cNvPr>
          <p:cNvSpPr txBox="1"/>
          <p:nvPr/>
        </p:nvSpPr>
        <p:spPr>
          <a:xfrm>
            <a:off x="10058860" y="4525291"/>
            <a:ext cx="1830950" cy="1754326"/>
          </a:xfrm>
          <a:prstGeom prst="rect">
            <a:avLst/>
          </a:prstGeom>
          <a:noFill/>
          <a:ln>
            <a:noFill/>
          </a:ln>
        </p:spPr>
        <p:txBody>
          <a:bodyPr wrap="none" rtlCol="0">
            <a:spAutoFit/>
          </a:bodyPr>
          <a:lstStyle/>
          <a:p>
            <a:r>
              <a:rPr lang="en-US" sz="3600">
                <a:solidFill>
                  <a:schemeClr val="bg1"/>
                </a:solidFill>
                <a:latin typeface="Helvetica Neue UltraLight" panose="02000206000000020004" pitchFamily="2" charset="0"/>
                <a:ea typeface="Helvetica Neue UltraLight" panose="02000206000000020004" pitchFamily="2" charset="0"/>
              </a:rPr>
              <a:t>Future</a:t>
            </a:r>
          </a:p>
          <a:p>
            <a:r>
              <a:rPr lang="en-US" sz="3600">
                <a:solidFill>
                  <a:schemeClr val="bg1"/>
                </a:solidFill>
                <a:latin typeface="Helvetica Neue UltraLight" panose="02000206000000020004" pitchFamily="2" charset="0"/>
                <a:ea typeface="Helvetica Neue UltraLight" panose="02000206000000020004" pitchFamily="2" charset="0"/>
              </a:rPr>
              <a:t>Social</a:t>
            </a:r>
          </a:p>
          <a:p>
            <a:r>
              <a:rPr lang="en-US" sz="3600">
                <a:solidFill>
                  <a:schemeClr val="bg1"/>
                </a:solidFill>
                <a:latin typeface="Helvetica Neue UltraLight" panose="02000206000000020004" pitchFamily="2" charset="0"/>
                <a:ea typeface="Helvetica Neue UltraLight" panose="02000206000000020004" pitchFamily="2" charset="0"/>
              </a:rPr>
              <a:t>Behavior</a:t>
            </a:r>
          </a:p>
        </p:txBody>
      </p:sp>
      <p:sp>
        <p:nvSpPr>
          <p:cNvPr id="4" name="Arrow: Down 7">
            <a:extLst>
              <a:ext uri="{FF2B5EF4-FFF2-40B4-BE49-F238E27FC236}">
                <a16:creationId xmlns:a16="http://schemas.microsoft.com/office/drawing/2014/main" id="{2C06BA92-2089-4E16-B43B-F7A2442993CD}"/>
              </a:ext>
            </a:extLst>
          </p:cNvPr>
          <p:cNvSpPr/>
          <p:nvPr/>
        </p:nvSpPr>
        <p:spPr>
          <a:xfrm rot="16200000">
            <a:off x="3605498" y="567931"/>
            <a:ext cx="3946539" cy="6825667"/>
          </a:xfrm>
          <a:custGeom>
            <a:avLst/>
            <a:gdLst>
              <a:gd name="connsiteX0" fmla="*/ 0 w 609600"/>
              <a:gd name="connsiteY0" fmla="*/ 6400800 h 6705600"/>
              <a:gd name="connsiteX1" fmla="*/ 152400 w 609600"/>
              <a:gd name="connsiteY1" fmla="*/ 6400800 h 6705600"/>
              <a:gd name="connsiteX2" fmla="*/ 152400 w 609600"/>
              <a:gd name="connsiteY2" fmla="*/ 0 h 6705600"/>
              <a:gd name="connsiteX3" fmla="*/ 457200 w 609600"/>
              <a:gd name="connsiteY3" fmla="*/ 0 h 6705600"/>
              <a:gd name="connsiteX4" fmla="*/ 457200 w 609600"/>
              <a:gd name="connsiteY4" fmla="*/ 6400800 h 6705600"/>
              <a:gd name="connsiteX5" fmla="*/ 609600 w 609600"/>
              <a:gd name="connsiteY5" fmla="*/ 6400800 h 6705600"/>
              <a:gd name="connsiteX6" fmla="*/ 304800 w 609600"/>
              <a:gd name="connsiteY6" fmla="*/ 6705600 h 6705600"/>
              <a:gd name="connsiteX7" fmla="*/ 0 w 609600"/>
              <a:gd name="connsiteY7" fmla="*/ 6400800 h 6705600"/>
              <a:gd name="connsiteX0" fmla="*/ 0 w 1347850"/>
              <a:gd name="connsiteY0" fmla="*/ 6472052 h 6776852"/>
              <a:gd name="connsiteX1" fmla="*/ 152400 w 1347850"/>
              <a:gd name="connsiteY1" fmla="*/ 6472052 h 6776852"/>
              <a:gd name="connsiteX2" fmla="*/ 152400 w 1347850"/>
              <a:gd name="connsiteY2" fmla="*/ 71252 h 6776852"/>
              <a:gd name="connsiteX3" fmla="*/ 1347850 w 1347850"/>
              <a:gd name="connsiteY3" fmla="*/ 0 h 6776852"/>
              <a:gd name="connsiteX4" fmla="*/ 457200 w 1347850"/>
              <a:gd name="connsiteY4" fmla="*/ 6472052 h 6776852"/>
              <a:gd name="connsiteX5" fmla="*/ 609600 w 1347850"/>
              <a:gd name="connsiteY5" fmla="*/ 6472052 h 6776852"/>
              <a:gd name="connsiteX6" fmla="*/ 304800 w 1347850"/>
              <a:gd name="connsiteY6" fmla="*/ 6776852 h 6776852"/>
              <a:gd name="connsiteX7" fmla="*/ 0 w 1347850"/>
              <a:gd name="connsiteY7" fmla="*/ 6472052 h 6776852"/>
              <a:gd name="connsiteX0" fmla="*/ 0 w 1347850"/>
              <a:gd name="connsiteY0" fmla="*/ 6472052 h 6776852"/>
              <a:gd name="connsiteX1" fmla="*/ 152400 w 1347850"/>
              <a:gd name="connsiteY1" fmla="*/ 6472052 h 6776852"/>
              <a:gd name="connsiteX2" fmla="*/ 971797 w 1347850"/>
              <a:gd name="connsiteY2" fmla="*/ 106878 h 6776852"/>
              <a:gd name="connsiteX3" fmla="*/ 1347850 w 1347850"/>
              <a:gd name="connsiteY3" fmla="*/ 0 h 6776852"/>
              <a:gd name="connsiteX4" fmla="*/ 457200 w 1347850"/>
              <a:gd name="connsiteY4" fmla="*/ 6472052 h 6776852"/>
              <a:gd name="connsiteX5" fmla="*/ 609600 w 1347850"/>
              <a:gd name="connsiteY5" fmla="*/ 6472052 h 6776852"/>
              <a:gd name="connsiteX6" fmla="*/ 304800 w 1347850"/>
              <a:gd name="connsiteY6" fmla="*/ 6776852 h 6776852"/>
              <a:gd name="connsiteX7" fmla="*/ 0 w 1347850"/>
              <a:gd name="connsiteY7" fmla="*/ 6472052 h 6776852"/>
              <a:gd name="connsiteX0" fmla="*/ 0 w 2202874"/>
              <a:gd name="connsiteY0" fmla="*/ 6365174 h 6669974"/>
              <a:gd name="connsiteX1" fmla="*/ 152400 w 2202874"/>
              <a:gd name="connsiteY1" fmla="*/ 6365174 h 6669974"/>
              <a:gd name="connsiteX2" fmla="*/ 971797 w 2202874"/>
              <a:gd name="connsiteY2" fmla="*/ 0 h 6669974"/>
              <a:gd name="connsiteX3" fmla="*/ 2202874 w 2202874"/>
              <a:gd name="connsiteY3" fmla="*/ 154380 h 6669974"/>
              <a:gd name="connsiteX4" fmla="*/ 457200 w 2202874"/>
              <a:gd name="connsiteY4" fmla="*/ 6365174 h 6669974"/>
              <a:gd name="connsiteX5" fmla="*/ 609600 w 2202874"/>
              <a:gd name="connsiteY5" fmla="*/ 6365174 h 6669974"/>
              <a:gd name="connsiteX6" fmla="*/ 304800 w 2202874"/>
              <a:gd name="connsiteY6" fmla="*/ 6669974 h 6669974"/>
              <a:gd name="connsiteX7" fmla="*/ 0 w 2202874"/>
              <a:gd name="connsiteY7" fmla="*/ 6365174 h 6669974"/>
              <a:gd name="connsiteX0" fmla="*/ 0 w 2202874"/>
              <a:gd name="connsiteY0" fmla="*/ 6210795 h 6515595"/>
              <a:gd name="connsiteX1" fmla="*/ 152400 w 2202874"/>
              <a:gd name="connsiteY1" fmla="*/ 6210795 h 6515595"/>
              <a:gd name="connsiteX2" fmla="*/ 1933698 w 2202874"/>
              <a:gd name="connsiteY2" fmla="*/ 0 h 6515595"/>
              <a:gd name="connsiteX3" fmla="*/ 2202874 w 2202874"/>
              <a:gd name="connsiteY3" fmla="*/ 1 h 6515595"/>
              <a:gd name="connsiteX4" fmla="*/ 457200 w 2202874"/>
              <a:gd name="connsiteY4" fmla="*/ 6210795 h 6515595"/>
              <a:gd name="connsiteX5" fmla="*/ 609600 w 2202874"/>
              <a:gd name="connsiteY5" fmla="*/ 6210795 h 6515595"/>
              <a:gd name="connsiteX6" fmla="*/ 304800 w 2202874"/>
              <a:gd name="connsiteY6" fmla="*/ 6515595 h 6515595"/>
              <a:gd name="connsiteX7" fmla="*/ 0 w 2202874"/>
              <a:gd name="connsiteY7" fmla="*/ 6210795 h 6515595"/>
              <a:gd name="connsiteX0" fmla="*/ 0 w 2220993"/>
              <a:gd name="connsiteY0" fmla="*/ 6210795 h 6515595"/>
              <a:gd name="connsiteX1" fmla="*/ 152400 w 2220993"/>
              <a:gd name="connsiteY1" fmla="*/ 6210795 h 6515595"/>
              <a:gd name="connsiteX2" fmla="*/ 1933698 w 2220993"/>
              <a:gd name="connsiteY2" fmla="*/ 0 h 6515595"/>
              <a:gd name="connsiteX3" fmla="*/ 2202874 w 2220993"/>
              <a:gd name="connsiteY3" fmla="*/ 1 h 6515595"/>
              <a:gd name="connsiteX4" fmla="*/ 457200 w 2220993"/>
              <a:gd name="connsiteY4" fmla="*/ 6210795 h 6515595"/>
              <a:gd name="connsiteX5" fmla="*/ 609600 w 2220993"/>
              <a:gd name="connsiteY5" fmla="*/ 6210795 h 6515595"/>
              <a:gd name="connsiteX6" fmla="*/ 304800 w 2220993"/>
              <a:gd name="connsiteY6" fmla="*/ 6515595 h 6515595"/>
              <a:gd name="connsiteX7" fmla="*/ 0 w 2220993"/>
              <a:gd name="connsiteY7" fmla="*/ 6210795 h 6515595"/>
              <a:gd name="connsiteX0" fmla="*/ 0 w 2220993"/>
              <a:gd name="connsiteY0" fmla="*/ 6210795 h 6515595"/>
              <a:gd name="connsiteX1" fmla="*/ 152400 w 2220993"/>
              <a:gd name="connsiteY1" fmla="*/ 6210795 h 6515595"/>
              <a:gd name="connsiteX2" fmla="*/ 1933698 w 2220993"/>
              <a:gd name="connsiteY2" fmla="*/ 0 h 6515595"/>
              <a:gd name="connsiteX3" fmla="*/ 2202874 w 2220993"/>
              <a:gd name="connsiteY3" fmla="*/ 1 h 6515595"/>
              <a:gd name="connsiteX4" fmla="*/ 457200 w 2220993"/>
              <a:gd name="connsiteY4" fmla="*/ 6210795 h 6515595"/>
              <a:gd name="connsiteX5" fmla="*/ 609600 w 2220993"/>
              <a:gd name="connsiteY5" fmla="*/ 6210795 h 6515595"/>
              <a:gd name="connsiteX6" fmla="*/ 304800 w 2220993"/>
              <a:gd name="connsiteY6" fmla="*/ 6515595 h 6515595"/>
              <a:gd name="connsiteX7" fmla="*/ 0 w 2220993"/>
              <a:gd name="connsiteY7" fmla="*/ 6210795 h 65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993" h="6515595">
                <a:moveTo>
                  <a:pt x="0" y="6210795"/>
                </a:moveTo>
                <a:lnTo>
                  <a:pt x="152400" y="6210795"/>
                </a:lnTo>
                <a:cubicBezTo>
                  <a:pt x="746166" y="4140530"/>
                  <a:pt x="2004950" y="2260270"/>
                  <a:pt x="1933698" y="0"/>
                </a:cubicBezTo>
                <a:lnTo>
                  <a:pt x="2202874" y="1"/>
                </a:lnTo>
                <a:cubicBezTo>
                  <a:pt x="2392880" y="2295901"/>
                  <a:pt x="1039091" y="4140530"/>
                  <a:pt x="457200" y="6210795"/>
                </a:cubicBezTo>
                <a:lnTo>
                  <a:pt x="609600" y="6210795"/>
                </a:lnTo>
                <a:lnTo>
                  <a:pt x="304800" y="6515595"/>
                </a:lnTo>
                <a:lnTo>
                  <a:pt x="0" y="6210795"/>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7">
            <a:extLst>
              <a:ext uri="{FF2B5EF4-FFF2-40B4-BE49-F238E27FC236}">
                <a16:creationId xmlns:a16="http://schemas.microsoft.com/office/drawing/2014/main" id="{790E8647-3BE3-41AD-4052-C31BFCE89CA6}"/>
              </a:ext>
            </a:extLst>
          </p:cNvPr>
          <p:cNvSpPr/>
          <p:nvPr/>
        </p:nvSpPr>
        <p:spPr>
          <a:xfrm rot="5400000" flipV="1">
            <a:off x="3605499" y="347303"/>
            <a:ext cx="3946539" cy="6825668"/>
          </a:xfrm>
          <a:custGeom>
            <a:avLst/>
            <a:gdLst>
              <a:gd name="connsiteX0" fmla="*/ 0 w 609600"/>
              <a:gd name="connsiteY0" fmla="*/ 6400800 h 6705600"/>
              <a:gd name="connsiteX1" fmla="*/ 152400 w 609600"/>
              <a:gd name="connsiteY1" fmla="*/ 6400800 h 6705600"/>
              <a:gd name="connsiteX2" fmla="*/ 152400 w 609600"/>
              <a:gd name="connsiteY2" fmla="*/ 0 h 6705600"/>
              <a:gd name="connsiteX3" fmla="*/ 457200 w 609600"/>
              <a:gd name="connsiteY3" fmla="*/ 0 h 6705600"/>
              <a:gd name="connsiteX4" fmla="*/ 457200 w 609600"/>
              <a:gd name="connsiteY4" fmla="*/ 6400800 h 6705600"/>
              <a:gd name="connsiteX5" fmla="*/ 609600 w 609600"/>
              <a:gd name="connsiteY5" fmla="*/ 6400800 h 6705600"/>
              <a:gd name="connsiteX6" fmla="*/ 304800 w 609600"/>
              <a:gd name="connsiteY6" fmla="*/ 6705600 h 6705600"/>
              <a:gd name="connsiteX7" fmla="*/ 0 w 609600"/>
              <a:gd name="connsiteY7" fmla="*/ 6400800 h 6705600"/>
              <a:gd name="connsiteX0" fmla="*/ 0 w 1347850"/>
              <a:gd name="connsiteY0" fmla="*/ 6472052 h 6776852"/>
              <a:gd name="connsiteX1" fmla="*/ 152400 w 1347850"/>
              <a:gd name="connsiteY1" fmla="*/ 6472052 h 6776852"/>
              <a:gd name="connsiteX2" fmla="*/ 152400 w 1347850"/>
              <a:gd name="connsiteY2" fmla="*/ 71252 h 6776852"/>
              <a:gd name="connsiteX3" fmla="*/ 1347850 w 1347850"/>
              <a:gd name="connsiteY3" fmla="*/ 0 h 6776852"/>
              <a:gd name="connsiteX4" fmla="*/ 457200 w 1347850"/>
              <a:gd name="connsiteY4" fmla="*/ 6472052 h 6776852"/>
              <a:gd name="connsiteX5" fmla="*/ 609600 w 1347850"/>
              <a:gd name="connsiteY5" fmla="*/ 6472052 h 6776852"/>
              <a:gd name="connsiteX6" fmla="*/ 304800 w 1347850"/>
              <a:gd name="connsiteY6" fmla="*/ 6776852 h 6776852"/>
              <a:gd name="connsiteX7" fmla="*/ 0 w 1347850"/>
              <a:gd name="connsiteY7" fmla="*/ 6472052 h 6776852"/>
              <a:gd name="connsiteX0" fmla="*/ 0 w 1347850"/>
              <a:gd name="connsiteY0" fmla="*/ 6472052 h 6776852"/>
              <a:gd name="connsiteX1" fmla="*/ 152400 w 1347850"/>
              <a:gd name="connsiteY1" fmla="*/ 6472052 h 6776852"/>
              <a:gd name="connsiteX2" fmla="*/ 971797 w 1347850"/>
              <a:gd name="connsiteY2" fmla="*/ 106878 h 6776852"/>
              <a:gd name="connsiteX3" fmla="*/ 1347850 w 1347850"/>
              <a:gd name="connsiteY3" fmla="*/ 0 h 6776852"/>
              <a:gd name="connsiteX4" fmla="*/ 457200 w 1347850"/>
              <a:gd name="connsiteY4" fmla="*/ 6472052 h 6776852"/>
              <a:gd name="connsiteX5" fmla="*/ 609600 w 1347850"/>
              <a:gd name="connsiteY5" fmla="*/ 6472052 h 6776852"/>
              <a:gd name="connsiteX6" fmla="*/ 304800 w 1347850"/>
              <a:gd name="connsiteY6" fmla="*/ 6776852 h 6776852"/>
              <a:gd name="connsiteX7" fmla="*/ 0 w 1347850"/>
              <a:gd name="connsiteY7" fmla="*/ 6472052 h 6776852"/>
              <a:gd name="connsiteX0" fmla="*/ 0 w 2202874"/>
              <a:gd name="connsiteY0" fmla="*/ 6365174 h 6669974"/>
              <a:gd name="connsiteX1" fmla="*/ 152400 w 2202874"/>
              <a:gd name="connsiteY1" fmla="*/ 6365174 h 6669974"/>
              <a:gd name="connsiteX2" fmla="*/ 971797 w 2202874"/>
              <a:gd name="connsiteY2" fmla="*/ 0 h 6669974"/>
              <a:gd name="connsiteX3" fmla="*/ 2202874 w 2202874"/>
              <a:gd name="connsiteY3" fmla="*/ 154380 h 6669974"/>
              <a:gd name="connsiteX4" fmla="*/ 457200 w 2202874"/>
              <a:gd name="connsiteY4" fmla="*/ 6365174 h 6669974"/>
              <a:gd name="connsiteX5" fmla="*/ 609600 w 2202874"/>
              <a:gd name="connsiteY5" fmla="*/ 6365174 h 6669974"/>
              <a:gd name="connsiteX6" fmla="*/ 304800 w 2202874"/>
              <a:gd name="connsiteY6" fmla="*/ 6669974 h 6669974"/>
              <a:gd name="connsiteX7" fmla="*/ 0 w 2202874"/>
              <a:gd name="connsiteY7" fmla="*/ 6365174 h 6669974"/>
              <a:gd name="connsiteX0" fmla="*/ 0 w 2202874"/>
              <a:gd name="connsiteY0" fmla="*/ 6210795 h 6515595"/>
              <a:gd name="connsiteX1" fmla="*/ 152400 w 2202874"/>
              <a:gd name="connsiteY1" fmla="*/ 6210795 h 6515595"/>
              <a:gd name="connsiteX2" fmla="*/ 1933698 w 2202874"/>
              <a:gd name="connsiteY2" fmla="*/ 0 h 6515595"/>
              <a:gd name="connsiteX3" fmla="*/ 2202874 w 2202874"/>
              <a:gd name="connsiteY3" fmla="*/ 1 h 6515595"/>
              <a:gd name="connsiteX4" fmla="*/ 457200 w 2202874"/>
              <a:gd name="connsiteY4" fmla="*/ 6210795 h 6515595"/>
              <a:gd name="connsiteX5" fmla="*/ 609600 w 2202874"/>
              <a:gd name="connsiteY5" fmla="*/ 6210795 h 6515595"/>
              <a:gd name="connsiteX6" fmla="*/ 304800 w 2202874"/>
              <a:gd name="connsiteY6" fmla="*/ 6515595 h 6515595"/>
              <a:gd name="connsiteX7" fmla="*/ 0 w 2202874"/>
              <a:gd name="connsiteY7" fmla="*/ 6210795 h 6515595"/>
              <a:gd name="connsiteX0" fmla="*/ 0 w 2220993"/>
              <a:gd name="connsiteY0" fmla="*/ 6210795 h 6515595"/>
              <a:gd name="connsiteX1" fmla="*/ 152400 w 2220993"/>
              <a:gd name="connsiteY1" fmla="*/ 6210795 h 6515595"/>
              <a:gd name="connsiteX2" fmla="*/ 1933698 w 2220993"/>
              <a:gd name="connsiteY2" fmla="*/ 0 h 6515595"/>
              <a:gd name="connsiteX3" fmla="*/ 2202874 w 2220993"/>
              <a:gd name="connsiteY3" fmla="*/ 1 h 6515595"/>
              <a:gd name="connsiteX4" fmla="*/ 457200 w 2220993"/>
              <a:gd name="connsiteY4" fmla="*/ 6210795 h 6515595"/>
              <a:gd name="connsiteX5" fmla="*/ 609600 w 2220993"/>
              <a:gd name="connsiteY5" fmla="*/ 6210795 h 6515595"/>
              <a:gd name="connsiteX6" fmla="*/ 304800 w 2220993"/>
              <a:gd name="connsiteY6" fmla="*/ 6515595 h 6515595"/>
              <a:gd name="connsiteX7" fmla="*/ 0 w 2220993"/>
              <a:gd name="connsiteY7" fmla="*/ 6210795 h 6515595"/>
              <a:gd name="connsiteX0" fmla="*/ 0 w 2220993"/>
              <a:gd name="connsiteY0" fmla="*/ 6210795 h 6515595"/>
              <a:gd name="connsiteX1" fmla="*/ 152400 w 2220993"/>
              <a:gd name="connsiteY1" fmla="*/ 6210795 h 6515595"/>
              <a:gd name="connsiteX2" fmla="*/ 1933698 w 2220993"/>
              <a:gd name="connsiteY2" fmla="*/ 0 h 6515595"/>
              <a:gd name="connsiteX3" fmla="*/ 2202874 w 2220993"/>
              <a:gd name="connsiteY3" fmla="*/ 1 h 6515595"/>
              <a:gd name="connsiteX4" fmla="*/ 457200 w 2220993"/>
              <a:gd name="connsiteY4" fmla="*/ 6210795 h 6515595"/>
              <a:gd name="connsiteX5" fmla="*/ 609600 w 2220993"/>
              <a:gd name="connsiteY5" fmla="*/ 6210795 h 6515595"/>
              <a:gd name="connsiteX6" fmla="*/ 304800 w 2220993"/>
              <a:gd name="connsiteY6" fmla="*/ 6515595 h 6515595"/>
              <a:gd name="connsiteX7" fmla="*/ 0 w 2220993"/>
              <a:gd name="connsiteY7" fmla="*/ 6210795 h 65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993" h="6515595">
                <a:moveTo>
                  <a:pt x="0" y="6210795"/>
                </a:moveTo>
                <a:lnTo>
                  <a:pt x="152400" y="6210795"/>
                </a:lnTo>
                <a:cubicBezTo>
                  <a:pt x="746166" y="4140530"/>
                  <a:pt x="2004950" y="2260270"/>
                  <a:pt x="1933698" y="0"/>
                </a:cubicBezTo>
                <a:lnTo>
                  <a:pt x="2202874" y="1"/>
                </a:lnTo>
                <a:cubicBezTo>
                  <a:pt x="2392880" y="2295901"/>
                  <a:pt x="1039091" y="4140530"/>
                  <a:pt x="457200" y="6210795"/>
                </a:cubicBezTo>
                <a:lnTo>
                  <a:pt x="609600" y="6210795"/>
                </a:lnTo>
                <a:lnTo>
                  <a:pt x="304800" y="6515595"/>
                </a:lnTo>
                <a:lnTo>
                  <a:pt x="0" y="6210795"/>
                </a:ln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4BF4FB32-3F4A-531D-9991-FBB700F80960}"/>
              </a:ext>
            </a:extLst>
          </p:cNvPr>
          <p:cNvSpPr>
            <a:spLocks noGrp="1"/>
          </p:cNvSpPr>
          <p:nvPr>
            <p:ph type="title"/>
          </p:nvPr>
        </p:nvSpPr>
        <p:spPr>
          <a:xfrm>
            <a:off x="2090811" y="173396"/>
            <a:ext cx="8010378" cy="1021223"/>
          </a:xfrm>
        </p:spPr>
        <p:txBody>
          <a:bodyPr/>
          <a:lstStyle/>
          <a:p>
            <a:pPr algn="ctr"/>
            <a:r>
              <a:rPr lang="en-US" dirty="0">
                <a:solidFill>
                  <a:schemeClr val="bg1"/>
                </a:solidFill>
                <a:latin typeface="Helvetica Neue Light" panose="02000403000000020004" pitchFamily="2" charset="0"/>
                <a:ea typeface="Helvetica Neue Light" panose="02000403000000020004" pitchFamily="2" charset="0"/>
              </a:rPr>
              <a:t>Predictive Power?</a:t>
            </a:r>
          </a:p>
        </p:txBody>
      </p:sp>
      <p:sp>
        <p:nvSpPr>
          <p:cNvPr id="20" name="TextBox 19">
            <a:extLst>
              <a:ext uri="{FF2B5EF4-FFF2-40B4-BE49-F238E27FC236}">
                <a16:creationId xmlns:a16="http://schemas.microsoft.com/office/drawing/2014/main" id="{5D20B328-1D4F-65E4-D9E6-A5A1E543AA0A}"/>
              </a:ext>
            </a:extLst>
          </p:cNvPr>
          <p:cNvSpPr txBox="1"/>
          <p:nvPr/>
        </p:nvSpPr>
        <p:spPr>
          <a:xfrm>
            <a:off x="6433135" y="4485444"/>
            <a:ext cx="1830950" cy="553998"/>
          </a:xfrm>
          <a:prstGeom prst="rect">
            <a:avLst/>
          </a:prstGeom>
          <a:solidFill>
            <a:srgbClr val="156082"/>
          </a:solidFill>
          <a:ln>
            <a:solidFill>
              <a:schemeClr val="bg1"/>
            </a:solidFill>
          </a:ln>
        </p:spPr>
        <p:txBody>
          <a:bodyPr wrap="square">
            <a:spAutoFit/>
          </a:bodyPr>
          <a:lstStyle/>
          <a:p>
            <a:pPr algn="ctr"/>
            <a:r>
              <a:rPr lang="en-US" sz="3000" dirty="0">
                <a:solidFill>
                  <a:srgbClr val="CCCCCC"/>
                </a:solidFill>
                <a:latin typeface="Helvetica Neue UltraLight" panose="02000206000000020004" pitchFamily="2" charset="0"/>
                <a:ea typeface="Helvetica Neue UltraLight" panose="02000206000000020004" pitchFamily="2" charset="0"/>
              </a:rPr>
              <a:t>Motor</a:t>
            </a:r>
            <a:endParaRPr lang="en-US" sz="3000" dirty="0"/>
          </a:p>
        </p:txBody>
      </p:sp>
      <p:sp>
        <p:nvSpPr>
          <p:cNvPr id="21" name="TextBox 20">
            <a:extLst>
              <a:ext uri="{FF2B5EF4-FFF2-40B4-BE49-F238E27FC236}">
                <a16:creationId xmlns:a16="http://schemas.microsoft.com/office/drawing/2014/main" id="{706892A5-126F-51B6-2F7A-EB0DC8AA6FD9}"/>
              </a:ext>
            </a:extLst>
          </p:cNvPr>
          <p:cNvSpPr txBox="1"/>
          <p:nvPr/>
        </p:nvSpPr>
        <p:spPr>
          <a:xfrm>
            <a:off x="6433135" y="2685392"/>
            <a:ext cx="1830950" cy="553998"/>
          </a:xfrm>
          <a:prstGeom prst="rect">
            <a:avLst/>
          </a:prstGeom>
          <a:solidFill>
            <a:srgbClr val="3A7E22"/>
          </a:solidFill>
          <a:ln>
            <a:solidFill>
              <a:schemeClr val="bg1"/>
            </a:solidFill>
          </a:ln>
        </p:spPr>
        <p:txBody>
          <a:bodyPr wrap="square">
            <a:spAutoFit/>
          </a:bodyPr>
          <a:lstStyle/>
          <a:p>
            <a:pPr algn="ctr"/>
            <a:r>
              <a:rPr lang="en-US" sz="3000" dirty="0">
                <a:solidFill>
                  <a:srgbClr val="CCCCCC"/>
                </a:solidFill>
                <a:latin typeface="Helvetica Neue UltraLight" panose="02000206000000020004" pitchFamily="2" charset="0"/>
                <a:ea typeface="Helvetica Neue UltraLight" panose="02000206000000020004" pitchFamily="2" charset="0"/>
              </a:rPr>
              <a:t>Sensory</a:t>
            </a:r>
            <a:endParaRPr lang="en-US" sz="3000" dirty="0"/>
          </a:p>
        </p:txBody>
      </p:sp>
      <p:sp>
        <p:nvSpPr>
          <p:cNvPr id="2" name="TextBox 1">
            <a:extLst>
              <a:ext uri="{FF2B5EF4-FFF2-40B4-BE49-F238E27FC236}">
                <a16:creationId xmlns:a16="http://schemas.microsoft.com/office/drawing/2014/main" id="{07844FB1-A5FB-1E6C-49EE-41B75ACF3F4E}"/>
              </a:ext>
            </a:extLst>
          </p:cNvPr>
          <p:cNvSpPr txBox="1"/>
          <p:nvPr/>
        </p:nvSpPr>
        <p:spPr>
          <a:xfrm>
            <a:off x="2884538" y="1848674"/>
            <a:ext cx="1982323" cy="954107"/>
          </a:xfrm>
          <a:prstGeom prst="rect">
            <a:avLst/>
          </a:prstGeom>
          <a:solidFill>
            <a:srgbClr val="156082"/>
          </a:solidFill>
          <a:ln>
            <a:solidFill>
              <a:schemeClr val="bg1"/>
            </a:solidFill>
          </a:ln>
        </p:spPr>
        <p:txBody>
          <a:bodyPr wrap="square">
            <a:spAutoFit/>
          </a:bodyPr>
          <a:lstStyle/>
          <a:p>
            <a:pPr algn="ctr"/>
            <a:r>
              <a:rPr lang="en-US" sz="2800" dirty="0">
                <a:solidFill>
                  <a:srgbClr val="CCCCCC"/>
                </a:solidFill>
                <a:latin typeface="Helvetica Neue UltraLight" panose="02000206000000020004" pitchFamily="2" charset="0"/>
                <a:ea typeface="Helvetica Neue UltraLight" panose="02000206000000020004" pitchFamily="2" charset="0"/>
              </a:rPr>
              <a:t>Fiber </a:t>
            </a:r>
          </a:p>
          <a:p>
            <a:pPr algn="ctr"/>
            <a:r>
              <a:rPr lang="en-US" sz="2800" dirty="0">
                <a:solidFill>
                  <a:srgbClr val="CCCCCC"/>
                </a:solidFill>
                <a:latin typeface="Helvetica Neue UltraLight" panose="02000206000000020004" pitchFamily="2" charset="0"/>
                <a:ea typeface="Helvetica Neue UltraLight" panose="02000206000000020004" pitchFamily="2" charset="0"/>
              </a:rPr>
              <a:t>Photometry</a:t>
            </a:r>
            <a:endParaRPr lang="en-US" sz="2800" dirty="0"/>
          </a:p>
        </p:txBody>
      </p:sp>
      <p:sp>
        <p:nvSpPr>
          <p:cNvPr id="6" name="TextBox 5">
            <a:extLst>
              <a:ext uri="{FF2B5EF4-FFF2-40B4-BE49-F238E27FC236}">
                <a16:creationId xmlns:a16="http://schemas.microsoft.com/office/drawing/2014/main" id="{BCF95668-5B2E-5143-D589-022754B60BC2}"/>
              </a:ext>
            </a:extLst>
          </p:cNvPr>
          <p:cNvSpPr txBox="1"/>
          <p:nvPr/>
        </p:nvSpPr>
        <p:spPr>
          <a:xfrm>
            <a:off x="2884538" y="4778291"/>
            <a:ext cx="1982323" cy="1384995"/>
          </a:xfrm>
          <a:prstGeom prst="rect">
            <a:avLst/>
          </a:prstGeom>
          <a:solidFill>
            <a:srgbClr val="3A7E22"/>
          </a:solidFill>
          <a:ln>
            <a:solidFill>
              <a:schemeClr val="bg1"/>
            </a:solidFill>
          </a:ln>
        </p:spPr>
        <p:txBody>
          <a:bodyPr wrap="square">
            <a:spAutoFit/>
          </a:bodyPr>
          <a:lstStyle/>
          <a:p>
            <a:pPr algn="ctr"/>
            <a:r>
              <a:rPr lang="en-US" sz="2800" dirty="0">
                <a:solidFill>
                  <a:srgbClr val="CCCCCC"/>
                </a:solidFill>
                <a:latin typeface="Helvetica Neue UltraLight" panose="02000206000000020004" pitchFamily="2" charset="0"/>
                <a:ea typeface="Helvetica Neue UltraLight" panose="02000206000000020004" pitchFamily="2" charset="0"/>
              </a:rPr>
              <a:t>Behavioral Features (PCA)</a:t>
            </a:r>
            <a:endParaRPr lang="en-US" sz="2800" dirty="0"/>
          </a:p>
        </p:txBody>
      </p:sp>
    </p:spTree>
    <p:extLst>
      <p:ext uri="{BB962C8B-B14F-4D97-AF65-F5344CB8AC3E}">
        <p14:creationId xmlns:p14="http://schemas.microsoft.com/office/powerpoint/2010/main" val="24626356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1" name="Title 1">
            <a:extLst>
              <a:ext uri="{FF2B5EF4-FFF2-40B4-BE49-F238E27FC236}">
                <a16:creationId xmlns:a16="http://schemas.microsoft.com/office/drawing/2014/main" id="{56F9F034-1FB6-3558-2A86-05B916F83622}"/>
              </a:ext>
            </a:extLst>
          </p:cNvPr>
          <p:cNvSpPr txBox="1">
            <a:spLocks/>
          </p:cNvSpPr>
          <p:nvPr/>
        </p:nvSpPr>
        <p:spPr>
          <a:xfrm>
            <a:off x="-195667" y="130907"/>
            <a:ext cx="12725400" cy="1423276"/>
          </a:xfrm>
          <a:prstGeom prst="rect">
            <a:avLst/>
          </a:prstGeom>
          <a:solidFill>
            <a:schemeClr val="tx1"/>
          </a:solidFill>
          <a:ln>
            <a:noFill/>
          </a:ln>
        </p:spPr>
        <p:txBody>
          <a:bodyPr anchor="ctr" anchorCtr="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Helvetica Neue Light" panose="02000403000000020004" pitchFamily="2" charset="0"/>
                <a:ea typeface="Helvetica Neue Light" panose="02000403000000020004" pitchFamily="2" charset="0"/>
                <a:cs typeface="Helvetica" panose="020B0604020202020204" pitchFamily="34" charset="0"/>
              </a:rPr>
              <a:t>Approach for Automated Social Behavior Analysis</a:t>
            </a:r>
          </a:p>
        </p:txBody>
      </p:sp>
      <p:grpSp>
        <p:nvGrpSpPr>
          <p:cNvPr id="2" name="Group 1">
            <a:extLst>
              <a:ext uri="{FF2B5EF4-FFF2-40B4-BE49-F238E27FC236}">
                <a16:creationId xmlns:a16="http://schemas.microsoft.com/office/drawing/2014/main" id="{7D9AEB67-5EEC-10D5-7D9A-93EA3E48F0B6}"/>
              </a:ext>
            </a:extLst>
          </p:cNvPr>
          <p:cNvGrpSpPr/>
          <p:nvPr/>
        </p:nvGrpSpPr>
        <p:grpSpPr>
          <a:xfrm>
            <a:off x="644611" y="2325257"/>
            <a:ext cx="10902777" cy="2207486"/>
            <a:chOff x="2962428" y="2668109"/>
            <a:chExt cx="6528718" cy="1321870"/>
          </a:xfrm>
        </p:grpSpPr>
        <p:sp>
          <p:nvSpPr>
            <p:cNvPr id="288" name="Arrow: Right 131">
              <a:extLst>
                <a:ext uri="{FF2B5EF4-FFF2-40B4-BE49-F238E27FC236}">
                  <a16:creationId xmlns:a16="http://schemas.microsoft.com/office/drawing/2014/main" id="{96F3EEE9-84BF-57FC-918A-311B5C27F702}"/>
                </a:ext>
              </a:extLst>
            </p:cNvPr>
            <p:cNvSpPr/>
            <p:nvPr/>
          </p:nvSpPr>
          <p:spPr>
            <a:xfrm>
              <a:off x="6037803" y="3196421"/>
              <a:ext cx="258461" cy="264497"/>
            </a:xfrm>
            <a:prstGeom prst="rightArrow">
              <a:avLst/>
            </a:prstGeom>
            <a:solidFill>
              <a:schemeClr val="bg1"/>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9" name="Arrow: Right 133">
              <a:extLst>
                <a:ext uri="{FF2B5EF4-FFF2-40B4-BE49-F238E27FC236}">
                  <a16:creationId xmlns:a16="http://schemas.microsoft.com/office/drawing/2014/main" id="{79BFE763-8E6B-3795-E871-E6B1F3025B70}"/>
                </a:ext>
              </a:extLst>
            </p:cNvPr>
            <p:cNvSpPr/>
            <p:nvPr/>
          </p:nvSpPr>
          <p:spPr>
            <a:xfrm>
              <a:off x="7773993" y="3196421"/>
              <a:ext cx="258461" cy="264497"/>
            </a:xfrm>
            <a:prstGeom prst="rightArrow">
              <a:avLst/>
            </a:prstGeom>
            <a:solidFill>
              <a:schemeClr val="bg1"/>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91" name="Group 290">
              <a:extLst>
                <a:ext uri="{FF2B5EF4-FFF2-40B4-BE49-F238E27FC236}">
                  <a16:creationId xmlns:a16="http://schemas.microsoft.com/office/drawing/2014/main" id="{40326FD6-1316-D78A-07A2-0F4A7B4847F0}"/>
                </a:ext>
              </a:extLst>
            </p:cNvPr>
            <p:cNvGrpSpPr/>
            <p:nvPr/>
          </p:nvGrpSpPr>
          <p:grpSpPr>
            <a:xfrm>
              <a:off x="4697643" y="2668109"/>
              <a:ext cx="1321122" cy="1321121"/>
              <a:chOff x="4419600" y="1447800"/>
              <a:chExt cx="1828800" cy="1828800"/>
            </a:xfrm>
            <a:solidFill>
              <a:schemeClr val="tx1"/>
            </a:solidFill>
          </p:grpSpPr>
          <p:sp>
            <p:nvSpPr>
              <p:cNvPr id="324" name="Rectangle 323">
                <a:extLst>
                  <a:ext uri="{FF2B5EF4-FFF2-40B4-BE49-F238E27FC236}">
                    <a16:creationId xmlns:a16="http://schemas.microsoft.com/office/drawing/2014/main" id="{DAA23E72-AB48-CF9E-6C65-1BA4DEE790AA}"/>
                  </a:ext>
                </a:extLst>
              </p:cNvPr>
              <p:cNvSpPr/>
              <p:nvPr/>
            </p:nvSpPr>
            <p:spPr>
              <a:xfrm>
                <a:off x="4419600" y="1447800"/>
                <a:ext cx="1828800" cy="1828800"/>
              </a:xfrm>
              <a:prstGeom prst="rect">
                <a:avLst/>
              </a:prstGeom>
              <a:grp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325" name="Picture 324">
                <a:extLst>
                  <a:ext uri="{FF2B5EF4-FFF2-40B4-BE49-F238E27FC236}">
                    <a16:creationId xmlns:a16="http://schemas.microsoft.com/office/drawing/2014/main" id="{C54E1F3F-4C43-EDCB-D83D-ECB9100D67D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5000" contrast="36000"/>
                        </a14:imgEffect>
                      </a14:imgLayer>
                    </a14:imgProps>
                  </a:ext>
                </a:extLst>
              </a:blip>
              <a:stretch>
                <a:fillRect/>
              </a:stretch>
            </p:blipFill>
            <p:spPr>
              <a:xfrm>
                <a:off x="4558366" y="1512821"/>
                <a:ext cx="1544140" cy="1695601"/>
              </a:xfrm>
              <a:prstGeom prst="rect">
                <a:avLst/>
              </a:prstGeom>
              <a:grpFill/>
              <a:ln>
                <a:noFill/>
              </a:ln>
            </p:spPr>
          </p:pic>
        </p:grpSp>
        <p:grpSp>
          <p:nvGrpSpPr>
            <p:cNvPr id="292" name="Group 291">
              <a:extLst>
                <a:ext uri="{FF2B5EF4-FFF2-40B4-BE49-F238E27FC236}">
                  <a16:creationId xmlns:a16="http://schemas.microsoft.com/office/drawing/2014/main" id="{B54DBAF5-3A48-1829-7ED3-884172D90891}"/>
                </a:ext>
              </a:extLst>
            </p:cNvPr>
            <p:cNvGrpSpPr/>
            <p:nvPr/>
          </p:nvGrpSpPr>
          <p:grpSpPr>
            <a:xfrm>
              <a:off x="6433833" y="2668109"/>
              <a:ext cx="1321122" cy="1321121"/>
              <a:chOff x="6267937" y="4124411"/>
              <a:chExt cx="1828800" cy="1828800"/>
            </a:xfrm>
          </p:grpSpPr>
          <p:sp>
            <p:nvSpPr>
              <p:cNvPr id="296" name="Rectangle 295">
                <a:extLst>
                  <a:ext uri="{FF2B5EF4-FFF2-40B4-BE49-F238E27FC236}">
                    <a16:creationId xmlns:a16="http://schemas.microsoft.com/office/drawing/2014/main" id="{C5DB5D77-F672-7009-5A13-87C327B4FF83}"/>
                  </a:ext>
                </a:extLst>
              </p:cNvPr>
              <p:cNvSpPr/>
              <p:nvPr/>
            </p:nvSpPr>
            <p:spPr>
              <a:xfrm>
                <a:off x="6267937" y="4124411"/>
                <a:ext cx="1828800" cy="1828800"/>
              </a:xfrm>
              <a:prstGeom prst="rect">
                <a:avLst/>
              </a:prstGeom>
              <a:solidFill>
                <a:schemeClr val="tx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97" name="Group 296">
                <a:extLst>
                  <a:ext uri="{FF2B5EF4-FFF2-40B4-BE49-F238E27FC236}">
                    <a16:creationId xmlns:a16="http://schemas.microsoft.com/office/drawing/2014/main" id="{EC272012-E83B-E0FD-EB36-1F50E14C4686}"/>
                  </a:ext>
                </a:extLst>
              </p:cNvPr>
              <p:cNvGrpSpPr>
                <a:grpSpLocks noChangeAspect="1"/>
              </p:cNvGrpSpPr>
              <p:nvPr/>
            </p:nvGrpSpPr>
            <p:grpSpPr>
              <a:xfrm>
                <a:off x="6355080" y="4800599"/>
                <a:ext cx="1645920" cy="516000"/>
                <a:chOff x="2815018" y="1128805"/>
                <a:chExt cx="6211205" cy="1947226"/>
              </a:xfrm>
            </p:grpSpPr>
            <p:sp>
              <p:nvSpPr>
                <p:cNvPr id="298" name="Cube 297">
                  <a:extLst>
                    <a:ext uri="{FF2B5EF4-FFF2-40B4-BE49-F238E27FC236}">
                      <a16:creationId xmlns:a16="http://schemas.microsoft.com/office/drawing/2014/main" id="{AFA4C5B8-054D-8645-17C4-ACA4ACD04878}"/>
                    </a:ext>
                  </a:extLst>
                </p:cNvPr>
                <p:cNvSpPr/>
                <p:nvPr/>
              </p:nvSpPr>
              <p:spPr>
                <a:xfrm>
                  <a:off x="2815018" y="1302698"/>
                  <a:ext cx="717563" cy="1599440"/>
                </a:xfrm>
                <a:prstGeom prst="cube">
                  <a:avLst>
                    <a:gd name="adj" fmla="val 30077"/>
                  </a:avLst>
                </a:prstGeom>
                <a:solidFill>
                  <a:schemeClr val="accent5">
                    <a:lumMod val="75000"/>
                  </a:schemeClr>
                </a:solidFill>
                <a:ln w="15875">
                  <a:solidFill>
                    <a:schemeClr val="accent5">
                      <a:lumMod val="40000"/>
                      <a:lumOff val="6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99" name="Straight Arrow Connector 298">
                  <a:extLst>
                    <a:ext uri="{FF2B5EF4-FFF2-40B4-BE49-F238E27FC236}">
                      <a16:creationId xmlns:a16="http://schemas.microsoft.com/office/drawing/2014/main" id="{39DF6441-EE2E-CD08-F24F-471F80B86909}"/>
                    </a:ext>
                  </a:extLst>
                </p:cNvPr>
                <p:cNvCxnSpPr>
                  <a:cxnSpLocks/>
                </p:cNvCxnSpPr>
                <p:nvPr/>
              </p:nvCxnSpPr>
              <p:spPr>
                <a:xfrm flipV="1">
                  <a:off x="3532581" y="2507950"/>
                  <a:ext cx="871964" cy="173496"/>
                </a:xfrm>
                <a:prstGeom prst="straightConnector1">
                  <a:avLst/>
                </a:prstGeom>
                <a:ln w="9525" cap="rnd">
                  <a:solidFill>
                    <a:schemeClr val="bg1"/>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300" name="Cube 299">
                  <a:extLst>
                    <a:ext uri="{FF2B5EF4-FFF2-40B4-BE49-F238E27FC236}">
                      <a16:creationId xmlns:a16="http://schemas.microsoft.com/office/drawing/2014/main" id="{64DDDA59-03E0-60EE-BCE8-9C87BAD57639}"/>
                    </a:ext>
                  </a:extLst>
                </p:cNvPr>
                <p:cNvSpPr/>
                <p:nvPr/>
              </p:nvSpPr>
              <p:spPr>
                <a:xfrm>
                  <a:off x="3848107" y="1128805"/>
                  <a:ext cx="1067381" cy="1947226"/>
                </a:xfrm>
                <a:prstGeom prst="cube">
                  <a:avLst>
                    <a:gd name="adj" fmla="val 54440"/>
                  </a:avLst>
                </a:prstGeom>
                <a:solidFill>
                  <a:schemeClr val="accent5">
                    <a:lumMod val="75000"/>
                  </a:schemeClr>
                </a:solidFill>
                <a:ln w="15875">
                  <a:solidFill>
                    <a:schemeClr val="accent5">
                      <a:lumMod val="40000"/>
                      <a:lumOff val="6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01" name="Straight Arrow Connector 300">
                  <a:extLst>
                    <a:ext uri="{FF2B5EF4-FFF2-40B4-BE49-F238E27FC236}">
                      <a16:creationId xmlns:a16="http://schemas.microsoft.com/office/drawing/2014/main" id="{44E2C236-71E3-7DAE-E99D-06D4B581171C}"/>
                    </a:ext>
                  </a:extLst>
                </p:cNvPr>
                <p:cNvCxnSpPr>
                  <a:cxnSpLocks/>
                </p:cNvCxnSpPr>
                <p:nvPr/>
              </p:nvCxnSpPr>
              <p:spPr>
                <a:xfrm>
                  <a:off x="3333126" y="1522994"/>
                  <a:ext cx="514982" cy="184781"/>
                </a:xfrm>
                <a:prstGeom prst="straightConnector1">
                  <a:avLst/>
                </a:prstGeom>
                <a:ln w="9525" cap="rnd">
                  <a:solidFill>
                    <a:schemeClr val="bg1"/>
                  </a:solidFill>
                  <a:prstDash val="sysDot"/>
                  <a:tailEnd type="none" w="med" len="sm"/>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05B2DB6C-5859-EBB1-673B-129B91B76036}"/>
                    </a:ext>
                  </a:extLst>
                </p:cNvPr>
                <p:cNvCxnSpPr>
                  <a:cxnSpLocks/>
                </p:cNvCxnSpPr>
                <p:nvPr/>
              </p:nvCxnSpPr>
              <p:spPr>
                <a:xfrm flipV="1">
                  <a:off x="3532581" y="1132665"/>
                  <a:ext cx="887040" cy="166175"/>
                </a:xfrm>
                <a:prstGeom prst="straightConnector1">
                  <a:avLst/>
                </a:prstGeom>
                <a:ln w="9525" cap="rnd">
                  <a:solidFill>
                    <a:schemeClr val="bg1"/>
                  </a:solidFill>
                  <a:prstDash val="sysDot"/>
                  <a:tailEnd type="none" w="med" len="sm"/>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78804DD8-1BD8-161E-88C3-856BB40C4472}"/>
                    </a:ext>
                  </a:extLst>
                </p:cNvPr>
                <p:cNvCxnSpPr>
                  <a:cxnSpLocks/>
                </p:cNvCxnSpPr>
                <p:nvPr/>
              </p:nvCxnSpPr>
              <p:spPr>
                <a:xfrm>
                  <a:off x="3333126" y="2902139"/>
                  <a:ext cx="498217" cy="170034"/>
                </a:xfrm>
                <a:prstGeom prst="straightConnector1">
                  <a:avLst/>
                </a:prstGeom>
                <a:ln w="9525" cap="rnd">
                  <a:solidFill>
                    <a:schemeClr val="bg1"/>
                  </a:solidFill>
                  <a:prstDash val="sysDot"/>
                  <a:tailEnd type="none" w="med" len="sm"/>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70276E94-5A38-1DF5-B10B-37D3B5F6099B}"/>
                    </a:ext>
                  </a:extLst>
                </p:cNvPr>
                <p:cNvCxnSpPr>
                  <a:cxnSpLocks/>
                </p:cNvCxnSpPr>
                <p:nvPr/>
              </p:nvCxnSpPr>
              <p:spPr>
                <a:xfrm>
                  <a:off x="4911503" y="2491864"/>
                  <a:ext cx="708286" cy="87574"/>
                </a:xfrm>
                <a:prstGeom prst="straightConnector1">
                  <a:avLst/>
                </a:prstGeom>
                <a:ln w="9525" cap="rnd">
                  <a:solidFill>
                    <a:schemeClr val="bg1"/>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305" name="Cube 304">
                  <a:extLst>
                    <a:ext uri="{FF2B5EF4-FFF2-40B4-BE49-F238E27FC236}">
                      <a16:creationId xmlns:a16="http://schemas.microsoft.com/office/drawing/2014/main" id="{F6112F1C-25B3-C916-9162-78A2F672F16B}"/>
                    </a:ext>
                  </a:extLst>
                </p:cNvPr>
                <p:cNvSpPr/>
                <p:nvPr/>
              </p:nvSpPr>
              <p:spPr>
                <a:xfrm>
                  <a:off x="5245086" y="1240652"/>
                  <a:ext cx="865366" cy="1723532"/>
                </a:xfrm>
                <a:prstGeom prst="cube">
                  <a:avLst>
                    <a:gd name="adj" fmla="val 40689"/>
                  </a:avLst>
                </a:prstGeom>
                <a:solidFill>
                  <a:schemeClr val="accent5">
                    <a:lumMod val="75000"/>
                  </a:schemeClr>
                </a:solidFill>
                <a:ln w="15875">
                  <a:solidFill>
                    <a:schemeClr val="accent5">
                      <a:lumMod val="40000"/>
                      <a:lumOff val="6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06" name="Straight Arrow Connector 305">
                  <a:extLst>
                    <a:ext uri="{FF2B5EF4-FFF2-40B4-BE49-F238E27FC236}">
                      <a16:creationId xmlns:a16="http://schemas.microsoft.com/office/drawing/2014/main" id="{3582EB1E-5247-7B29-B4E6-4A9AF4EB86E0}"/>
                    </a:ext>
                  </a:extLst>
                </p:cNvPr>
                <p:cNvCxnSpPr>
                  <a:cxnSpLocks/>
                </p:cNvCxnSpPr>
                <p:nvPr/>
              </p:nvCxnSpPr>
              <p:spPr>
                <a:xfrm flipV="1">
                  <a:off x="4359595" y="1584288"/>
                  <a:ext cx="885491" cy="123488"/>
                </a:xfrm>
                <a:prstGeom prst="straightConnector1">
                  <a:avLst/>
                </a:prstGeom>
                <a:ln w="9525" cap="rnd">
                  <a:solidFill>
                    <a:schemeClr val="bg1"/>
                  </a:solidFill>
                  <a:prstDash val="sysDot"/>
                  <a:tailEnd type="none" w="med" len="sm"/>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19E3E70D-79DA-6B84-CCB6-4D5402F65643}"/>
                    </a:ext>
                  </a:extLst>
                </p:cNvPr>
                <p:cNvCxnSpPr>
                  <a:cxnSpLocks/>
                </p:cNvCxnSpPr>
                <p:nvPr/>
              </p:nvCxnSpPr>
              <p:spPr>
                <a:xfrm>
                  <a:off x="4905198" y="1128805"/>
                  <a:ext cx="658909" cy="123916"/>
                </a:xfrm>
                <a:prstGeom prst="straightConnector1">
                  <a:avLst/>
                </a:prstGeom>
                <a:ln w="9525" cap="rnd">
                  <a:solidFill>
                    <a:schemeClr val="bg1"/>
                  </a:solidFill>
                  <a:prstDash val="sysDot"/>
                  <a:tailEnd type="none" w="med" len="sm"/>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55925129-D578-A92F-A039-226DD1AB5C5E}"/>
                    </a:ext>
                  </a:extLst>
                </p:cNvPr>
                <p:cNvCxnSpPr>
                  <a:cxnSpLocks/>
                </p:cNvCxnSpPr>
                <p:nvPr/>
              </p:nvCxnSpPr>
              <p:spPr>
                <a:xfrm flipV="1">
                  <a:off x="4349451" y="2958987"/>
                  <a:ext cx="895636" cy="113185"/>
                </a:xfrm>
                <a:prstGeom prst="straightConnector1">
                  <a:avLst/>
                </a:prstGeom>
                <a:ln w="9525" cap="rnd">
                  <a:solidFill>
                    <a:schemeClr val="bg1"/>
                  </a:solidFill>
                  <a:prstDash val="sysDot"/>
                  <a:tailEnd type="none" w="med" len="sm"/>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2CDF58A6-F268-AB71-83FA-1444C288F195}"/>
                    </a:ext>
                  </a:extLst>
                </p:cNvPr>
                <p:cNvCxnSpPr>
                  <a:cxnSpLocks/>
                </p:cNvCxnSpPr>
                <p:nvPr/>
              </p:nvCxnSpPr>
              <p:spPr>
                <a:xfrm flipH="1">
                  <a:off x="6110711" y="2188789"/>
                  <a:ext cx="459902" cy="394509"/>
                </a:xfrm>
                <a:prstGeom prst="straightConnector1">
                  <a:avLst/>
                </a:prstGeom>
                <a:ln w="9525" cap="rnd">
                  <a:solidFill>
                    <a:schemeClr val="bg1"/>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310" name="Cube 309">
                  <a:extLst>
                    <a:ext uri="{FF2B5EF4-FFF2-40B4-BE49-F238E27FC236}">
                      <a16:creationId xmlns:a16="http://schemas.microsoft.com/office/drawing/2014/main" id="{05A04535-D892-48AC-7EB9-698006D8CA46}"/>
                    </a:ext>
                  </a:extLst>
                </p:cNvPr>
                <p:cNvSpPr/>
                <p:nvPr/>
              </p:nvSpPr>
              <p:spPr>
                <a:xfrm>
                  <a:off x="6435817" y="1853363"/>
                  <a:ext cx="656736" cy="498111"/>
                </a:xfrm>
                <a:prstGeom prst="cube">
                  <a:avLst>
                    <a:gd name="adj" fmla="val 27297"/>
                  </a:avLst>
                </a:prstGeom>
                <a:solidFill>
                  <a:schemeClr val="accent4">
                    <a:lumMod val="60000"/>
                    <a:lumOff val="40000"/>
                  </a:schemeClr>
                </a:solidFill>
                <a:ln w="15875">
                  <a:solidFill>
                    <a:schemeClr val="accent4">
                      <a:lumMod val="20000"/>
                      <a:lumOff val="8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1" name="Straight Arrow Connector 310">
                  <a:extLst>
                    <a:ext uri="{FF2B5EF4-FFF2-40B4-BE49-F238E27FC236}">
                      <a16:creationId xmlns:a16="http://schemas.microsoft.com/office/drawing/2014/main" id="{F2810B72-C7BD-7091-A410-65C3243C6632}"/>
                    </a:ext>
                  </a:extLst>
                </p:cNvPr>
                <p:cNvCxnSpPr>
                  <a:cxnSpLocks/>
                </p:cNvCxnSpPr>
                <p:nvPr/>
              </p:nvCxnSpPr>
              <p:spPr>
                <a:xfrm flipH="1" flipV="1">
                  <a:off x="5736008" y="1588147"/>
                  <a:ext cx="699809" cy="405077"/>
                </a:xfrm>
                <a:prstGeom prst="straightConnector1">
                  <a:avLst/>
                </a:prstGeom>
                <a:ln w="9525" cap="rnd">
                  <a:solidFill>
                    <a:schemeClr val="bg1"/>
                  </a:solidFill>
                  <a:prstDash val="sysDot"/>
                  <a:tailEnd type="none" w="med" len="sm"/>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815089C8-E71F-47BF-C544-BD4E17364AA4}"/>
                    </a:ext>
                  </a:extLst>
                </p:cNvPr>
                <p:cNvCxnSpPr>
                  <a:cxnSpLocks/>
                </p:cNvCxnSpPr>
                <p:nvPr/>
              </p:nvCxnSpPr>
              <p:spPr>
                <a:xfrm flipH="1" flipV="1">
                  <a:off x="6076027" y="1252721"/>
                  <a:ext cx="494586" cy="600641"/>
                </a:xfrm>
                <a:prstGeom prst="straightConnector1">
                  <a:avLst/>
                </a:prstGeom>
                <a:ln w="9525" cap="rnd">
                  <a:solidFill>
                    <a:schemeClr val="bg1"/>
                  </a:solidFill>
                  <a:prstDash val="sysDot"/>
                  <a:tailEnd type="none" w="med" len="sm"/>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F617CE78-1718-24BE-0EFA-B8ACA7871637}"/>
                    </a:ext>
                  </a:extLst>
                </p:cNvPr>
                <p:cNvCxnSpPr>
                  <a:cxnSpLocks/>
                </p:cNvCxnSpPr>
                <p:nvPr/>
              </p:nvCxnSpPr>
              <p:spPr>
                <a:xfrm flipH="1">
                  <a:off x="5736008" y="2340719"/>
                  <a:ext cx="724909" cy="622128"/>
                </a:xfrm>
                <a:prstGeom prst="straightConnector1">
                  <a:avLst/>
                </a:prstGeom>
                <a:ln w="9525" cap="rnd">
                  <a:solidFill>
                    <a:schemeClr val="bg1"/>
                  </a:solidFill>
                  <a:prstDash val="sysDot"/>
                  <a:tailEnd type="none" w="med" len="sm"/>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2DCF0E74-9D11-1E40-6A7B-C446FE93DC04}"/>
                    </a:ext>
                  </a:extLst>
                </p:cNvPr>
                <p:cNvCxnSpPr>
                  <a:cxnSpLocks/>
                </p:cNvCxnSpPr>
                <p:nvPr/>
              </p:nvCxnSpPr>
              <p:spPr>
                <a:xfrm>
                  <a:off x="7092553" y="2188789"/>
                  <a:ext cx="493990" cy="319161"/>
                </a:xfrm>
                <a:prstGeom prst="straightConnector1">
                  <a:avLst/>
                </a:prstGeom>
                <a:ln w="9525" cap="rnd">
                  <a:solidFill>
                    <a:schemeClr val="bg1"/>
                  </a:solidFill>
                  <a:prstDash val="sysDot"/>
                  <a:tailEnd type="none" w="med" len="sm"/>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1FE7D8F9-91D4-05FD-8D03-C173A6C57C33}"/>
                    </a:ext>
                  </a:extLst>
                </p:cNvPr>
                <p:cNvCxnSpPr>
                  <a:cxnSpLocks/>
                </p:cNvCxnSpPr>
                <p:nvPr/>
              </p:nvCxnSpPr>
              <p:spPr>
                <a:xfrm flipV="1">
                  <a:off x="7092553" y="1240652"/>
                  <a:ext cx="493990" cy="612710"/>
                </a:xfrm>
                <a:prstGeom prst="straightConnector1">
                  <a:avLst/>
                </a:prstGeom>
                <a:ln w="9525" cap="rnd">
                  <a:solidFill>
                    <a:schemeClr val="bg1"/>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316" name="Cube 315">
                  <a:extLst>
                    <a:ext uri="{FF2B5EF4-FFF2-40B4-BE49-F238E27FC236}">
                      <a16:creationId xmlns:a16="http://schemas.microsoft.com/office/drawing/2014/main" id="{4DDF5395-BFD3-9C07-9236-7669960D244E}"/>
                    </a:ext>
                  </a:extLst>
                </p:cNvPr>
                <p:cNvSpPr/>
                <p:nvPr/>
              </p:nvSpPr>
              <p:spPr>
                <a:xfrm>
                  <a:off x="7246856" y="1240652"/>
                  <a:ext cx="865366" cy="1723532"/>
                </a:xfrm>
                <a:prstGeom prst="cube">
                  <a:avLst>
                    <a:gd name="adj" fmla="val 40689"/>
                  </a:avLst>
                </a:prstGeom>
                <a:solidFill>
                  <a:schemeClr val="accent6">
                    <a:lumMod val="75000"/>
                  </a:schemeClr>
                </a:solidFill>
                <a:ln w="15875">
                  <a:solidFill>
                    <a:schemeClr val="accent6">
                      <a:lumMod val="40000"/>
                      <a:lumOff val="6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7" name="Straight Arrow Connector 316">
                  <a:extLst>
                    <a:ext uri="{FF2B5EF4-FFF2-40B4-BE49-F238E27FC236}">
                      <a16:creationId xmlns:a16="http://schemas.microsoft.com/office/drawing/2014/main" id="{A640CCA6-4490-AB0E-AE0F-992BF1AE9C1B}"/>
                    </a:ext>
                  </a:extLst>
                </p:cNvPr>
                <p:cNvCxnSpPr>
                  <a:cxnSpLocks/>
                </p:cNvCxnSpPr>
                <p:nvPr/>
              </p:nvCxnSpPr>
              <p:spPr>
                <a:xfrm flipV="1">
                  <a:off x="6970580" y="1584288"/>
                  <a:ext cx="276276" cy="408937"/>
                </a:xfrm>
                <a:prstGeom prst="straightConnector1">
                  <a:avLst/>
                </a:prstGeom>
                <a:ln w="9525" cap="rnd">
                  <a:solidFill>
                    <a:schemeClr val="bg1"/>
                  </a:solidFill>
                  <a:prstDash val="sysDot"/>
                  <a:tailEnd type="none" w="med" len="sm"/>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391EADAC-1555-09DF-4102-F40F379F17FE}"/>
                    </a:ext>
                  </a:extLst>
                </p:cNvPr>
                <p:cNvCxnSpPr>
                  <a:cxnSpLocks/>
                </p:cNvCxnSpPr>
                <p:nvPr/>
              </p:nvCxnSpPr>
              <p:spPr>
                <a:xfrm>
                  <a:off x="6970580" y="2360239"/>
                  <a:ext cx="276276" cy="603945"/>
                </a:xfrm>
                <a:prstGeom prst="straightConnector1">
                  <a:avLst/>
                </a:prstGeom>
                <a:ln w="9525" cap="rnd">
                  <a:solidFill>
                    <a:schemeClr val="bg1"/>
                  </a:solidFill>
                  <a:prstDash val="sysDot"/>
                  <a:tailEnd type="none" w="med" len="sm"/>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6AE01540-6FFC-B359-B18C-7A3FC646DAE1}"/>
                    </a:ext>
                  </a:extLst>
                </p:cNvPr>
                <p:cNvCxnSpPr>
                  <a:cxnSpLocks/>
                </p:cNvCxnSpPr>
                <p:nvPr/>
              </p:nvCxnSpPr>
              <p:spPr>
                <a:xfrm flipH="1" flipV="1">
                  <a:off x="8125227" y="2587162"/>
                  <a:ext cx="445204" cy="89958"/>
                </a:xfrm>
                <a:prstGeom prst="straightConnector1">
                  <a:avLst/>
                </a:prstGeom>
                <a:ln w="9525" cap="rnd">
                  <a:solidFill>
                    <a:schemeClr val="bg1"/>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320" name="Cube 319">
                  <a:extLst>
                    <a:ext uri="{FF2B5EF4-FFF2-40B4-BE49-F238E27FC236}">
                      <a16:creationId xmlns:a16="http://schemas.microsoft.com/office/drawing/2014/main" id="{EA5273AC-3AB2-92F1-3290-9BA1B5A23549}"/>
                    </a:ext>
                  </a:extLst>
                </p:cNvPr>
                <p:cNvSpPr/>
                <p:nvPr/>
              </p:nvSpPr>
              <p:spPr>
                <a:xfrm>
                  <a:off x="8308660" y="1302698"/>
                  <a:ext cx="717563" cy="1599440"/>
                </a:xfrm>
                <a:prstGeom prst="cube">
                  <a:avLst>
                    <a:gd name="adj" fmla="val 30077"/>
                  </a:avLst>
                </a:prstGeom>
                <a:solidFill>
                  <a:schemeClr val="accent6">
                    <a:lumMod val="75000"/>
                  </a:schemeClr>
                </a:solidFill>
                <a:ln w="15875">
                  <a:solidFill>
                    <a:schemeClr val="accent6">
                      <a:lumMod val="40000"/>
                      <a:lumOff val="6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1" name="Straight Arrow Connector 320">
                  <a:extLst>
                    <a:ext uri="{FF2B5EF4-FFF2-40B4-BE49-F238E27FC236}">
                      <a16:creationId xmlns:a16="http://schemas.microsoft.com/office/drawing/2014/main" id="{66C1E52F-52ED-79BA-3826-D640E5F1EEA8}"/>
                    </a:ext>
                  </a:extLst>
                </p:cNvPr>
                <p:cNvCxnSpPr>
                  <a:cxnSpLocks/>
                </p:cNvCxnSpPr>
                <p:nvPr/>
              </p:nvCxnSpPr>
              <p:spPr>
                <a:xfrm flipH="1">
                  <a:off x="7750524" y="1522994"/>
                  <a:ext cx="558135" cy="69017"/>
                </a:xfrm>
                <a:prstGeom prst="straightConnector1">
                  <a:avLst/>
                </a:prstGeom>
                <a:ln w="9525" cap="rnd">
                  <a:solidFill>
                    <a:schemeClr val="bg1"/>
                  </a:solidFill>
                  <a:prstDash val="sysDot"/>
                  <a:tailEnd type="none" w="med" len="sm"/>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103CAFC6-47FB-DF64-DCFF-AA456BFE6333}"/>
                    </a:ext>
                  </a:extLst>
                </p:cNvPr>
                <p:cNvCxnSpPr>
                  <a:cxnSpLocks/>
                </p:cNvCxnSpPr>
                <p:nvPr/>
              </p:nvCxnSpPr>
              <p:spPr>
                <a:xfrm flipH="1" flipV="1">
                  <a:off x="8090543" y="1256586"/>
                  <a:ext cx="425227" cy="42253"/>
                </a:xfrm>
                <a:prstGeom prst="straightConnector1">
                  <a:avLst/>
                </a:prstGeom>
                <a:ln w="9525" cap="rnd">
                  <a:solidFill>
                    <a:schemeClr val="bg1"/>
                  </a:solidFill>
                  <a:prstDash val="sysDot"/>
                  <a:tailEnd type="non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30A173E6-4BAD-A3B5-4FEA-A3554D10F42F}"/>
                    </a:ext>
                  </a:extLst>
                </p:cNvPr>
                <p:cNvCxnSpPr>
                  <a:cxnSpLocks/>
                </p:cNvCxnSpPr>
                <p:nvPr/>
              </p:nvCxnSpPr>
              <p:spPr>
                <a:xfrm flipH="1">
                  <a:off x="7750524" y="2902139"/>
                  <a:ext cx="558135" cy="64572"/>
                </a:xfrm>
                <a:prstGeom prst="straightConnector1">
                  <a:avLst/>
                </a:prstGeom>
                <a:ln w="9525" cap="rnd">
                  <a:solidFill>
                    <a:schemeClr val="bg1"/>
                  </a:solidFill>
                  <a:prstDash val="sysDot"/>
                  <a:tailEnd type="none" w="med" len="sm"/>
                </a:ln>
              </p:spPr>
              <p:style>
                <a:lnRef idx="1">
                  <a:schemeClr val="accent1"/>
                </a:lnRef>
                <a:fillRef idx="0">
                  <a:schemeClr val="accent1"/>
                </a:fillRef>
                <a:effectRef idx="0">
                  <a:schemeClr val="accent1"/>
                </a:effectRef>
                <a:fontRef idx="minor">
                  <a:schemeClr val="tx1"/>
                </a:fontRef>
              </p:style>
            </p:cxnSp>
          </p:grpSp>
        </p:grpSp>
        <p:grpSp>
          <p:nvGrpSpPr>
            <p:cNvPr id="293" name="Group 292">
              <a:extLst>
                <a:ext uri="{FF2B5EF4-FFF2-40B4-BE49-F238E27FC236}">
                  <a16:creationId xmlns:a16="http://schemas.microsoft.com/office/drawing/2014/main" id="{8BE982D6-614A-2F21-7E96-229F10C81FE6}"/>
                </a:ext>
              </a:extLst>
            </p:cNvPr>
            <p:cNvGrpSpPr/>
            <p:nvPr/>
          </p:nvGrpSpPr>
          <p:grpSpPr>
            <a:xfrm>
              <a:off x="8170024" y="2668109"/>
              <a:ext cx="1321122" cy="1321121"/>
              <a:chOff x="10903636" y="-337222"/>
              <a:chExt cx="1828800" cy="1828800"/>
            </a:xfrm>
            <a:solidFill>
              <a:schemeClr val="tx1"/>
            </a:solidFill>
          </p:grpSpPr>
          <p:sp>
            <p:nvSpPr>
              <p:cNvPr id="294" name="Rectangle 293">
                <a:extLst>
                  <a:ext uri="{FF2B5EF4-FFF2-40B4-BE49-F238E27FC236}">
                    <a16:creationId xmlns:a16="http://schemas.microsoft.com/office/drawing/2014/main" id="{E92459BA-024B-3942-F1FC-F2F28A90B8CF}"/>
                  </a:ext>
                </a:extLst>
              </p:cNvPr>
              <p:cNvSpPr/>
              <p:nvPr/>
            </p:nvSpPr>
            <p:spPr>
              <a:xfrm>
                <a:off x="10903636" y="-337222"/>
                <a:ext cx="1828800" cy="1828800"/>
              </a:xfrm>
              <a:prstGeom prst="rect">
                <a:avLst/>
              </a:prstGeom>
              <a:grp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95" name="Picture 294">
                <a:extLst>
                  <a:ext uri="{FF2B5EF4-FFF2-40B4-BE49-F238E27FC236}">
                    <a16:creationId xmlns:a16="http://schemas.microsoft.com/office/drawing/2014/main" id="{E552334F-DEB0-9C55-5848-25D51DBC8289}"/>
                  </a:ext>
                </a:extLst>
              </p:cNvPr>
              <p:cNvPicPr>
                <a:picLocks noChangeAspect="1"/>
              </p:cNvPicPr>
              <p:nvPr/>
            </p:nvPicPr>
            <p:blipFill>
              <a:blip r:embed="rId5"/>
              <a:stretch>
                <a:fillRect/>
              </a:stretch>
            </p:blipFill>
            <p:spPr>
              <a:xfrm>
                <a:off x="10949356" y="-175190"/>
                <a:ext cx="1737360" cy="1546790"/>
              </a:xfrm>
              <a:prstGeom prst="rect">
                <a:avLst/>
              </a:prstGeom>
              <a:grpFill/>
              <a:ln>
                <a:noFill/>
              </a:ln>
            </p:spPr>
          </p:pic>
        </p:grpSp>
        <p:grpSp>
          <p:nvGrpSpPr>
            <p:cNvPr id="247" name="Group 246">
              <a:extLst>
                <a:ext uri="{FF2B5EF4-FFF2-40B4-BE49-F238E27FC236}">
                  <a16:creationId xmlns:a16="http://schemas.microsoft.com/office/drawing/2014/main" id="{37079959-F23A-86EC-2FC2-D463B342039C}"/>
                </a:ext>
              </a:extLst>
            </p:cNvPr>
            <p:cNvGrpSpPr/>
            <p:nvPr/>
          </p:nvGrpSpPr>
          <p:grpSpPr>
            <a:xfrm>
              <a:off x="2962428" y="2668858"/>
              <a:ext cx="1321122" cy="1321121"/>
              <a:chOff x="1239096" y="1843817"/>
              <a:chExt cx="1321122" cy="1321121"/>
            </a:xfrm>
            <a:solidFill>
              <a:schemeClr val="tx1"/>
            </a:solidFill>
          </p:grpSpPr>
          <p:sp>
            <p:nvSpPr>
              <p:cNvPr id="249" name="Rectangle 248">
                <a:extLst>
                  <a:ext uri="{FF2B5EF4-FFF2-40B4-BE49-F238E27FC236}">
                    <a16:creationId xmlns:a16="http://schemas.microsoft.com/office/drawing/2014/main" id="{4CDC4F39-9721-E96D-2D70-5F9229286E38}"/>
                  </a:ext>
                </a:extLst>
              </p:cNvPr>
              <p:cNvSpPr/>
              <p:nvPr/>
            </p:nvSpPr>
            <p:spPr>
              <a:xfrm>
                <a:off x="1239096" y="1843817"/>
                <a:ext cx="1321122" cy="1321121"/>
              </a:xfrm>
              <a:prstGeom prst="rect">
                <a:avLst/>
              </a:prstGeom>
              <a:grp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0" name="Picture 4" descr="Altered brain waves may underlie social problems in autism mice | Spectrum  | Autism Research News">
                <a:extLst>
                  <a:ext uri="{FF2B5EF4-FFF2-40B4-BE49-F238E27FC236}">
                    <a16:creationId xmlns:a16="http://schemas.microsoft.com/office/drawing/2014/main" id="{5DE3C8D7-C73E-C73E-9F80-86720D2C710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67283" y="1859338"/>
                <a:ext cx="1235570" cy="1068966"/>
              </a:xfrm>
              <a:prstGeom prst="rect">
                <a:avLst/>
              </a:prstGeom>
              <a:grpFill/>
              <a:ln>
                <a:noFill/>
              </a:ln>
            </p:spPr>
          </p:pic>
        </p:grpSp>
        <p:sp>
          <p:nvSpPr>
            <p:cNvPr id="248" name="Arrow: Right 131">
              <a:extLst>
                <a:ext uri="{FF2B5EF4-FFF2-40B4-BE49-F238E27FC236}">
                  <a16:creationId xmlns:a16="http://schemas.microsoft.com/office/drawing/2014/main" id="{1E1201E5-0D0E-4C16-7563-E86B1A600F4C}"/>
                </a:ext>
              </a:extLst>
            </p:cNvPr>
            <p:cNvSpPr/>
            <p:nvPr/>
          </p:nvSpPr>
          <p:spPr>
            <a:xfrm>
              <a:off x="4348396" y="3214727"/>
              <a:ext cx="258461" cy="264497"/>
            </a:xfrm>
            <a:prstGeom prst="rightArrow">
              <a:avLst/>
            </a:prstGeom>
            <a:solidFill>
              <a:schemeClr val="bg1"/>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2956616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F05760B-7CFD-8634-48C6-722FB86CFA93}"/>
              </a:ext>
            </a:extLst>
          </p:cNvPr>
          <p:cNvSpPr>
            <a:spLocks noGrp="1"/>
          </p:cNvSpPr>
          <p:nvPr>
            <p:ph type="title"/>
          </p:nvPr>
        </p:nvSpPr>
        <p:spPr>
          <a:xfrm>
            <a:off x="-457200" y="-77454"/>
            <a:ext cx="13106400" cy="1146801"/>
          </a:xfrm>
          <a:solidFill>
            <a:schemeClr val="tx1"/>
          </a:solidFill>
          <a:ln>
            <a:noFill/>
          </a:ln>
        </p:spPr>
        <p:txBody>
          <a:bodyPr>
            <a:normAutofit/>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Markerless Labeling with SLEAP</a:t>
            </a:r>
          </a:p>
        </p:txBody>
      </p:sp>
      <p:pic>
        <p:nvPicPr>
          <p:cNvPr id="32" name="TransitionsExample_compressed">
            <a:hlinkClick r:id="" action="ppaction://media"/>
            <a:extLst>
              <a:ext uri="{FF2B5EF4-FFF2-40B4-BE49-F238E27FC236}">
                <a16:creationId xmlns:a16="http://schemas.microsoft.com/office/drawing/2014/main" id="{F8FC185F-4BE2-8191-BC01-5F5F6458DE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67000" y="1719488"/>
            <a:ext cx="8032616" cy="4450274"/>
          </a:xfrm>
          <a:prstGeom prst="rect">
            <a:avLst/>
          </a:prstGeom>
          <a:ln w="12700">
            <a:solidFill>
              <a:schemeClr val="bg1"/>
            </a:solidFill>
          </a:ln>
        </p:spPr>
      </p:pic>
      <p:grpSp>
        <p:nvGrpSpPr>
          <p:cNvPr id="49" name="Group 48">
            <a:extLst>
              <a:ext uri="{FF2B5EF4-FFF2-40B4-BE49-F238E27FC236}">
                <a16:creationId xmlns:a16="http://schemas.microsoft.com/office/drawing/2014/main" id="{6A966B84-31B1-7F4F-37D3-501DB5B1CEDD}"/>
              </a:ext>
            </a:extLst>
          </p:cNvPr>
          <p:cNvGrpSpPr>
            <a:grpSpLocks noChangeAspect="1"/>
          </p:cNvGrpSpPr>
          <p:nvPr/>
        </p:nvGrpSpPr>
        <p:grpSpPr>
          <a:xfrm>
            <a:off x="457200" y="1783082"/>
            <a:ext cx="1645920" cy="1645918"/>
            <a:chOff x="4419600" y="1447800"/>
            <a:chExt cx="1828800" cy="1828800"/>
          </a:xfrm>
        </p:grpSpPr>
        <p:sp>
          <p:nvSpPr>
            <p:cNvPr id="50" name="Rectangle 49">
              <a:extLst>
                <a:ext uri="{FF2B5EF4-FFF2-40B4-BE49-F238E27FC236}">
                  <a16:creationId xmlns:a16="http://schemas.microsoft.com/office/drawing/2014/main" id="{4FF99DC3-2428-8F0C-DC70-A0D025299804}"/>
                </a:ext>
              </a:extLst>
            </p:cNvPr>
            <p:cNvSpPr/>
            <p:nvPr/>
          </p:nvSpPr>
          <p:spPr>
            <a:xfrm>
              <a:off x="4419600" y="1447800"/>
              <a:ext cx="1828800" cy="1828800"/>
            </a:xfrm>
            <a:prstGeom prst="rect">
              <a:avLst/>
            </a:prstGeom>
            <a:solidFill>
              <a:schemeClr val="tx1"/>
            </a:solidFill>
            <a:ln w="127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930EBCD7-57FE-7675-C9F1-8E77A110E2E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5000" contrast="36000"/>
                      </a14:imgEffect>
                    </a14:imgLayer>
                  </a14:imgProps>
                </a:ext>
              </a:extLst>
            </a:blip>
            <a:stretch>
              <a:fillRect/>
            </a:stretch>
          </p:blipFill>
          <p:spPr>
            <a:xfrm>
              <a:off x="4558364" y="1512821"/>
              <a:ext cx="1544141" cy="1695600"/>
            </a:xfrm>
            <a:prstGeom prst="rect">
              <a:avLst/>
            </a:prstGeom>
          </p:spPr>
        </p:pic>
      </p:grpSp>
      <p:sp>
        <p:nvSpPr>
          <p:cNvPr id="2" name="TextBox 1">
            <a:extLst>
              <a:ext uri="{FF2B5EF4-FFF2-40B4-BE49-F238E27FC236}">
                <a16:creationId xmlns:a16="http://schemas.microsoft.com/office/drawing/2014/main" id="{19852CBB-9FB2-5D5B-89A5-5E7477BD8197}"/>
              </a:ext>
            </a:extLst>
          </p:cNvPr>
          <p:cNvSpPr txBox="1"/>
          <p:nvPr/>
        </p:nvSpPr>
        <p:spPr>
          <a:xfrm>
            <a:off x="327660" y="3582482"/>
            <a:ext cx="2057400" cy="369332"/>
          </a:xfrm>
          <a:prstGeom prst="rect">
            <a:avLst/>
          </a:prstGeom>
          <a:noFill/>
        </p:spPr>
        <p:txBody>
          <a:bodyPr wrap="square" rtlCol="0">
            <a:spAutoFit/>
          </a:bodyPr>
          <a:lstStyle/>
          <a:p>
            <a:r>
              <a:rPr lang="en-US" dirty="0">
                <a:solidFill>
                  <a:schemeClr val="bg1">
                    <a:lumMod val="50000"/>
                  </a:schemeClr>
                </a:solidFill>
              </a:rPr>
              <a:t>Pereira et al., 2022</a:t>
            </a:r>
          </a:p>
        </p:txBody>
      </p:sp>
    </p:spTree>
    <p:extLst>
      <p:ext uri="{BB962C8B-B14F-4D97-AF65-F5344CB8AC3E}">
        <p14:creationId xmlns:p14="http://schemas.microsoft.com/office/powerpoint/2010/main" val="46031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293"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2"/>
                </p:tgtEl>
              </p:cMediaNode>
            </p:video>
            <p:seq concurrent="1" nextAc="seek">
              <p:cTn id="8" restart="whenNotActive" fill="hold" evtFilter="cancelBubble" nodeType="interactiveSeq">
                <p:stCondLst>
                  <p:cond evt="onClick" delay="0">
                    <p:tgtEl>
                      <p:spTgt spid="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
                                        </p:tgtEl>
                                      </p:cBhvr>
                                    </p:cmd>
                                  </p:childTnLst>
                                </p:cTn>
                              </p:par>
                            </p:childTnLst>
                          </p:cTn>
                        </p:par>
                      </p:childTnLst>
                    </p:cTn>
                  </p:par>
                </p:childTnLst>
              </p:cTn>
              <p:nextCondLst>
                <p:cond evt="onClick" delay="0">
                  <p:tgtEl>
                    <p:spTgt spid="3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Autoencoder_compressed">
            <a:hlinkClick r:id="" action="ppaction://media"/>
            <a:extLst>
              <a:ext uri="{FF2B5EF4-FFF2-40B4-BE49-F238E27FC236}">
                <a16:creationId xmlns:a16="http://schemas.microsoft.com/office/drawing/2014/main" id="{BCA96820-B603-9874-0A40-7716E8A812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810484"/>
            <a:ext cx="10806967" cy="3043681"/>
          </a:xfrm>
          <a:prstGeom prst="rect">
            <a:avLst/>
          </a:prstGeom>
        </p:spPr>
      </p:pic>
      <p:grpSp>
        <p:nvGrpSpPr>
          <p:cNvPr id="20" name="Group 19">
            <a:extLst>
              <a:ext uri="{FF2B5EF4-FFF2-40B4-BE49-F238E27FC236}">
                <a16:creationId xmlns:a16="http://schemas.microsoft.com/office/drawing/2014/main" id="{74B2C6BF-ADB8-DD49-B406-B129736F61BE}"/>
              </a:ext>
            </a:extLst>
          </p:cNvPr>
          <p:cNvGrpSpPr>
            <a:grpSpLocks noChangeAspect="1"/>
          </p:cNvGrpSpPr>
          <p:nvPr/>
        </p:nvGrpSpPr>
        <p:grpSpPr>
          <a:xfrm>
            <a:off x="2941320" y="4184364"/>
            <a:ext cx="6309360" cy="2572976"/>
            <a:chOff x="2222645" y="420469"/>
            <a:chExt cx="6955248" cy="2836369"/>
          </a:xfrm>
        </p:grpSpPr>
        <p:sp>
          <p:nvSpPr>
            <p:cNvPr id="19" name="Cube 18">
              <a:extLst>
                <a:ext uri="{FF2B5EF4-FFF2-40B4-BE49-F238E27FC236}">
                  <a16:creationId xmlns:a16="http://schemas.microsoft.com/office/drawing/2014/main" id="{B65B8639-96A8-7106-42F2-61EAB4B0DB98}"/>
                </a:ext>
              </a:extLst>
            </p:cNvPr>
            <p:cNvSpPr/>
            <p:nvPr/>
          </p:nvSpPr>
          <p:spPr>
            <a:xfrm>
              <a:off x="2815018" y="1302698"/>
              <a:ext cx="717563" cy="1599440"/>
            </a:xfrm>
            <a:prstGeom prst="cube">
              <a:avLst>
                <a:gd name="adj" fmla="val 30077"/>
              </a:avLst>
            </a:prstGeom>
            <a:solidFill>
              <a:schemeClr val="accent5">
                <a:lumMod val="75000"/>
              </a:schemeClr>
            </a:solidFill>
            <a:ln w="3175">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F252A11-1AB3-A3DF-1D03-78CCA2AD4E9E}"/>
                </a:ext>
              </a:extLst>
            </p:cNvPr>
            <p:cNvCxnSpPr>
              <a:cxnSpLocks/>
            </p:cNvCxnSpPr>
            <p:nvPr/>
          </p:nvCxnSpPr>
          <p:spPr>
            <a:xfrm flipV="1">
              <a:off x="3532581" y="2507950"/>
              <a:ext cx="871964" cy="173496"/>
            </a:xfrm>
            <a:prstGeom prst="straightConnector1">
              <a:avLst/>
            </a:prstGeom>
            <a:ln w="12700" cap="rnd">
              <a:solidFill>
                <a:schemeClr val="bg1"/>
              </a:solidFill>
              <a:prstDash val="dash"/>
              <a:tailEnd type="none" w="med" len="sm"/>
            </a:ln>
          </p:spPr>
          <p:style>
            <a:lnRef idx="1">
              <a:schemeClr val="accent1"/>
            </a:lnRef>
            <a:fillRef idx="0">
              <a:schemeClr val="accent1"/>
            </a:fillRef>
            <a:effectRef idx="0">
              <a:schemeClr val="accent1"/>
            </a:effectRef>
            <a:fontRef idx="minor">
              <a:schemeClr val="tx1"/>
            </a:fontRef>
          </p:style>
        </p:cxnSp>
        <p:sp>
          <p:nvSpPr>
            <p:cNvPr id="3" name="Cube 2">
              <a:extLst>
                <a:ext uri="{FF2B5EF4-FFF2-40B4-BE49-F238E27FC236}">
                  <a16:creationId xmlns:a16="http://schemas.microsoft.com/office/drawing/2014/main" id="{CB5DB8E9-C73C-EE86-D47A-264D84AB3603}"/>
                </a:ext>
              </a:extLst>
            </p:cNvPr>
            <p:cNvSpPr/>
            <p:nvPr/>
          </p:nvSpPr>
          <p:spPr>
            <a:xfrm>
              <a:off x="3848107" y="1128805"/>
              <a:ext cx="1067381" cy="1947226"/>
            </a:xfrm>
            <a:prstGeom prst="cube">
              <a:avLst>
                <a:gd name="adj" fmla="val 54440"/>
              </a:avLst>
            </a:prstGeom>
            <a:solidFill>
              <a:schemeClr val="accent5">
                <a:lumMod val="75000"/>
              </a:schemeClr>
            </a:solidFill>
            <a:ln w="3175">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0082AF4-E5BD-7BFC-BC46-BE71D9A10CF4}"/>
                </a:ext>
              </a:extLst>
            </p:cNvPr>
            <p:cNvSpPr txBox="1"/>
            <p:nvPr/>
          </p:nvSpPr>
          <p:spPr>
            <a:xfrm>
              <a:off x="4220395" y="420469"/>
              <a:ext cx="822662" cy="646331"/>
            </a:xfrm>
            <a:prstGeom prst="rect">
              <a:avLst/>
            </a:prstGeom>
            <a:noFill/>
          </p:spPr>
          <p:txBody>
            <a:bodyPr wrap="none" rtlCol="0">
              <a:spAutoFit/>
            </a:bodyPr>
            <a:lstStyle/>
            <a:p>
              <a:pPr algn="ctr"/>
              <a:r>
                <a:rPr lang="en-US">
                  <a:solidFill>
                    <a:schemeClr val="bg1"/>
                  </a:solidFill>
                </a:rPr>
                <a:t>Dense </a:t>
              </a:r>
            </a:p>
            <a:p>
              <a:pPr algn="ctr"/>
              <a:r>
                <a:rPr lang="en-US">
                  <a:solidFill>
                    <a:schemeClr val="bg1"/>
                  </a:solidFill>
                </a:rPr>
                <a:t>Layer</a:t>
              </a:r>
            </a:p>
          </p:txBody>
        </p:sp>
        <p:sp>
          <p:nvSpPr>
            <p:cNvPr id="15" name="TextBox 14">
              <a:extLst>
                <a:ext uri="{FF2B5EF4-FFF2-40B4-BE49-F238E27FC236}">
                  <a16:creationId xmlns:a16="http://schemas.microsoft.com/office/drawing/2014/main" id="{7357B883-E9F7-1530-D058-168C1DE4D789}"/>
                </a:ext>
              </a:extLst>
            </p:cNvPr>
            <p:cNvSpPr txBox="1"/>
            <p:nvPr/>
          </p:nvSpPr>
          <p:spPr>
            <a:xfrm rot="16200000">
              <a:off x="2336461" y="2107141"/>
              <a:ext cx="621210" cy="264932"/>
            </a:xfrm>
            <a:prstGeom prst="rect">
              <a:avLst/>
            </a:prstGeom>
            <a:noFill/>
          </p:spPr>
          <p:txBody>
            <a:bodyPr wrap="none" rtlCol="0">
              <a:spAutoFit/>
            </a:bodyPr>
            <a:lstStyle/>
            <a:p>
              <a:pPr algn="ctr"/>
              <a:r>
                <a:rPr lang="en-US">
                  <a:solidFill>
                    <a:schemeClr val="bg1"/>
                  </a:solidFill>
                </a:rPr>
                <a:t>Frames</a:t>
              </a:r>
            </a:p>
          </p:txBody>
        </p:sp>
        <p:sp>
          <p:nvSpPr>
            <p:cNvPr id="16" name="TextBox 15">
              <a:extLst>
                <a:ext uri="{FF2B5EF4-FFF2-40B4-BE49-F238E27FC236}">
                  <a16:creationId xmlns:a16="http://schemas.microsoft.com/office/drawing/2014/main" id="{3B22C229-419F-9E7A-544B-546200E1BA42}"/>
                </a:ext>
              </a:extLst>
            </p:cNvPr>
            <p:cNvSpPr txBox="1"/>
            <p:nvPr/>
          </p:nvSpPr>
          <p:spPr>
            <a:xfrm>
              <a:off x="2880047" y="420469"/>
              <a:ext cx="684803" cy="646331"/>
            </a:xfrm>
            <a:prstGeom prst="rect">
              <a:avLst/>
            </a:prstGeom>
            <a:noFill/>
          </p:spPr>
          <p:txBody>
            <a:bodyPr wrap="none" rtlCol="0">
              <a:spAutoFit/>
            </a:bodyPr>
            <a:lstStyle/>
            <a:p>
              <a:pPr algn="ctr"/>
              <a:r>
                <a:rPr lang="en-US">
                  <a:solidFill>
                    <a:schemeClr val="bg1"/>
                  </a:solidFill>
                </a:rPr>
                <a:t>Input</a:t>
              </a:r>
            </a:p>
            <a:p>
              <a:pPr algn="ctr"/>
              <a:r>
                <a:rPr lang="en-US">
                  <a:solidFill>
                    <a:schemeClr val="bg1"/>
                  </a:solidFill>
                </a:rPr>
                <a:t>(x,y)</a:t>
              </a:r>
            </a:p>
          </p:txBody>
        </p:sp>
        <p:sp>
          <p:nvSpPr>
            <p:cNvPr id="17" name="TextBox 16">
              <a:extLst>
                <a:ext uri="{FF2B5EF4-FFF2-40B4-BE49-F238E27FC236}">
                  <a16:creationId xmlns:a16="http://schemas.microsoft.com/office/drawing/2014/main" id="{708598EA-28BA-219B-794E-450D0AAA65BD}"/>
                </a:ext>
              </a:extLst>
            </p:cNvPr>
            <p:cNvSpPr txBox="1"/>
            <p:nvPr/>
          </p:nvSpPr>
          <p:spPr>
            <a:xfrm>
              <a:off x="2709898" y="2887506"/>
              <a:ext cx="744114" cy="369332"/>
            </a:xfrm>
            <a:prstGeom prst="rect">
              <a:avLst/>
            </a:prstGeom>
            <a:noFill/>
          </p:spPr>
          <p:txBody>
            <a:bodyPr wrap="none" rtlCol="0">
              <a:spAutoFit/>
            </a:bodyPr>
            <a:lstStyle/>
            <a:p>
              <a:pPr algn="ctr"/>
              <a:r>
                <a:rPr lang="en-US">
                  <a:solidFill>
                    <a:schemeClr val="bg1"/>
                  </a:solidFill>
                </a:rPr>
                <a:t>Series</a:t>
              </a:r>
            </a:p>
          </p:txBody>
        </p:sp>
        <p:cxnSp>
          <p:nvCxnSpPr>
            <p:cNvPr id="21" name="Straight Arrow Connector 20">
              <a:extLst>
                <a:ext uri="{FF2B5EF4-FFF2-40B4-BE49-F238E27FC236}">
                  <a16:creationId xmlns:a16="http://schemas.microsoft.com/office/drawing/2014/main" id="{81667699-788B-18B2-BE51-FC07481460C4}"/>
                </a:ext>
              </a:extLst>
            </p:cNvPr>
            <p:cNvCxnSpPr>
              <a:cxnSpLocks/>
            </p:cNvCxnSpPr>
            <p:nvPr/>
          </p:nvCxnSpPr>
          <p:spPr>
            <a:xfrm>
              <a:off x="3333126" y="1522994"/>
              <a:ext cx="514982" cy="184781"/>
            </a:xfrm>
            <a:prstGeom prst="straightConnector1">
              <a:avLst/>
            </a:prstGeom>
            <a:ln w="12700" cap="rnd">
              <a:solidFill>
                <a:schemeClr val="bg1"/>
              </a:solidFill>
              <a:prstDash val="dash"/>
              <a:tailEnd type="none" w="med" len="sm"/>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654D207-A055-41FE-2448-FC1BCD7958BF}"/>
                </a:ext>
              </a:extLst>
            </p:cNvPr>
            <p:cNvSpPr txBox="1"/>
            <p:nvPr/>
          </p:nvSpPr>
          <p:spPr>
            <a:xfrm>
              <a:off x="5141220" y="420469"/>
              <a:ext cx="1320041" cy="646331"/>
            </a:xfrm>
            <a:prstGeom prst="rect">
              <a:avLst/>
            </a:prstGeom>
            <a:noFill/>
          </p:spPr>
          <p:txBody>
            <a:bodyPr wrap="none" rtlCol="0">
              <a:spAutoFit/>
            </a:bodyPr>
            <a:lstStyle/>
            <a:p>
              <a:pPr algn="ctr"/>
              <a:r>
                <a:rPr lang="en-US">
                  <a:solidFill>
                    <a:schemeClr val="bg1"/>
                  </a:solidFill>
                </a:rPr>
                <a:t>Time </a:t>
              </a:r>
            </a:p>
            <a:p>
              <a:pPr algn="ctr"/>
              <a:r>
                <a:rPr lang="en-US">
                  <a:solidFill>
                    <a:schemeClr val="bg1"/>
                  </a:solidFill>
                </a:rPr>
                <a:t>Convolution</a:t>
              </a:r>
            </a:p>
          </p:txBody>
        </p:sp>
        <p:sp>
          <p:nvSpPr>
            <p:cNvPr id="25" name="TextBox 24">
              <a:extLst>
                <a:ext uri="{FF2B5EF4-FFF2-40B4-BE49-F238E27FC236}">
                  <a16:creationId xmlns:a16="http://schemas.microsoft.com/office/drawing/2014/main" id="{367AE784-1851-0FE9-D887-BB28A65B83D8}"/>
                </a:ext>
              </a:extLst>
            </p:cNvPr>
            <p:cNvSpPr txBox="1"/>
            <p:nvPr/>
          </p:nvSpPr>
          <p:spPr>
            <a:xfrm>
              <a:off x="6425868" y="420469"/>
              <a:ext cx="820994" cy="646331"/>
            </a:xfrm>
            <a:prstGeom prst="rect">
              <a:avLst/>
            </a:prstGeom>
            <a:noFill/>
          </p:spPr>
          <p:txBody>
            <a:bodyPr wrap="none" rtlCol="0">
              <a:spAutoFit/>
            </a:bodyPr>
            <a:lstStyle/>
            <a:p>
              <a:pPr algn="ctr"/>
              <a:r>
                <a:rPr lang="en-US">
                  <a:solidFill>
                    <a:schemeClr val="bg1"/>
                  </a:solidFill>
                </a:rPr>
                <a:t>Bottle-</a:t>
              </a:r>
            </a:p>
            <a:p>
              <a:pPr algn="ctr"/>
              <a:r>
                <a:rPr lang="en-US">
                  <a:solidFill>
                    <a:schemeClr val="bg1"/>
                  </a:solidFill>
                </a:rPr>
                <a:t>neck </a:t>
              </a:r>
            </a:p>
          </p:txBody>
        </p:sp>
        <p:sp>
          <p:nvSpPr>
            <p:cNvPr id="41" name="TextBox 40">
              <a:extLst>
                <a:ext uri="{FF2B5EF4-FFF2-40B4-BE49-F238E27FC236}">
                  <a16:creationId xmlns:a16="http://schemas.microsoft.com/office/drawing/2014/main" id="{37F3B027-07E6-A479-D33A-41FD996E15CA}"/>
                </a:ext>
              </a:extLst>
            </p:cNvPr>
            <p:cNvSpPr txBox="1"/>
            <p:nvPr/>
          </p:nvSpPr>
          <p:spPr>
            <a:xfrm>
              <a:off x="7437172" y="420469"/>
              <a:ext cx="769763" cy="646331"/>
            </a:xfrm>
            <a:prstGeom prst="rect">
              <a:avLst/>
            </a:prstGeom>
            <a:noFill/>
          </p:spPr>
          <p:txBody>
            <a:bodyPr wrap="none" rtlCol="0">
              <a:spAutoFit/>
            </a:bodyPr>
            <a:lstStyle/>
            <a:p>
              <a:pPr algn="ctr"/>
              <a:r>
                <a:rPr lang="en-US">
                  <a:solidFill>
                    <a:schemeClr val="bg1"/>
                  </a:solidFill>
                </a:rPr>
                <a:t>Dense</a:t>
              </a:r>
            </a:p>
            <a:p>
              <a:pPr algn="ctr"/>
              <a:r>
                <a:rPr lang="en-US">
                  <a:solidFill>
                    <a:schemeClr val="bg1"/>
                  </a:solidFill>
                </a:rPr>
                <a:t>Layer</a:t>
              </a:r>
            </a:p>
          </p:txBody>
        </p:sp>
        <p:cxnSp>
          <p:nvCxnSpPr>
            <p:cNvPr id="27" name="Straight Arrow Connector 26">
              <a:extLst>
                <a:ext uri="{FF2B5EF4-FFF2-40B4-BE49-F238E27FC236}">
                  <a16:creationId xmlns:a16="http://schemas.microsoft.com/office/drawing/2014/main" id="{9EEDE8D8-91C6-69D0-4FB4-CE3179550FF2}"/>
                </a:ext>
              </a:extLst>
            </p:cNvPr>
            <p:cNvCxnSpPr>
              <a:cxnSpLocks/>
            </p:cNvCxnSpPr>
            <p:nvPr/>
          </p:nvCxnSpPr>
          <p:spPr>
            <a:xfrm flipV="1">
              <a:off x="3532581" y="1132665"/>
              <a:ext cx="887040" cy="166175"/>
            </a:xfrm>
            <a:prstGeom prst="straightConnector1">
              <a:avLst/>
            </a:prstGeom>
            <a:ln w="12700" cap="rnd">
              <a:solidFill>
                <a:schemeClr val="bg1"/>
              </a:solidFill>
              <a:prstDash val="dash"/>
              <a:tailEnd type="none"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E5E0BB4-BAEB-1376-0A2F-ACF3591E75F9}"/>
                </a:ext>
              </a:extLst>
            </p:cNvPr>
            <p:cNvCxnSpPr>
              <a:cxnSpLocks/>
            </p:cNvCxnSpPr>
            <p:nvPr/>
          </p:nvCxnSpPr>
          <p:spPr>
            <a:xfrm>
              <a:off x="3333126" y="2902139"/>
              <a:ext cx="498217" cy="170034"/>
            </a:xfrm>
            <a:prstGeom prst="straightConnector1">
              <a:avLst/>
            </a:prstGeom>
            <a:ln w="12700" cap="rnd">
              <a:solidFill>
                <a:schemeClr val="bg1"/>
              </a:solidFill>
              <a:prstDash val="dash"/>
              <a:tailEnd type="none" w="med"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23EE34A-CF48-6FE0-4EC9-73F8F8E69033}"/>
                </a:ext>
              </a:extLst>
            </p:cNvPr>
            <p:cNvCxnSpPr>
              <a:cxnSpLocks/>
            </p:cNvCxnSpPr>
            <p:nvPr/>
          </p:nvCxnSpPr>
          <p:spPr>
            <a:xfrm>
              <a:off x="4911503" y="2491864"/>
              <a:ext cx="708286" cy="87574"/>
            </a:xfrm>
            <a:prstGeom prst="straightConnector1">
              <a:avLst/>
            </a:prstGeom>
            <a:ln w="12700" cap="rnd">
              <a:solidFill>
                <a:schemeClr val="bg1"/>
              </a:solidFill>
              <a:prstDash val="dash"/>
              <a:tailEnd type="none" w="med" len="sm"/>
            </a:ln>
          </p:spPr>
          <p:style>
            <a:lnRef idx="1">
              <a:schemeClr val="accent1"/>
            </a:lnRef>
            <a:fillRef idx="0">
              <a:schemeClr val="accent1"/>
            </a:fillRef>
            <a:effectRef idx="0">
              <a:schemeClr val="accent1"/>
            </a:effectRef>
            <a:fontRef idx="minor">
              <a:schemeClr val="tx1"/>
            </a:fontRef>
          </p:style>
        </p:cxnSp>
        <p:sp>
          <p:nvSpPr>
            <p:cNvPr id="40" name="Cube 39">
              <a:extLst>
                <a:ext uri="{FF2B5EF4-FFF2-40B4-BE49-F238E27FC236}">
                  <a16:creationId xmlns:a16="http://schemas.microsoft.com/office/drawing/2014/main" id="{D0DA87F6-162C-B903-E023-98DB61DFEB23}"/>
                </a:ext>
              </a:extLst>
            </p:cNvPr>
            <p:cNvSpPr/>
            <p:nvPr/>
          </p:nvSpPr>
          <p:spPr>
            <a:xfrm>
              <a:off x="5245086" y="1240652"/>
              <a:ext cx="865366" cy="1723532"/>
            </a:xfrm>
            <a:prstGeom prst="cube">
              <a:avLst>
                <a:gd name="adj" fmla="val 40689"/>
              </a:avLst>
            </a:prstGeom>
            <a:solidFill>
              <a:schemeClr val="accent5">
                <a:lumMod val="75000"/>
              </a:schemeClr>
            </a:solidFill>
            <a:ln w="3175">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D2DFE104-973B-1F50-3970-4122A56BE8F5}"/>
                </a:ext>
              </a:extLst>
            </p:cNvPr>
            <p:cNvCxnSpPr>
              <a:cxnSpLocks/>
            </p:cNvCxnSpPr>
            <p:nvPr/>
          </p:nvCxnSpPr>
          <p:spPr>
            <a:xfrm flipV="1">
              <a:off x="4359595" y="1584288"/>
              <a:ext cx="885491" cy="123488"/>
            </a:xfrm>
            <a:prstGeom prst="straightConnector1">
              <a:avLst/>
            </a:prstGeom>
            <a:ln w="12700" cap="rnd">
              <a:solidFill>
                <a:schemeClr val="bg1"/>
              </a:solidFill>
              <a:prstDash val="dash"/>
              <a:tailEnd type="none"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50C0E92-350F-0CBC-A9CC-CB2A5519CF32}"/>
                </a:ext>
              </a:extLst>
            </p:cNvPr>
            <p:cNvCxnSpPr>
              <a:cxnSpLocks/>
            </p:cNvCxnSpPr>
            <p:nvPr/>
          </p:nvCxnSpPr>
          <p:spPr>
            <a:xfrm>
              <a:off x="4905198" y="1128805"/>
              <a:ext cx="658909" cy="123916"/>
            </a:xfrm>
            <a:prstGeom prst="straightConnector1">
              <a:avLst/>
            </a:prstGeom>
            <a:ln w="12700" cap="rnd">
              <a:solidFill>
                <a:schemeClr val="bg1"/>
              </a:solidFill>
              <a:prstDash val="dash"/>
              <a:tailEnd type="none" w="med"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8A9B2F9-E3B7-4711-675B-9F3CCF532AA2}"/>
                </a:ext>
              </a:extLst>
            </p:cNvPr>
            <p:cNvCxnSpPr>
              <a:cxnSpLocks/>
            </p:cNvCxnSpPr>
            <p:nvPr/>
          </p:nvCxnSpPr>
          <p:spPr>
            <a:xfrm flipV="1">
              <a:off x="4349451" y="2958987"/>
              <a:ext cx="895636" cy="113185"/>
            </a:xfrm>
            <a:prstGeom prst="straightConnector1">
              <a:avLst/>
            </a:prstGeom>
            <a:ln w="12700" cap="rnd">
              <a:solidFill>
                <a:schemeClr val="bg1"/>
              </a:solidFill>
              <a:prstDash val="dash"/>
              <a:tailEnd type="none" w="med" len="sm"/>
            </a:ln>
          </p:spPr>
          <p:style>
            <a:lnRef idx="1">
              <a:schemeClr val="accent1"/>
            </a:lnRef>
            <a:fillRef idx="0">
              <a:schemeClr val="accent1"/>
            </a:fillRef>
            <a:effectRef idx="0">
              <a:schemeClr val="accent1"/>
            </a:effectRef>
            <a:fontRef idx="minor">
              <a:schemeClr val="tx1"/>
            </a:fontRef>
          </p:style>
        </p:cxnSp>
        <p:cxnSp>
          <p:nvCxnSpPr>
            <p:cNvPr id="4101" name="Straight Arrow Connector 4100">
              <a:extLst>
                <a:ext uri="{FF2B5EF4-FFF2-40B4-BE49-F238E27FC236}">
                  <a16:creationId xmlns:a16="http://schemas.microsoft.com/office/drawing/2014/main" id="{238B4916-497C-6654-2C3B-932C6386B531}"/>
                </a:ext>
              </a:extLst>
            </p:cNvPr>
            <p:cNvCxnSpPr>
              <a:cxnSpLocks/>
            </p:cNvCxnSpPr>
            <p:nvPr/>
          </p:nvCxnSpPr>
          <p:spPr>
            <a:xfrm flipH="1">
              <a:off x="6110711" y="2188789"/>
              <a:ext cx="459902" cy="394509"/>
            </a:xfrm>
            <a:prstGeom prst="straightConnector1">
              <a:avLst/>
            </a:prstGeom>
            <a:ln w="12700" cap="rnd">
              <a:solidFill>
                <a:schemeClr val="bg1"/>
              </a:solidFill>
              <a:prstDash val="dash"/>
              <a:tailEnd type="none" w="med" len="sm"/>
            </a:ln>
          </p:spPr>
          <p:style>
            <a:lnRef idx="1">
              <a:schemeClr val="accent1"/>
            </a:lnRef>
            <a:fillRef idx="0">
              <a:schemeClr val="accent1"/>
            </a:fillRef>
            <a:effectRef idx="0">
              <a:schemeClr val="accent1"/>
            </a:effectRef>
            <a:fontRef idx="minor">
              <a:schemeClr val="tx1"/>
            </a:fontRef>
          </p:style>
        </p:cxnSp>
        <p:sp>
          <p:nvSpPr>
            <p:cNvPr id="18" name="Cube 17">
              <a:extLst>
                <a:ext uri="{FF2B5EF4-FFF2-40B4-BE49-F238E27FC236}">
                  <a16:creationId xmlns:a16="http://schemas.microsoft.com/office/drawing/2014/main" id="{5DBAFDA2-ECBF-B0E4-357C-2CD7C80502CE}"/>
                </a:ext>
              </a:extLst>
            </p:cNvPr>
            <p:cNvSpPr/>
            <p:nvPr/>
          </p:nvSpPr>
          <p:spPr>
            <a:xfrm>
              <a:off x="6435817" y="1853363"/>
              <a:ext cx="656736" cy="498111"/>
            </a:xfrm>
            <a:prstGeom prst="cube">
              <a:avLst>
                <a:gd name="adj" fmla="val 27297"/>
              </a:avLst>
            </a:prstGeom>
            <a:solidFill>
              <a:schemeClr val="accent4">
                <a:lumMod val="60000"/>
                <a:lumOff val="40000"/>
              </a:schemeClr>
            </a:solidFill>
            <a:ln w="3175">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2" name="Straight Arrow Connector 4101">
              <a:extLst>
                <a:ext uri="{FF2B5EF4-FFF2-40B4-BE49-F238E27FC236}">
                  <a16:creationId xmlns:a16="http://schemas.microsoft.com/office/drawing/2014/main" id="{D1F0FC5E-75D5-2CF2-D378-28BDD311B270}"/>
                </a:ext>
              </a:extLst>
            </p:cNvPr>
            <p:cNvCxnSpPr>
              <a:cxnSpLocks/>
            </p:cNvCxnSpPr>
            <p:nvPr/>
          </p:nvCxnSpPr>
          <p:spPr>
            <a:xfrm flipH="1" flipV="1">
              <a:off x="5736008" y="1588147"/>
              <a:ext cx="699809" cy="405077"/>
            </a:xfrm>
            <a:prstGeom prst="straightConnector1">
              <a:avLst/>
            </a:prstGeom>
            <a:ln w="12700" cap="rnd">
              <a:solidFill>
                <a:schemeClr val="bg1"/>
              </a:solidFill>
              <a:prstDash val="dash"/>
              <a:tailEnd type="none" w="med" len="sm"/>
            </a:ln>
          </p:spPr>
          <p:style>
            <a:lnRef idx="1">
              <a:schemeClr val="accent1"/>
            </a:lnRef>
            <a:fillRef idx="0">
              <a:schemeClr val="accent1"/>
            </a:fillRef>
            <a:effectRef idx="0">
              <a:schemeClr val="accent1"/>
            </a:effectRef>
            <a:fontRef idx="minor">
              <a:schemeClr val="tx1"/>
            </a:fontRef>
          </p:style>
        </p:cxnSp>
        <p:cxnSp>
          <p:nvCxnSpPr>
            <p:cNvPr id="4103" name="Straight Arrow Connector 4102">
              <a:extLst>
                <a:ext uri="{FF2B5EF4-FFF2-40B4-BE49-F238E27FC236}">
                  <a16:creationId xmlns:a16="http://schemas.microsoft.com/office/drawing/2014/main" id="{894005D0-AAF1-F37A-37BE-E388EBB46643}"/>
                </a:ext>
              </a:extLst>
            </p:cNvPr>
            <p:cNvCxnSpPr>
              <a:cxnSpLocks/>
            </p:cNvCxnSpPr>
            <p:nvPr/>
          </p:nvCxnSpPr>
          <p:spPr>
            <a:xfrm flipH="1" flipV="1">
              <a:off x="6076027" y="1252721"/>
              <a:ext cx="494586" cy="600641"/>
            </a:xfrm>
            <a:prstGeom prst="straightConnector1">
              <a:avLst/>
            </a:prstGeom>
            <a:ln w="12700" cap="rnd">
              <a:solidFill>
                <a:schemeClr val="bg1"/>
              </a:solidFill>
              <a:prstDash val="dash"/>
              <a:tailEnd type="none" w="med" len="sm"/>
            </a:ln>
          </p:spPr>
          <p:style>
            <a:lnRef idx="1">
              <a:schemeClr val="accent1"/>
            </a:lnRef>
            <a:fillRef idx="0">
              <a:schemeClr val="accent1"/>
            </a:fillRef>
            <a:effectRef idx="0">
              <a:schemeClr val="accent1"/>
            </a:effectRef>
            <a:fontRef idx="minor">
              <a:schemeClr val="tx1"/>
            </a:fontRef>
          </p:style>
        </p:cxnSp>
        <p:cxnSp>
          <p:nvCxnSpPr>
            <p:cNvPr id="4104" name="Straight Arrow Connector 4103">
              <a:extLst>
                <a:ext uri="{FF2B5EF4-FFF2-40B4-BE49-F238E27FC236}">
                  <a16:creationId xmlns:a16="http://schemas.microsoft.com/office/drawing/2014/main" id="{EAFB074E-5CDA-75F2-72A3-5BC2BF88FAFB}"/>
                </a:ext>
              </a:extLst>
            </p:cNvPr>
            <p:cNvCxnSpPr>
              <a:cxnSpLocks/>
            </p:cNvCxnSpPr>
            <p:nvPr/>
          </p:nvCxnSpPr>
          <p:spPr>
            <a:xfrm flipH="1">
              <a:off x="5736008" y="2340719"/>
              <a:ext cx="724909" cy="622128"/>
            </a:xfrm>
            <a:prstGeom prst="straightConnector1">
              <a:avLst/>
            </a:prstGeom>
            <a:ln w="12700" cap="rnd">
              <a:solidFill>
                <a:schemeClr val="bg1"/>
              </a:solidFill>
              <a:prstDash val="dash"/>
              <a:tailEnd type="none" w="med" len="sm"/>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2B9A04E3-E552-D5B6-7108-140434891750}"/>
                </a:ext>
              </a:extLst>
            </p:cNvPr>
            <p:cNvCxnSpPr>
              <a:cxnSpLocks/>
            </p:cNvCxnSpPr>
            <p:nvPr/>
          </p:nvCxnSpPr>
          <p:spPr>
            <a:xfrm>
              <a:off x="7092553" y="2188789"/>
              <a:ext cx="493990" cy="319161"/>
            </a:xfrm>
            <a:prstGeom prst="straightConnector1">
              <a:avLst/>
            </a:prstGeom>
            <a:ln w="12700" cap="rnd">
              <a:solidFill>
                <a:schemeClr val="bg1"/>
              </a:solidFill>
              <a:prstDash val="dash"/>
              <a:tailEnd type="none"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E1070AA-D52E-4823-E49F-810CA77B2668}"/>
                </a:ext>
              </a:extLst>
            </p:cNvPr>
            <p:cNvCxnSpPr>
              <a:cxnSpLocks/>
            </p:cNvCxnSpPr>
            <p:nvPr/>
          </p:nvCxnSpPr>
          <p:spPr>
            <a:xfrm flipV="1">
              <a:off x="7092553" y="1240652"/>
              <a:ext cx="493990" cy="612710"/>
            </a:xfrm>
            <a:prstGeom prst="straightConnector1">
              <a:avLst/>
            </a:prstGeom>
            <a:ln w="12700" cap="rnd">
              <a:solidFill>
                <a:schemeClr val="bg1"/>
              </a:solidFill>
              <a:prstDash val="dash"/>
              <a:tailEnd type="none" w="med" len="sm"/>
            </a:ln>
          </p:spPr>
          <p:style>
            <a:lnRef idx="1">
              <a:schemeClr val="accent1"/>
            </a:lnRef>
            <a:fillRef idx="0">
              <a:schemeClr val="accent1"/>
            </a:fillRef>
            <a:effectRef idx="0">
              <a:schemeClr val="accent1"/>
            </a:effectRef>
            <a:fontRef idx="minor">
              <a:schemeClr val="tx1"/>
            </a:fontRef>
          </p:style>
        </p:cxnSp>
        <p:sp>
          <p:nvSpPr>
            <p:cNvPr id="42" name="Cube 41">
              <a:extLst>
                <a:ext uri="{FF2B5EF4-FFF2-40B4-BE49-F238E27FC236}">
                  <a16:creationId xmlns:a16="http://schemas.microsoft.com/office/drawing/2014/main" id="{94F03A6F-0ECD-CD82-4CA0-8701CF76B841}"/>
                </a:ext>
              </a:extLst>
            </p:cNvPr>
            <p:cNvSpPr/>
            <p:nvPr/>
          </p:nvSpPr>
          <p:spPr>
            <a:xfrm>
              <a:off x="7246856" y="1240652"/>
              <a:ext cx="865366" cy="1723532"/>
            </a:xfrm>
            <a:prstGeom prst="cube">
              <a:avLst>
                <a:gd name="adj" fmla="val 40689"/>
              </a:avLst>
            </a:prstGeom>
            <a:solidFill>
              <a:schemeClr val="accent6">
                <a:lumMod val="75000"/>
              </a:schemeClr>
            </a:solidFill>
            <a:ln w="3175">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93502CD2-C084-97D2-F459-495DC43D9570}"/>
                </a:ext>
              </a:extLst>
            </p:cNvPr>
            <p:cNvCxnSpPr>
              <a:cxnSpLocks/>
            </p:cNvCxnSpPr>
            <p:nvPr/>
          </p:nvCxnSpPr>
          <p:spPr>
            <a:xfrm flipV="1">
              <a:off x="6970580" y="1584288"/>
              <a:ext cx="276276" cy="408937"/>
            </a:xfrm>
            <a:prstGeom prst="straightConnector1">
              <a:avLst/>
            </a:prstGeom>
            <a:ln w="12700" cap="rnd">
              <a:solidFill>
                <a:schemeClr val="bg1"/>
              </a:solidFill>
              <a:prstDash val="dash"/>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15D0F35-6FDD-EC38-2493-5610FE2F5C66}"/>
                </a:ext>
              </a:extLst>
            </p:cNvPr>
            <p:cNvCxnSpPr>
              <a:cxnSpLocks/>
            </p:cNvCxnSpPr>
            <p:nvPr/>
          </p:nvCxnSpPr>
          <p:spPr>
            <a:xfrm>
              <a:off x="6970580" y="2360239"/>
              <a:ext cx="276276" cy="603945"/>
            </a:xfrm>
            <a:prstGeom prst="straightConnector1">
              <a:avLst/>
            </a:prstGeom>
            <a:ln w="12700" cap="rnd">
              <a:solidFill>
                <a:schemeClr val="bg1"/>
              </a:solidFill>
              <a:prstDash val="dash"/>
              <a:tailEnd type="none"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E7E4CCA-CB94-7DA7-A28E-1A4D0B210E42}"/>
                </a:ext>
              </a:extLst>
            </p:cNvPr>
            <p:cNvCxnSpPr>
              <a:cxnSpLocks/>
            </p:cNvCxnSpPr>
            <p:nvPr/>
          </p:nvCxnSpPr>
          <p:spPr>
            <a:xfrm flipH="1" flipV="1">
              <a:off x="8125227" y="2587162"/>
              <a:ext cx="445204" cy="89958"/>
            </a:xfrm>
            <a:prstGeom prst="straightConnector1">
              <a:avLst/>
            </a:prstGeom>
            <a:ln w="12700" cap="rnd">
              <a:solidFill>
                <a:schemeClr val="bg1"/>
              </a:solidFill>
              <a:prstDash val="dash"/>
              <a:tailEnd type="none" w="med" len="sm"/>
            </a:ln>
          </p:spPr>
          <p:style>
            <a:lnRef idx="1">
              <a:schemeClr val="accent1"/>
            </a:lnRef>
            <a:fillRef idx="0">
              <a:schemeClr val="accent1"/>
            </a:fillRef>
            <a:effectRef idx="0">
              <a:schemeClr val="accent1"/>
            </a:effectRef>
            <a:fontRef idx="minor">
              <a:schemeClr val="tx1"/>
            </a:fontRef>
          </p:style>
        </p:cxnSp>
        <p:sp>
          <p:nvSpPr>
            <p:cNvPr id="43" name="Cube 42">
              <a:extLst>
                <a:ext uri="{FF2B5EF4-FFF2-40B4-BE49-F238E27FC236}">
                  <a16:creationId xmlns:a16="http://schemas.microsoft.com/office/drawing/2014/main" id="{D4829D18-A143-78C5-3663-B1D984EE072C}"/>
                </a:ext>
              </a:extLst>
            </p:cNvPr>
            <p:cNvSpPr/>
            <p:nvPr/>
          </p:nvSpPr>
          <p:spPr>
            <a:xfrm>
              <a:off x="8308660" y="1302698"/>
              <a:ext cx="717563" cy="1599440"/>
            </a:xfrm>
            <a:prstGeom prst="cube">
              <a:avLst>
                <a:gd name="adj" fmla="val 30077"/>
              </a:avLst>
            </a:prstGeom>
            <a:solidFill>
              <a:schemeClr val="accent6">
                <a:lumMod val="75000"/>
              </a:schemeClr>
            </a:solidFill>
            <a:ln w="3175">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3B8783D4-F404-1432-7C58-C7A5B64222A4}"/>
                </a:ext>
              </a:extLst>
            </p:cNvPr>
            <p:cNvCxnSpPr>
              <a:cxnSpLocks/>
            </p:cNvCxnSpPr>
            <p:nvPr/>
          </p:nvCxnSpPr>
          <p:spPr>
            <a:xfrm flipH="1">
              <a:off x="7750524" y="1522994"/>
              <a:ext cx="558135" cy="69017"/>
            </a:xfrm>
            <a:prstGeom prst="straightConnector1">
              <a:avLst/>
            </a:prstGeom>
            <a:ln w="12700" cap="rnd">
              <a:solidFill>
                <a:schemeClr val="bg1"/>
              </a:solidFill>
              <a:prstDash val="dash"/>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C13AAF9-C5CE-0603-F47C-6955D27B93D1}"/>
                </a:ext>
              </a:extLst>
            </p:cNvPr>
            <p:cNvCxnSpPr>
              <a:cxnSpLocks/>
            </p:cNvCxnSpPr>
            <p:nvPr/>
          </p:nvCxnSpPr>
          <p:spPr>
            <a:xfrm flipH="1" flipV="1">
              <a:off x="8090543" y="1256586"/>
              <a:ext cx="425227" cy="42253"/>
            </a:xfrm>
            <a:prstGeom prst="straightConnector1">
              <a:avLst/>
            </a:prstGeom>
            <a:ln w="12700" cap="rnd">
              <a:solidFill>
                <a:schemeClr val="bg1"/>
              </a:solidFill>
              <a:prstDash val="dash"/>
              <a:tailEnd type="none"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465076E-65BA-A5D8-CB51-E444B7B6A78D}"/>
                </a:ext>
              </a:extLst>
            </p:cNvPr>
            <p:cNvCxnSpPr>
              <a:cxnSpLocks/>
            </p:cNvCxnSpPr>
            <p:nvPr/>
          </p:nvCxnSpPr>
          <p:spPr>
            <a:xfrm flipH="1">
              <a:off x="7750524" y="2902139"/>
              <a:ext cx="558135" cy="64572"/>
            </a:xfrm>
            <a:prstGeom prst="straightConnector1">
              <a:avLst/>
            </a:prstGeom>
            <a:ln w="12700" cap="rnd">
              <a:solidFill>
                <a:schemeClr val="bg1"/>
              </a:solidFill>
              <a:prstDash val="dash"/>
              <a:tailEnd type="none" w="med" len="sm"/>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AFCCA4B-DAD4-BBC3-EFA2-C7EA9863FDEA}"/>
                </a:ext>
              </a:extLst>
            </p:cNvPr>
            <p:cNvSpPr txBox="1"/>
            <p:nvPr/>
          </p:nvSpPr>
          <p:spPr>
            <a:xfrm>
              <a:off x="8321569" y="420469"/>
              <a:ext cx="856324" cy="646331"/>
            </a:xfrm>
            <a:prstGeom prst="rect">
              <a:avLst/>
            </a:prstGeom>
            <a:noFill/>
          </p:spPr>
          <p:txBody>
            <a:bodyPr wrap="none" rtlCol="0">
              <a:spAutoFit/>
            </a:bodyPr>
            <a:lstStyle/>
            <a:p>
              <a:pPr algn="ctr"/>
              <a:r>
                <a:rPr lang="en-US">
                  <a:solidFill>
                    <a:schemeClr val="bg1"/>
                  </a:solidFill>
                </a:rPr>
                <a:t>Output</a:t>
              </a:r>
            </a:p>
            <a:p>
              <a:pPr algn="ctr"/>
              <a:r>
                <a:rPr lang="en-US">
                  <a:solidFill>
                    <a:schemeClr val="bg1"/>
                  </a:solidFill>
                </a:rPr>
                <a:t>(x,y)</a:t>
              </a:r>
            </a:p>
          </p:txBody>
        </p:sp>
        <p:sp>
          <p:nvSpPr>
            <p:cNvPr id="10" name="TextBox 9">
              <a:extLst>
                <a:ext uri="{FF2B5EF4-FFF2-40B4-BE49-F238E27FC236}">
                  <a16:creationId xmlns:a16="http://schemas.microsoft.com/office/drawing/2014/main" id="{C5F2DC64-45E3-EA8D-EBF8-D9B51415A3E2}"/>
                </a:ext>
              </a:extLst>
            </p:cNvPr>
            <p:cNvSpPr txBox="1"/>
            <p:nvPr/>
          </p:nvSpPr>
          <p:spPr>
            <a:xfrm rot="18924059">
              <a:off x="2222645" y="1199206"/>
              <a:ext cx="1095173" cy="369332"/>
            </a:xfrm>
            <a:prstGeom prst="rect">
              <a:avLst/>
            </a:prstGeom>
            <a:noFill/>
          </p:spPr>
          <p:txBody>
            <a:bodyPr wrap="none" rtlCol="0">
              <a:spAutoFit/>
            </a:bodyPr>
            <a:lstStyle/>
            <a:p>
              <a:pPr algn="ctr"/>
              <a:r>
                <a:rPr lang="en-US">
                  <a:solidFill>
                    <a:schemeClr val="bg1"/>
                  </a:solidFill>
                </a:rPr>
                <a:t>44 nodes </a:t>
              </a:r>
            </a:p>
          </p:txBody>
        </p:sp>
        <p:sp>
          <p:nvSpPr>
            <p:cNvPr id="5" name="TextBox 4">
              <a:extLst>
                <a:ext uri="{FF2B5EF4-FFF2-40B4-BE49-F238E27FC236}">
                  <a16:creationId xmlns:a16="http://schemas.microsoft.com/office/drawing/2014/main" id="{AB248B78-8FD9-77E9-E34B-3C87D1B2BD7C}"/>
                </a:ext>
              </a:extLst>
            </p:cNvPr>
            <p:cNvSpPr txBox="1"/>
            <p:nvPr/>
          </p:nvSpPr>
          <p:spPr>
            <a:xfrm rot="18924059">
              <a:off x="3709114" y="1175777"/>
              <a:ext cx="588623" cy="369332"/>
            </a:xfrm>
            <a:prstGeom prst="rect">
              <a:avLst/>
            </a:prstGeom>
            <a:noFill/>
          </p:spPr>
          <p:txBody>
            <a:bodyPr wrap="none" rtlCol="0">
              <a:spAutoFit/>
            </a:bodyPr>
            <a:lstStyle/>
            <a:p>
              <a:pPr algn="ctr"/>
              <a:r>
                <a:rPr lang="en-US">
                  <a:solidFill>
                    <a:schemeClr val="bg1"/>
                  </a:solidFill>
                </a:rPr>
                <a:t>128 </a:t>
              </a:r>
            </a:p>
          </p:txBody>
        </p:sp>
        <p:sp>
          <p:nvSpPr>
            <p:cNvPr id="7" name="TextBox 6">
              <a:extLst>
                <a:ext uri="{FF2B5EF4-FFF2-40B4-BE49-F238E27FC236}">
                  <a16:creationId xmlns:a16="http://schemas.microsoft.com/office/drawing/2014/main" id="{6BD26B9E-6F78-CF02-E682-302B009B06BF}"/>
                </a:ext>
              </a:extLst>
            </p:cNvPr>
            <p:cNvSpPr txBox="1"/>
            <p:nvPr/>
          </p:nvSpPr>
          <p:spPr>
            <a:xfrm rot="18924059">
              <a:off x="5073988" y="1184367"/>
              <a:ext cx="418704" cy="369332"/>
            </a:xfrm>
            <a:prstGeom prst="rect">
              <a:avLst/>
            </a:prstGeom>
            <a:noFill/>
          </p:spPr>
          <p:txBody>
            <a:bodyPr wrap="none" rtlCol="0">
              <a:spAutoFit/>
            </a:bodyPr>
            <a:lstStyle/>
            <a:p>
              <a:pPr algn="ctr"/>
              <a:r>
                <a:rPr lang="en-US">
                  <a:solidFill>
                    <a:schemeClr val="bg1"/>
                  </a:solidFill>
                </a:rPr>
                <a:t>64</a:t>
              </a:r>
            </a:p>
          </p:txBody>
        </p:sp>
        <p:sp>
          <p:nvSpPr>
            <p:cNvPr id="12" name="TextBox 11">
              <a:extLst>
                <a:ext uri="{FF2B5EF4-FFF2-40B4-BE49-F238E27FC236}">
                  <a16:creationId xmlns:a16="http://schemas.microsoft.com/office/drawing/2014/main" id="{AD1C3291-7B74-00E4-6375-61BD10145C4D}"/>
                </a:ext>
              </a:extLst>
            </p:cNvPr>
            <p:cNvSpPr txBox="1"/>
            <p:nvPr/>
          </p:nvSpPr>
          <p:spPr>
            <a:xfrm rot="18924059">
              <a:off x="6206517" y="1648032"/>
              <a:ext cx="471604" cy="369332"/>
            </a:xfrm>
            <a:prstGeom prst="rect">
              <a:avLst/>
            </a:prstGeom>
            <a:noFill/>
          </p:spPr>
          <p:txBody>
            <a:bodyPr wrap="none" rtlCol="0">
              <a:spAutoFit/>
            </a:bodyPr>
            <a:lstStyle/>
            <a:p>
              <a:pPr algn="ctr"/>
              <a:r>
                <a:rPr lang="en-US">
                  <a:solidFill>
                    <a:schemeClr val="bg1"/>
                  </a:solidFill>
                </a:rPr>
                <a:t>16 </a:t>
              </a:r>
            </a:p>
          </p:txBody>
        </p:sp>
        <p:sp>
          <p:nvSpPr>
            <p:cNvPr id="13" name="TextBox 12">
              <a:extLst>
                <a:ext uri="{FF2B5EF4-FFF2-40B4-BE49-F238E27FC236}">
                  <a16:creationId xmlns:a16="http://schemas.microsoft.com/office/drawing/2014/main" id="{68322540-5ACE-E156-A2FE-14940E8FB5F5}"/>
                </a:ext>
              </a:extLst>
            </p:cNvPr>
            <p:cNvSpPr txBox="1"/>
            <p:nvPr/>
          </p:nvSpPr>
          <p:spPr>
            <a:xfrm rot="18924059">
              <a:off x="7098138" y="1147892"/>
              <a:ext cx="418704" cy="369332"/>
            </a:xfrm>
            <a:prstGeom prst="rect">
              <a:avLst/>
            </a:prstGeom>
            <a:noFill/>
          </p:spPr>
          <p:txBody>
            <a:bodyPr wrap="none" rtlCol="0">
              <a:spAutoFit/>
            </a:bodyPr>
            <a:lstStyle/>
            <a:p>
              <a:pPr algn="ctr"/>
              <a:r>
                <a:rPr lang="en-US">
                  <a:solidFill>
                    <a:schemeClr val="bg1"/>
                  </a:solidFill>
                </a:rPr>
                <a:t>64</a:t>
              </a:r>
            </a:p>
          </p:txBody>
        </p:sp>
        <p:sp>
          <p:nvSpPr>
            <p:cNvPr id="14" name="TextBox 13">
              <a:extLst>
                <a:ext uri="{FF2B5EF4-FFF2-40B4-BE49-F238E27FC236}">
                  <a16:creationId xmlns:a16="http://schemas.microsoft.com/office/drawing/2014/main" id="{85F084C3-2059-9C39-2B62-7D82A24B8BF2}"/>
                </a:ext>
              </a:extLst>
            </p:cNvPr>
            <p:cNvSpPr txBox="1"/>
            <p:nvPr/>
          </p:nvSpPr>
          <p:spPr>
            <a:xfrm rot="18924059">
              <a:off x="8099286" y="1187214"/>
              <a:ext cx="418704" cy="369332"/>
            </a:xfrm>
            <a:prstGeom prst="rect">
              <a:avLst/>
            </a:prstGeom>
            <a:noFill/>
          </p:spPr>
          <p:txBody>
            <a:bodyPr wrap="none" rtlCol="0">
              <a:spAutoFit/>
            </a:bodyPr>
            <a:lstStyle/>
            <a:p>
              <a:pPr algn="ctr"/>
              <a:r>
                <a:rPr lang="en-US">
                  <a:solidFill>
                    <a:schemeClr val="bg1"/>
                  </a:solidFill>
                </a:rPr>
                <a:t>44</a:t>
              </a:r>
            </a:p>
          </p:txBody>
        </p:sp>
      </p:grpSp>
      <p:sp>
        <p:nvSpPr>
          <p:cNvPr id="23" name="Title 1">
            <a:extLst>
              <a:ext uri="{FF2B5EF4-FFF2-40B4-BE49-F238E27FC236}">
                <a16:creationId xmlns:a16="http://schemas.microsoft.com/office/drawing/2014/main" id="{7F05760B-7CFD-8634-48C6-722FB86CFA93}"/>
              </a:ext>
            </a:extLst>
          </p:cNvPr>
          <p:cNvSpPr>
            <a:spLocks noGrp="1"/>
          </p:cNvSpPr>
          <p:nvPr>
            <p:ph type="title"/>
          </p:nvPr>
        </p:nvSpPr>
        <p:spPr>
          <a:xfrm>
            <a:off x="-609600" y="-152400"/>
            <a:ext cx="13106400" cy="1146801"/>
          </a:xfrm>
          <a:solidFill>
            <a:schemeClr val="tx1"/>
          </a:solidFill>
          <a:ln>
            <a:noFill/>
          </a:ln>
        </p:spPr>
        <p:txBody>
          <a:bodyPr>
            <a:normAutofit/>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Autoencoder (Refinement through Bottleneck)</a:t>
            </a:r>
          </a:p>
        </p:txBody>
      </p:sp>
    </p:spTree>
    <p:extLst>
      <p:ext uri="{BB962C8B-B14F-4D97-AF65-F5344CB8AC3E}">
        <p14:creationId xmlns:p14="http://schemas.microsoft.com/office/powerpoint/2010/main" val="344684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F05760B-7CFD-8634-48C6-722FB86CFA93}"/>
              </a:ext>
            </a:extLst>
          </p:cNvPr>
          <p:cNvSpPr>
            <a:spLocks noGrp="1"/>
          </p:cNvSpPr>
          <p:nvPr>
            <p:ph type="title"/>
          </p:nvPr>
        </p:nvSpPr>
        <p:spPr>
          <a:xfrm>
            <a:off x="-457200" y="-68239"/>
            <a:ext cx="13106400" cy="1146801"/>
          </a:xfrm>
          <a:solidFill>
            <a:schemeClr val="tx1"/>
          </a:solidFill>
          <a:ln>
            <a:noFill/>
          </a:ln>
        </p:spPr>
        <p:txBody>
          <a:bodyPr>
            <a:normAutofit/>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Extraction of Features Underlying Behavior - PCA</a:t>
            </a:r>
          </a:p>
        </p:txBody>
      </p:sp>
      <p:pic>
        <p:nvPicPr>
          <p:cNvPr id="11" name="Features Black_compressed">
            <a:hlinkClick r:id="" action="ppaction://media"/>
            <a:extLst>
              <a:ext uri="{FF2B5EF4-FFF2-40B4-BE49-F238E27FC236}">
                <a16:creationId xmlns:a16="http://schemas.microsoft.com/office/drawing/2014/main" id="{5FB36311-F439-AD4C-577D-FE67DEB8ABC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67000" y="1757682"/>
            <a:ext cx="8686800" cy="4343400"/>
          </a:xfrm>
          <a:prstGeom prst="rect">
            <a:avLst/>
          </a:prstGeom>
          <a:ln>
            <a:solidFill>
              <a:schemeClr val="bg1"/>
            </a:solidFill>
          </a:ln>
        </p:spPr>
      </p:pic>
      <p:grpSp>
        <p:nvGrpSpPr>
          <p:cNvPr id="26" name="Group 25">
            <a:extLst>
              <a:ext uri="{FF2B5EF4-FFF2-40B4-BE49-F238E27FC236}">
                <a16:creationId xmlns:a16="http://schemas.microsoft.com/office/drawing/2014/main" id="{E5875CF8-1E3B-A871-403E-86F3AE4A5F7C}"/>
              </a:ext>
            </a:extLst>
          </p:cNvPr>
          <p:cNvGrpSpPr/>
          <p:nvPr/>
        </p:nvGrpSpPr>
        <p:grpSpPr>
          <a:xfrm>
            <a:off x="457200" y="1783082"/>
            <a:ext cx="1645920" cy="1645920"/>
            <a:chOff x="10903636" y="-337222"/>
            <a:chExt cx="1828800" cy="1828800"/>
          </a:xfrm>
        </p:grpSpPr>
        <p:sp>
          <p:nvSpPr>
            <p:cNvPr id="32" name="Rectangle 31">
              <a:extLst>
                <a:ext uri="{FF2B5EF4-FFF2-40B4-BE49-F238E27FC236}">
                  <a16:creationId xmlns:a16="http://schemas.microsoft.com/office/drawing/2014/main" id="{5893BDEF-C55E-B991-B6C6-889A5E55A761}"/>
                </a:ext>
              </a:extLst>
            </p:cNvPr>
            <p:cNvSpPr/>
            <p:nvPr/>
          </p:nvSpPr>
          <p:spPr>
            <a:xfrm>
              <a:off x="10903636" y="-337222"/>
              <a:ext cx="1828800" cy="1828800"/>
            </a:xfrm>
            <a:prstGeom prst="rect">
              <a:avLst/>
            </a:prstGeom>
            <a:solidFill>
              <a:schemeClr val="tx1"/>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13BF6A13-626B-CF35-F087-9DB5958049C9}"/>
                </a:ext>
              </a:extLst>
            </p:cNvPr>
            <p:cNvPicPr>
              <a:picLocks noChangeAspect="1"/>
            </p:cNvPicPr>
            <p:nvPr/>
          </p:nvPicPr>
          <p:blipFill>
            <a:blip r:embed="rId6"/>
            <a:stretch>
              <a:fillRect/>
            </a:stretch>
          </p:blipFill>
          <p:spPr>
            <a:xfrm>
              <a:off x="10949356" y="-175190"/>
              <a:ext cx="1737360" cy="1546790"/>
            </a:xfrm>
            <a:prstGeom prst="rect">
              <a:avLst/>
            </a:prstGeom>
          </p:spPr>
        </p:pic>
      </p:grpSp>
      <p:sp>
        <p:nvSpPr>
          <p:cNvPr id="2" name="TextBox 1">
            <a:extLst>
              <a:ext uri="{FF2B5EF4-FFF2-40B4-BE49-F238E27FC236}">
                <a16:creationId xmlns:a16="http://schemas.microsoft.com/office/drawing/2014/main" id="{7E75CAD7-9A1D-70EB-27A3-CBB6055CDAD3}"/>
              </a:ext>
            </a:extLst>
          </p:cNvPr>
          <p:cNvSpPr txBox="1"/>
          <p:nvPr/>
        </p:nvSpPr>
        <p:spPr>
          <a:xfrm>
            <a:off x="365340" y="4419600"/>
            <a:ext cx="2019720" cy="1384995"/>
          </a:xfrm>
          <a:prstGeom prst="rect">
            <a:avLst/>
          </a:prstGeom>
          <a:noFill/>
        </p:spPr>
        <p:txBody>
          <a:bodyPr wrap="none" rtlCol="0">
            <a:spAutoFit/>
          </a:bodyPr>
          <a:lstStyle/>
          <a:p>
            <a:r>
              <a:rPr lang="en-US" sz="2800" dirty="0">
                <a:solidFill>
                  <a:schemeClr val="bg1"/>
                </a:solidFill>
              </a:rPr>
              <a:t>23 Distances</a:t>
            </a:r>
          </a:p>
          <a:p>
            <a:r>
              <a:rPr lang="en-US" sz="2800" dirty="0">
                <a:solidFill>
                  <a:schemeClr val="bg1"/>
                </a:solidFill>
              </a:rPr>
              <a:t>20 Angles</a:t>
            </a:r>
          </a:p>
          <a:p>
            <a:r>
              <a:rPr lang="en-US" sz="2800" dirty="0">
                <a:solidFill>
                  <a:schemeClr val="bg1"/>
                </a:solidFill>
              </a:rPr>
              <a:t> </a:t>
            </a:r>
            <a:r>
              <a:rPr lang="en-US" sz="2000" dirty="0">
                <a:solidFill>
                  <a:schemeClr val="bg1"/>
                </a:solidFill>
              </a:rPr>
              <a:t> </a:t>
            </a:r>
            <a:endParaRPr lang="en-US" sz="2800" dirty="0">
              <a:solidFill>
                <a:schemeClr val="bg1"/>
              </a:solidFill>
            </a:endParaRPr>
          </a:p>
        </p:txBody>
      </p:sp>
    </p:spTree>
    <p:extLst>
      <p:ext uri="{BB962C8B-B14F-4D97-AF65-F5344CB8AC3E}">
        <p14:creationId xmlns:p14="http://schemas.microsoft.com/office/powerpoint/2010/main" val="2640393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7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B1410EC2-A6EC-204F-A63F-09F845C76EFD}"/>
              </a:ext>
            </a:extLst>
          </p:cNvPr>
          <p:cNvPicPr>
            <a:picLocks noChangeAspect="1"/>
          </p:cNvPicPr>
          <p:nvPr/>
        </p:nvPicPr>
        <p:blipFill>
          <a:blip r:embed="rId3"/>
          <a:stretch>
            <a:fillRect/>
          </a:stretch>
        </p:blipFill>
        <p:spPr>
          <a:xfrm>
            <a:off x="6400800" y="1033590"/>
            <a:ext cx="5280471" cy="4735133"/>
          </a:xfrm>
          <a:prstGeom prst="rect">
            <a:avLst/>
          </a:prstGeom>
        </p:spPr>
      </p:pic>
      <p:sp>
        <p:nvSpPr>
          <p:cNvPr id="3" name="Title 1">
            <a:extLst>
              <a:ext uri="{FF2B5EF4-FFF2-40B4-BE49-F238E27FC236}">
                <a16:creationId xmlns:a16="http://schemas.microsoft.com/office/drawing/2014/main" id="{BAB9573D-609B-E2C3-D027-73296FDEA5CE}"/>
              </a:ext>
            </a:extLst>
          </p:cNvPr>
          <p:cNvSpPr txBox="1">
            <a:spLocks/>
          </p:cNvSpPr>
          <p:nvPr/>
        </p:nvSpPr>
        <p:spPr>
          <a:xfrm>
            <a:off x="-228600" y="-57199"/>
            <a:ext cx="12573000" cy="1200199"/>
          </a:xfrm>
          <a:prstGeom prst="rect">
            <a:avLst/>
          </a:prstGeom>
          <a:solidFill>
            <a:schemeClr val="bg1"/>
          </a:solidFill>
          <a:ln w="12700" cmpd="sng">
            <a:noFill/>
          </a:ln>
        </p:spPr>
        <p:txBody>
          <a:bodyPr vert="horz" lIns="91440" tIns="45720" rIns="91440" bIns="45720" rtlCol="0" anchor="ctr">
            <a:normAutofit/>
          </a:bodyPr>
          <a:lstStyle/>
          <a:p>
            <a:pPr algn="ctr" defTabSz="571500">
              <a:spcBef>
                <a:spcPct val="0"/>
              </a:spcBef>
              <a:defRPr/>
            </a:pPr>
            <a:r>
              <a:rPr lang="en-US" sz="32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Accessing the Moment-to-Moment Activity of </a:t>
            </a:r>
            <a:r>
              <a:rPr lang="en-US" sz="3200" dirty="0" err="1">
                <a:solidFill>
                  <a:prstClr val="black"/>
                </a:solidFill>
                <a:latin typeface="Helvetica Neue" panose="02000503000000020004" pitchFamily="2" charset="0"/>
                <a:ea typeface="Helvetica Neue" panose="02000503000000020004" pitchFamily="2" charset="0"/>
                <a:cs typeface="Helvetica Neue" panose="02000503000000020004" pitchFamily="2" charset="0"/>
              </a:rPr>
              <a:t>Arom</a:t>
            </a:r>
            <a:r>
              <a:rPr lang="en-US" sz="32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Neurons</a:t>
            </a:r>
          </a:p>
        </p:txBody>
      </p:sp>
      <p:grpSp>
        <p:nvGrpSpPr>
          <p:cNvPr id="91" name="Group 90">
            <a:extLst>
              <a:ext uri="{FF2B5EF4-FFF2-40B4-BE49-F238E27FC236}">
                <a16:creationId xmlns:a16="http://schemas.microsoft.com/office/drawing/2014/main" id="{434DACA9-2632-4C2E-B171-13B2DC8FC6B7}"/>
              </a:ext>
            </a:extLst>
          </p:cNvPr>
          <p:cNvGrpSpPr>
            <a:grpSpLocks noChangeAspect="1"/>
          </p:cNvGrpSpPr>
          <p:nvPr/>
        </p:nvGrpSpPr>
        <p:grpSpPr>
          <a:xfrm>
            <a:off x="1830077" y="1624569"/>
            <a:ext cx="1922486" cy="2743200"/>
            <a:chOff x="5844311" y="1178684"/>
            <a:chExt cx="2224761" cy="3174517"/>
          </a:xfrm>
        </p:grpSpPr>
        <p:grpSp>
          <p:nvGrpSpPr>
            <p:cNvPr id="92" name="Group 91">
              <a:extLst>
                <a:ext uri="{FF2B5EF4-FFF2-40B4-BE49-F238E27FC236}">
                  <a16:creationId xmlns:a16="http://schemas.microsoft.com/office/drawing/2014/main" id="{1DA26BC2-58DF-4786-8215-C0BA585BECDD}"/>
                </a:ext>
              </a:extLst>
            </p:cNvPr>
            <p:cNvGrpSpPr/>
            <p:nvPr/>
          </p:nvGrpSpPr>
          <p:grpSpPr>
            <a:xfrm>
              <a:off x="5846324" y="1674452"/>
              <a:ext cx="2222745" cy="2517824"/>
              <a:chOff x="4872727" y="628780"/>
              <a:chExt cx="2046155" cy="2060985"/>
            </a:xfrm>
          </p:grpSpPr>
          <p:sp>
            <p:nvSpPr>
              <p:cNvPr id="104" name="Freeform: Shape 103">
                <a:extLst>
                  <a:ext uri="{FF2B5EF4-FFF2-40B4-BE49-F238E27FC236}">
                    <a16:creationId xmlns:a16="http://schemas.microsoft.com/office/drawing/2014/main" id="{AA04D458-4CE8-4335-AFFF-E6AD2AFABF43}"/>
                  </a:ext>
                </a:extLst>
              </p:cNvPr>
              <p:cNvSpPr/>
              <p:nvPr/>
            </p:nvSpPr>
            <p:spPr>
              <a:xfrm>
                <a:off x="4872727" y="632918"/>
                <a:ext cx="2046155" cy="2056847"/>
              </a:xfrm>
              <a:custGeom>
                <a:avLst/>
                <a:gdLst>
                  <a:gd name="connsiteX0" fmla="*/ 3010829 w 3010829"/>
                  <a:gd name="connsiteY0" fmla="*/ 0 h 4137102"/>
                  <a:gd name="connsiteX1" fmla="*/ 0 w 3010829"/>
                  <a:gd name="connsiteY1" fmla="*/ 1483112 h 4137102"/>
                  <a:gd name="connsiteX2" fmla="*/ 446049 w 3010829"/>
                  <a:gd name="connsiteY2" fmla="*/ 4137102 h 4137102"/>
                  <a:gd name="connsiteX3" fmla="*/ 2152185 w 3010829"/>
                  <a:gd name="connsiteY3" fmla="*/ 4047893 h 4137102"/>
                  <a:gd name="connsiteX0" fmla="*/ 3010829 w 3010829"/>
                  <a:gd name="connsiteY0" fmla="*/ 12120 h 4149222"/>
                  <a:gd name="connsiteX1" fmla="*/ 0 w 3010829"/>
                  <a:gd name="connsiteY1" fmla="*/ 1495232 h 4149222"/>
                  <a:gd name="connsiteX2" fmla="*/ 446049 w 3010829"/>
                  <a:gd name="connsiteY2" fmla="*/ 4149222 h 4149222"/>
                  <a:gd name="connsiteX3" fmla="*/ 2152185 w 3010829"/>
                  <a:gd name="connsiteY3" fmla="*/ 4060013 h 4149222"/>
                  <a:gd name="connsiteX0" fmla="*/ 3010829 w 3010829"/>
                  <a:gd name="connsiteY0" fmla="*/ 16575 h 4153677"/>
                  <a:gd name="connsiteX1" fmla="*/ 0 w 3010829"/>
                  <a:gd name="connsiteY1" fmla="*/ 1499687 h 4153677"/>
                  <a:gd name="connsiteX2" fmla="*/ 446049 w 3010829"/>
                  <a:gd name="connsiteY2" fmla="*/ 4153677 h 4153677"/>
                  <a:gd name="connsiteX3" fmla="*/ 2152185 w 3010829"/>
                  <a:gd name="connsiteY3" fmla="*/ 4064468 h 4153677"/>
                  <a:gd name="connsiteX0" fmla="*/ 3092320 w 3092320"/>
                  <a:gd name="connsiteY0" fmla="*/ 16575 h 4153677"/>
                  <a:gd name="connsiteX1" fmla="*/ 81491 w 3092320"/>
                  <a:gd name="connsiteY1" fmla="*/ 1499687 h 4153677"/>
                  <a:gd name="connsiteX2" fmla="*/ 527540 w 3092320"/>
                  <a:gd name="connsiteY2" fmla="*/ 4153677 h 4153677"/>
                  <a:gd name="connsiteX3" fmla="*/ 2233676 w 3092320"/>
                  <a:gd name="connsiteY3" fmla="*/ 4064468 h 4153677"/>
                  <a:gd name="connsiteX0" fmla="*/ 3092320 w 3092320"/>
                  <a:gd name="connsiteY0" fmla="*/ 16575 h 4109072"/>
                  <a:gd name="connsiteX1" fmla="*/ 81491 w 3092320"/>
                  <a:gd name="connsiteY1" fmla="*/ 1499687 h 4109072"/>
                  <a:gd name="connsiteX2" fmla="*/ 527540 w 3092320"/>
                  <a:gd name="connsiteY2" fmla="*/ 4109072 h 4109072"/>
                  <a:gd name="connsiteX3" fmla="*/ 2233676 w 3092320"/>
                  <a:gd name="connsiteY3" fmla="*/ 4064468 h 4109072"/>
                  <a:gd name="connsiteX0" fmla="*/ 3168633 w 3168633"/>
                  <a:gd name="connsiteY0" fmla="*/ 16575 h 4109072"/>
                  <a:gd name="connsiteX1" fmla="*/ 157804 w 3168633"/>
                  <a:gd name="connsiteY1" fmla="*/ 1499687 h 4109072"/>
                  <a:gd name="connsiteX2" fmla="*/ 603853 w 3168633"/>
                  <a:gd name="connsiteY2" fmla="*/ 4109072 h 4109072"/>
                  <a:gd name="connsiteX3" fmla="*/ 2309989 w 3168633"/>
                  <a:gd name="connsiteY3" fmla="*/ 4064468 h 4109072"/>
                  <a:gd name="connsiteX0" fmla="*/ 3168633 w 3168633"/>
                  <a:gd name="connsiteY0" fmla="*/ 16575 h 4342302"/>
                  <a:gd name="connsiteX1" fmla="*/ 157804 w 3168633"/>
                  <a:gd name="connsiteY1" fmla="*/ 1499687 h 4342302"/>
                  <a:gd name="connsiteX2" fmla="*/ 603853 w 3168633"/>
                  <a:gd name="connsiteY2" fmla="*/ 4109072 h 4342302"/>
                  <a:gd name="connsiteX3" fmla="*/ 2309989 w 3168633"/>
                  <a:gd name="connsiteY3" fmla="*/ 4064468 h 4342302"/>
                  <a:gd name="connsiteX0" fmla="*/ 3168633 w 3168633"/>
                  <a:gd name="connsiteY0" fmla="*/ 16575 h 4350682"/>
                  <a:gd name="connsiteX1" fmla="*/ 157804 w 3168633"/>
                  <a:gd name="connsiteY1" fmla="*/ 1499687 h 4350682"/>
                  <a:gd name="connsiteX2" fmla="*/ 603853 w 3168633"/>
                  <a:gd name="connsiteY2" fmla="*/ 4109072 h 4350682"/>
                  <a:gd name="connsiteX3" fmla="*/ 2309990 w 3168633"/>
                  <a:gd name="connsiteY3" fmla="*/ 4097922 h 4350682"/>
                  <a:gd name="connsiteX0" fmla="*/ 3168633 w 3168633"/>
                  <a:gd name="connsiteY0" fmla="*/ 16575 h 4453881"/>
                  <a:gd name="connsiteX1" fmla="*/ 157804 w 3168633"/>
                  <a:gd name="connsiteY1" fmla="*/ 1499687 h 4453881"/>
                  <a:gd name="connsiteX2" fmla="*/ 603853 w 3168633"/>
                  <a:gd name="connsiteY2" fmla="*/ 4109072 h 4453881"/>
                  <a:gd name="connsiteX3" fmla="*/ 2309990 w 3168633"/>
                  <a:gd name="connsiteY3" fmla="*/ 4097922 h 4453881"/>
                  <a:gd name="connsiteX0" fmla="*/ 3168633 w 3168633"/>
                  <a:gd name="connsiteY0" fmla="*/ 16575 h 4439164"/>
                  <a:gd name="connsiteX1" fmla="*/ 157804 w 3168633"/>
                  <a:gd name="connsiteY1" fmla="*/ 1499687 h 4439164"/>
                  <a:gd name="connsiteX2" fmla="*/ 603853 w 3168633"/>
                  <a:gd name="connsiteY2" fmla="*/ 4109072 h 4439164"/>
                  <a:gd name="connsiteX3" fmla="*/ 2309990 w 3168633"/>
                  <a:gd name="connsiteY3" fmla="*/ 4097922 h 4439164"/>
                  <a:gd name="connsiteX0" fmla="*/ 3098799 w 3098799"/>
                  <a:gd name="connsiteY0" fmla="*/ 16575 h 4672218"/>
                  <a:gd name="connsiteX1" fmla="*/ 87970 w 3098799"/>
                  <a:gd name="connsiteY1" fmla="*/ 1499687 h 4672218"/>
                  <a:gd name="connsiteX2" fmla="*/ 922872 w 3098799"/>
                  <a:gd name="connsiteY2" fmla="*/ 4443608 h 4672218"/>
                  <a:gd name="connsiteX3" fmla="*/ 2240156 w 3098799"/>
                  <a:gd name="connsiteY3" fmla="*/ 4097922 h 4672218"/>
                  <a:gd name="connsiteX0" fmla="*/ 3109760 w 3109760"/>
                  <a:gd name="connsiteY0" fmla="*/ 16575 h 4672218"/>
                  <a:gd name="connsiteX1" fmla="*/ 98931 w 3109760"/>
                  <a:gd name="connsiteY1" fmla="*/ 1499687 h 4672218"/>
                  <a:gd name="connsiteX2" fmla="*/ 933833 w 3109760"/>
                  <a:gd name="connsiteY2" fmla="*/ 4443608 h 4672218"/>
                  <a:gd name="connsiteX3" fmla="*/ 2251117 w 3109760"/>
                  <a:gd name="connsiteY3" fmla="*/ 4097922 h 4672218"/>
                  <a:gd name="connsiteX0" fmla="*/ 3109760 w 3109760"/>
                  <a:gd name="connsiteY0" fmla="*/ 16575 h 4468939"/>
                  <a:gd name="connsiteX1" fmla="*/ 98931 w 3109760"/>
                  <a:gd name="connsiteY1" fmla="*/ 1499687 h 4468939"/>
                  <a:gd name="connsiteX2" fmla="*/ 933833 w 3109760"/>
                  <a:gd name="connsiteY2" fmla="*/ 4443608 h 4468939"/>
                  <a:gd name="connsiteX3" fmla="*/ 2251117 w 3109760"/>
                  <a:gd name="connsiteY3" fmla="*/ 4097922 h 4468939"/>
                  <a:gd name="connsiteX0" fmla="*/ 3109760 w 3109760"/>
                  <a:gd name="connsiteY0" fmla="*/ 16575 h 4458944"/>
                  <a:gd name="connsiteX1" fmla="*/ 98931 w 3109760"/>
                  <a:gd name="connsiteY1" fmla="*/ 1499687 h 4458944"/>
                  <a:gd name="connsiteX2" fmla="*/ 933833 w 3109760"/>
                  <a:gd name="connsiteY2" fmla="*/ 4443608 h 4458944"/>
                  <a:gd name="connsiteX3" fmla="*/ 2276424 w 3109760"/>
                  <a:gd name="connsiteY3" fmla="*/ 3977272 h 4458944"/>
                  <a:gd name="connsiteX0" fmla="*/ 3175577 w 3175577"/>
                  <a:gd name="connsiteY0" fmla="*/ 16575 h 4458944"/>
                  <a:gd name="connsiteX1" fmla="*/ 164748 w 3175577"/>
                  <a:gd name="connsiteY1" fmla="*/ 1499687 h 4458944"/>
                  <a:gd name="connsiteX2" fmla="*/ 999650 w 3175577"/>
                  <a:gd name="connsiteY2" fmla="*/ 4443608 h 4458944"/>
                  <a:gd name="connsiteX3" fmla="*/ 2342241 w 3175577"/>
                  <a:gd name="connsiteY3" fmla="*/ 3977272 h 4458944"/>
                  <a:gd name="connsiteX0" fmla="*/ 3175577 w 3175577"/>
                  <a:gd name="connsiteY0" fmla="*/ 12332 h 4454701"/>
                  <a:gd name="connsiteX1" fmla="*/ 164748 w 3175577"/>
                  <a:gd name="connsiteY1" fmla="*/ 1495444 h 4454701"/>
                  <a:gd name="connsiteX2" fmla="*/ 999650 w 3175577"/>
                  <a:gd name="connsiteY2" fmla="*/ 4439365 h 4454701"/>
                  <a:gd name="connsiteX3" fmla="*/ 2342241 w 3175577"/>
                  <a:gd name="connsiteY3" fmla="*/ 3973029 h 4454701"/>
                  <a:gd name="connsiteX0" fmla="*/ 3175577 w 3175577"/>
                  <a:gd name="connsiteY0" fmla="*/ 12332 h 4454701"/>
                  <a:gd name="connsiteX1" fmla="*/ 164748 w 3175577"/>
                  <a:gd name="connsiteY1" fmla="*/ 1495444 h 4454701"/>
                  <a:gd name="connsiteX2" fmla="*/ 999650 w 3175577"/>
                  <a:gd name="connsiteY2" fmla="*/ 4439365 h 4454701"/>
                  <a:gd name="connsiteX3" fmla="*/ 2342241 w 3175577"/>
                  <a:gd name="connsiteY3" fmla="*/ 3973029 h 4454701"/>
                  <a:gd name="connsiteX0" fmla="*/ 3175577 w 3175577"/>
                  <a:gd name="connsiteY0" fmla="*/ 60306 h 4502675"/>
                  <a:gd name="connsiteX1" fmla="*/ 164748 w 3175577"/>
                  <a:gd name="connsiteY1" fmla="*/ 1543418 h 4502675"/>
                  <a:gd name="connsiteX2" fmla="*/ 999650 w 3175577"/>
                  <a:gd name="connsiteY2" fmla="*/ 4487339 h 4502675"/>
                  <a:gd name="connsiteX3" fmla="*/ 2342241 w 3175577"/>
                  <a:gd name="connsiteY3" fmla="*/ 4021003 h 4502675"/>
                  <a:gd name="connsiteX0" fmla="*/ 3175577 w 3175577"/>
                  <a:gd name="connsiteY0" fmla="*/ 60306 h 4631090"/>
                  <a:gd name="connsiteX1" fmla="*/ 164748 w 3175577"/>
                  <a:gd name="connsiteY1" fmla="*/ 1543418 h 4631090"/>
                  <a:gd name="connsiteX2" fmla="*/ 999650 w 3175577"/>
                  <a:gd name="connsiteY2" fmla="*/ 4487339 h 4631090"/>
                  <a:gd name="connsiteX3" fmla="*/ 2252670 w 3175577"/>
                  <a:gd name="connsiteY3" fmla="*/ 4158536 h 4631090"/>
                  <a:gd name="connsiteX4" fmla="*/ 2342241 w 3175577"/>
                  <a:gd name="connsiteY4" fmla="*/ 4021003 h 4631090"/>
                  <a:gd name="connsiteX0" fmla="*/ 3175577 w 3175577"/>
                  <a:gd name="connsiteY0" fmla="*/ 60306 h 4631090"/>
                  <a:gd name="connsiteX1" fmla="*/ 164748 w 3175577"/>
                  <a:gd name="connsiteY1" fmla="*/ 1543418 h 4631090"/>
                  <a:gd name="connsiteX2" fmla="*/ 999650 w 3175577"/>
                  <a:gd name="connsiteY2" fmla="*/ 4487339 h 4631090"/>
                  <a:gd name="connsiteX3" fmla="*/ 2252670 w 3175577"/>
                  <a:gd name="connsiteY3" fmla="*/ 4158536 h 4631090"/>
                  <a:gd name="connsiteX4" fmla="*/ 1627339 w 3175577"/>
                  <a:gd name="connsiteY4" fmla="*/ 1925503 h 4631090"/>
                  <a:gd name="connsiteX0" fmla="*/ 3175577 w 3175577"/>
                  <a:gd name="connsiteY0" fmla="*/ 60306 h 4631090"/>
                  <a:gd name="connsiteX1" fmla="*/ 164748 w 3175577"/>
                  <a:gd name="connsiteY1" fmla="*/ 1543418 h 4631090"/>
                  <a:gd name="connsiteX2" fmla="*/ 999650 w 3175577"/>
                  <a:gd name="connsiteY2" fmla="*/ 4487339 h 4631090"/>
                  <a:gd name="connsiteX3" fmla="*/ 2252670 w 3175577"/>
                  <a:gd name="connsiteY3" fmla="*/ 4158536 h 4631090"/>
                  <a:gd name="connsiteX4" fmla="*/ 1771851 w 3175577"/>
                  <a:gd name="connsiteY4" fmla="*/ 2386885 h 4631090"/>
                  <a:gd name="connsiteX5" fmla="*/ 1627339 w 3175577"/>
                  <a:gd name="connsiteY5" fmla="*/ 1925503 h 4631090"/>
                  <a:gd name="connsiteX0" fmla="*/ 3175577 w 3175577"/>
                  <a:gd name="connsiteY0" fmla="*/ 60306 h 4631090"/>
                  <a:gd name="connsiteX1" fmla="*/ 164748 w 3175577"/>
                  <a:gd name="connsiteY1" fmla="*/ 1543418 h 4631090"/>
                  <a:gd name="connsiteX2" fmla="*/ 999650 w 3175577"/>
                  <a:gd name="connsiteY2" fmla="*/ 4487339 h 4631090"/>
                  <a:gd name="connsiteX3" fmla="*/ 2252670 w 3175577"/>
                  <a:gd name="connsiteY3" fmla="*/ 4158536 h 4631090"/>
                  <a:gd name="connsiteX4" fmla="*/ 1771851 w 3175577"/>
                  <a:gd name="connsiteY4" fmla="*/ 2386885 h 4631090"/>
                  <a:gd name="connsiteX5" fmla="*/ 1968974 w 3175577"/>
                  <a:gd name="connsiteY5" fmla="*/ 1379403 h 4631090"/>
                  <a:gd name="connsiteX0" fmla="*/ 3175577 w 3191007"/>
                  <a:gd name="connsiteY0" fmla="*/ 60306 h 4631090"/>
                  <a:gd name="connsiteX1" fmla="*/ 164748 w 3191007"/>
                  <a:gd name="connsiteY1" fmla="*/ 1543418 h 4631090"/>
                  <a:gd name="connsiteX2" fmla="*/ 999650 w 3191007"/>
                  <a:gd name="connsiteY2" fmla="*/ 4487339 h 4631090"/>
                  <a:gd name="connsiteX3" fmla="*/ 2252670 w 3191007"/>
                  <a:gd name="connsiteY3" fmla="*/ 4158536 h 4631090"/>
                  <a:gd name="connsiteX4" fmla="*/ 3182675 w 3191007"/>
                  <a:gd name="connsiteY4" fmla="*/ 1542335 h 4631090"/>
                  <a:gd name="connsiteX5" fmla="*/ 1968974 w 3191007"/>
                  <a:gd name="connsiteY5" fmla="*/ 1379403 h 4631090"/>
                  <a:gd name="connsiteX0" fmla="*/ 3175577 w 3191007"/>
                  <a:gd name="connsiteY0" fmla="*/ 60306 h 4631090"/>
                  <a:gd name="connsiteX1" fmla="*/ 164748 w 3191007"/>
                  <a:gd name="connsiteY1" fmla="*/ 1543418 h 4631090"/>
                  <a:gd name="connsiteX2" fmla="*/ 999650 w 3191007"/>
                  <a:gd name="connsiteY2" fmla="*/ 4487339 h 4631090"/>
                  <a:gd name="connsiteX3" fmla="*/ 2252670 w 3191007"/>
                  <a:gd name="connsiteY3" fmla="*/ 4158536 h 4631090"/>
                  <a:gd name="connsiteX4" fmla="*/ 3182675 w 3191007"/>
                  <a:gd name="connsiteY4" fmla="*/ 1542335 h 4631090"/>
                  <a:gd name="connsiteX5" fmla="*/ 1968974 w 3191007"/>
                  <a:gd name="connsiteY5" fmla="*/ 1379403 h 4631090"/>
                  <a:gd name="connsiteX0" fmla="*/ 3175577 w 3191007"/>
                  <a:gd name="connsiteY0" fmla="*/ 60306 h 4631090"/>
                  <a:gd name="connsiteX1" fmla="*/ 164748 w 3191007"/>
                  <a:gd name="connsiteY1" fmla="*/ 1543418 h 4631090"/>
                  <a:gd name="connsiteX2" fmla="*/ 999650 w 3191007"/>
                  <a:gd name="connsiteY2" fmla="*/ 4487339 h 4631090"/>
                  <a:gd name="connsiteX3" fmla="*/ 2252670 w 3191007"/>
                  <a:gd name="connsiteY3" fmla="*/ 4158536 h 4631090"/>
                  <a:gd name="connsiteX4" fmla="*/ 3182675 w 3191007"/>
                  <a:gd name="connsiteY4" fmla="*/ 1523285 h 4631090"/>
                  <a:gd name="connsiteX5" fmla="*/ 1968974 w 3191007"/>
                  <a:gd name="connsiteY5" fmla="*/ 1379403 h 4631090"/>
                  <a:gd name="connsiteX0" fmla="*/ 3175577 w 3191007"/>
                  <a:gd name="connsiteY0" fmla="*/ 60306 h 4631090"/>
                  <a:gd name="connsiteX1" fmla="*/ 164748 w 3191007"/>
                  <a:gd name="connsiteY1" fmla="*/ 1543418 h 4631090"/>
                  <a:gd name="connsiteX2" fmla="*/ 999650 w 3191007"/>
                  <a:gd name="connsiteY2" fmla="*/ 4487339 h 4631090"/>
                  <a:gd name="connsiteX3" fmla="*/ 2252670 w 3191007"/>
                  <a:gd name="connsiteY3" fmla="*/ 4158536 h 4631090"/>
                  <a:gd name="connsiteX4" fmla="*/ 3182675 w 3191007"/>
                  <a:gd name="connsiteY4" fmla="*/ 1523285 h 4631090"/>
                  <a:gd name="connsiteX5" fmla="*/ 1968974 w 3191007"/>
                  <a:gd name="connsiteY5" fmla="*/ 1379403 h 4631090"/>
                  <a:gd name="connsiteX0" fmla="*/ 3175577 w 3278028"/>
                  <a:gd name="connsiteY0" fmla="*/ 60306 h 4631090"/>
                  <a:gd name="connsiteX1" fmla="*/ 164748 w 3278028"/>
                  <a:gd name="connsiteY1" fmla="*/ 1543418 h 4631090"/>
                  <a:gd name="connsiteX2" fmla="*/ 999650 w 3278028"/>
                  <a:gd name="connsiteY2" fmla="*/ 4487339 h 4631090"/>
                  <a:gd name="connsiteX3" fmla="*/ 2252670 w 3278028"/>
                  <a:gd name="connsiteY3" fmla="*/ 4158536 h 4631090"/>
                  <a:gd name="connsiteX4" fmla="*/ 3094103 w 3278028"/>
                  <a:gd name="connsiteY4" fmla="*/ 2056685 h 4631090"/>
                  <a:gd name="connsiteX5" fmla="*/ 3182675 w 3278028"/>
                  <a:gd name="connsiteY5" fmla="*/ 1523285 h 4631090"/>
                  <a:gd name="connsiteX6" fmla="*/ 1968974 w 3278028"/>
                  <a:gd name="connsiteY6" fmla="*/ 1379403 h 4631090"/>
                  <a:gd name="connsiteX0" fmla="*/ 3175577 w 3210471"/>
                  <a:gd name="connsiteY0" fmla="*/ 60306 h 4631090"/>
                  <a:gd name="connsiteX1" fmla="*/ 164748 w 3210471"/>
                  <a:gd name="connsiteY1" fmla="*/ 1543418 h 4631090"/>
                  <a:gd name="connsiteX2" fmla="*/ 999650 w 3210471"/>
                  <a:gd name="connsiteY2" fmla="*/ 4487339 h 4631090"/>
                  <a:gd name="connsiteX3" fmla="*/ 2252670 w 3210471"/>
                  <a:gd name="connsiteY3" fmla="*/ 4158536 h 4631090"/>
                  <a:gd name="connsiteX4" fmla="*/ 2398181 w 3210471"/>
                  <a:gd name="connsiteY4" fmla="*/ 1694735 h 4631090"/>
                  <a:gd name="connsiteX5" fmla="*/ 3182675 w 3210471"/>
                  <a:gd name="connsiteY5" fmla="*/ 1523285 h 4631090"/>
                  <a:gd name="connsiteX6" fmla="*/ 1968974 w 3210471"/>
                  <a:gd name="connsiteY6" fmla="*/ 1379403 h 4631090"/>
                  <a:gd name="connsiteX0" fmla="*/ 3175577 w 3216688"/>
                  <a:gd name="connsiteY0" fmla="*/ 60306 h 4631090"/>
                  <a:gd name="connsiteX1" fmla="*/ 164748 w 3216688"/>
                  <a:gd name="connsiteY1" fmla="*/ 1543418 h 4631090"/>
                  <a:gd name="connsiteX2" fmla="*/ 999650 w 3216688"/>
                  <a:gd name="connsiteY2" fmla="*/ 4487339 h 4631090"/>
                  <a:gd name="connsiteX3" fmla="*/ 2252670 w 3216688"/>
                  <a:gd name="connsiteY3" fmla="*/ 4158536 h 4631090"/>
                  <a:gd name="connsiteX4" fmla="*/ 2398181 w 3216688"/>
                  <a:gd name="connsiteY4" fmla="*/ 1694735 h 4631090"/>
                  <a:gd name="connsiteX5" fmla="*/ 3182675 w 3216688"/>
                  <a:gd name="connsiteY5" fmla="*/ 1523285 h 4631090"/>
                  <a:gd name="connsiteX6" fmla="*/ 1968974 w 3216688"/>
                  <a:gd name="connsiteY6" fmla="*/ 1379403 h 4631090"/>
                  <a:gd name="connsiteX0" fmla="*/ 3175577 w 3182675"/>
                  <a:gd name="connsiteY0" fmla="*/ 60306 h 4631090"/>
                  <a:gd name="connsiteX1" fmla="*/ 164748 w 3182675"/>
                  <a:gd name="connsiteY1" fmla="*/ 1543418 h 4631090"/>
                  <a:gd name="connsiteX2" fmla="*/ 999650 w 3182675"/>
                  <a:gd name="connsiteY2" fmla="*/ 4487339 h 4631090"/>
                  <a:gd name="connsiteX3" fmla="*/ 2252670 w 3182675"/>
                  <a:gd name="connsiteY3" fmla="*/ 4158536 h 4631090"/>
                  <a:gd name="connsiteX4" fmla="*/ 2398181 w 3182675"/>
                  <a:gd name="connsiteY4" fmla="*/ 1694735 h 4631090"/>
                  <a:gd name="connsiteX5" fmla="*/ 3182675 w 3182675"/>
                  <a:gd name="connsiteY5" fmla="*/ 1523285 h 4631090"/>
                  <a:gd name="connsiteX6" fmla="*/ 1968974 w 3182675"/>
                  <a:gd name="connsiteY6" fmla="*/ 1379403 h 4631090"/>
                  <a:gd name="connsiteX0" fmla="*/ 3175577 w 3182675"/>
                  <a:gd name="connsiteY0" fmla="*/ 60306 h 4631090"/>
                  <a:gd name="connsiteX1" fmla="*/ 164748 w 3182675"/>
                  <a:gd name="connsiteY1" fmla="*/ 1543418 h 4631090"/>
                  <a:gd name="connsiteX2" fmla="*/ 999650 w 3182675"/>
                  <a:gd name="connsiteY2" fmla="*/ 4487339 h 4631090"/>
                  <a:gd name="connsiteX3" fmla="*/ 2252670 w 3182675"/>
                  <a:gd name="connsiteY3" fmla="*/ 4158536 h 4631090"/>
                  <a:gd name="connsiteX4" fmla="*/ 2398181 w 3182675"/>
                  <a:gd name="connsiteY4" fmla="*/ 1694735 h 4631090"/>
                  <a:gd name="connsiteX5" fmla="*/ 3182675 w 3182675"/>
                  <a:gd name="connsiteY5" fmla="*/ 1523285 h 4631090"/>
                  <a:gd name="connsiteX6" fmla="*/ 1968974 w 3182675"/>
                  <a:gd name="connsiteY6" fmla="*/ 1379403 h 4631090"/>
                  <a:gd name="connsiteX0" fmla="*/ 3175577 w 3182675"/>
                  <a:gd name="connsiteY0" fmla="*/ 60306 h 4631090"/>
                  <a:gd name="connsiteX1" fmla="*/ 164748 w 3182675"/>
                  <a:gd name="connsiteY1" fmla="*/ 1543418 h 4631090"/>
                  <a:gd name="connsiteX2" fmla="*/ 999650 w 3182675"/>
                  <a:gd name="connsiteY2" fmla="*/ 4487339 h 4631090"/>
                  <a:gd name="connsiteX3" fmla="*/ 2252670 w 3182675"/>
                  <a:gd name="connsiteY3" fmla="*/ 4158536 h 4631090"/>
                  <a:gd name="connsiteX4" fmla="*/ 2360221 w 3182675"/>
                  <a:gd name="connsiteY4" fmla="*/ 2558335 h 4631090"/>
                  <a:gd name="connsiteX5" fmla="*/ 2398181 w 3182675"/>
                  <a:gd name="connsiteY5" fmla="*/ 1694735 h 4631090"/>
                  <a:gd name="connsiteX6" fmla="*/ 3182675 w 3182675"/>
                  <a:gd name="connsiteY6" fmla="*/ 1523285 h 4631090"/>
                  <a:gd name="connsiteX7" fmla="*/ 1968974 w 3182675"/>
                  <a:gd name="connsiteY7" fmla="*/ 1379403 h 4631090"/>
                  <a:gd name="connsiteX0" fmla="*/ 3175577 w 3182675"/>
                  <a:gd name="connsiteY0" fmla="*/ 60306 h 4631090"/>
                  <a:gd name="connsiteX1" fmla="*/ 164748 w 3182675"/>
                  <a:gd name="connsiteY1" fmla="*/ 1543418 h 4631090"/>
                  <a:gd name="connsiteX2" fmla="*/ 999650 w 3182675"/>
                  <a:gd name="connsiteY2" fmla="*/ 4487339 h 4631090"/>
                  <a:gd name="connsiteX3" fmla="*/ 2252670 w 3182675"/>
                  <a:gd name="connsiteY3" fmla="*/ 4158536 h 4631090"/>
                  <a:gd name="connsiteX4" fmla="*/ 1702259 w 3182675"/>
                  <a:gd name="connsiteY4" fmla="*/ 1853485 h 4631090"/>
                  <a:gd name="connsiteX5" fmla="*/ 2398181 w 3182675"/>
                  <a:gd name="connsiteY5" fmla="*/ 1694735 h 4631090"/>
                  <a:gd name="connsiteX6" fmla="*/ 3182675 w 3182675"/>
                  <a:gd name="connsiteY6" fmla="*/ 1523285 h 4631090"/>
                  <a:gd name="connsiteX7" fmla="*/ 1968974 w 3182675"/>
                  <a:gd name="connsiteY7" fmla="*/ 1379403 h 4631090"/>
                  <a:gd name="connsiteX0" fmla="*/ 3175577 w 3182675"/>
                  <a:gd name="connsiteY0" fmla="*/ 60306 h 4631090"/>
                  <a:gd name="connsiteX1" fmla="*/ 164748 w 3182675"/>
                  <a:gd name="connsiteY1" fmla="*/ 1543418 h 4631090"/>
                  <a:gd name="connsiteX2" fmla="*/ 999650 w 3182675"/>
                  <a:gd name="connsiteY2" fmla="*/ 4487339 h 4631090"/>
                  <a:gd name="connsiteX3" fmla="*/ 2252670 w 3182675"/>
                  <a:gd name="connsiteY3" fmla="*/ 4158536 h 4631090"/>
                  <a:gd name="connsiteX4" fmla="*/ 1702259 w 3182675"/>
                  <a:gd name="connsiteY4" fmla="*/ 1853485 h 4631090"/>
                  <a:gd name="connsiteX5" fmla="*/ 2398181 w 3182675"/>
                  <a:gd name="connsiteY5" fmla="*/ 1694735 h 4631090"/>
                  <a:gd name="connsiteX6" fmla="*/ 3182675 w 3182675"/>
                  <a:gd name="connsiteY6" fmla="*/ 1523285 h 4631090"/>
                  <a:gd name="connsiteX7" fmla="*/ 1968974 w 3182675"/>
                  <a:gd name="connsiteY7" fmla="*/ 1379403 h 4631090"/>
                  <a:gd name="connsiteX0" fmla="*/ 3175577 w 3182675"/>
                  <a:gd name="connsiteY0" fmla="*/ 60306 h 4631090"/>
                  <a:gd name="connsiteX1" fmla="*/ 164748 w 3182675"/>
                  <a:gd name="connsiteY1" fmla="*/ 1543418 h 4631090"/>
                  <a:gd name="connsiteX2" fmla="*/ 999650 w 3182675"/>
                  <a:gd name="connsiteY2" fmla="*/ 4487339 h 4631090"/>
                  <a:gd name="connsiteX3" fmla="*/ 2252670 w 3182675"/>
                  <a:gd name="connsiteY3" fmla="*/ 4158536 h 4631090"/>
                  <a:gd name="connsiteX4" fmla="*/ 1702259 w 3182675"/>
                  <a:gd name="connsiteY4" fmla="*/ 1853485 h 4631090"/>
                  <a:gd name="connsiteX5" fmla="*/ 2398181 w 3182675"/>
                  <a:gd name="connsiteY5" fmla="*/ 1694735 h 4631090"/>
                  <a:gd name="connsiteX6" fmla="*/ 3182675 w 3182675"/>
                  <a:gd name="connsiteY6" fmla="*/ 1523285 h 4631090"/>
                  <a:gd name="connsiteX7" fmla="*/ 1968974 w 3182675"/>
                  <a:gd name="connsiteY7" fmla="*/ 1379403 h 4631090"/>
                  <a:gd name="connsiteX0" fmla="*/ 3175577 w 3182675"/>
                  <a:gd name="connsiteY0" fmla="*/ 60306 h 4631090"/>
                  <a:gd name="connsiteX1" fmla="*/ 164748 w 3182675"/>
                  <a:gd name="connsiteY1" fmla="*/ 1543418 h 4631090"/>
                  <a:gd name="connsiteX2" fmla="*/ 999650 w 3182675"/>
                  <a:gd name="connsiteY2" fmla="*/ 4487339 h 4631090"/>
                  <a:gd name="connsiteX3" fmla="*/ 2252670 w 3182675"/>
                  <a:gd name="connsiteY3" fmla="*/ 4158536 h 4631090"/>
                  <a:gd name="connsiteX4" fmla="*/ 1702259 w 3182675"/>
                  <a:gd name="connsiteY4" fmla="*/ 1853485 h 4631090"/>
                  <a:gd name="connsiteX5" fmla="*/ 2398181 w 3182675"/>
                  <a:gd name="connsiteY5" fmla="*/ 1694735 h 4631090"/>
                  <a:gd name="connsiteX6" fmla="*/ 3182675 w 3182675"/>
                  <a:gd name="connsiteY6" fmla="*/ 1523285 h 4631090"/>
                  <a:gd name="connsiteX7" fmla="*/ 1968974 w 3182675"/>
                  <a:gd name="connsiteY7" fmla="*/ 1379403 h 4631090"/>
                  <a:gd name="connsiteX0" fmla="*/ 3175577 w 3182675"/>
                  <a:gd name="connsiteY0" fmla="*/ 60306 h 4631090"/>
                  <a:gd name="connsiteX1" fmla="*/ 164748 w 3182675"/>
                  <a:gd name="connsiteY1" fmla="*/ 1543418 h 4631090"/>
                  <a:gd name="connsiteX2" fmla="*/ 999650 w 3182675"/>
                  <a:gd name="connsiteY2" fmla="*/ 4487339 h 4631090"/>
                  <a:gd name="connsiteX3" fmla="*/ 2252670 w 3182675"/>
                  <a:gd name="connsiteY3" fmla="*/ 4158536 h 4631090"/>
                  <a:gd name="connsiteX4" fmla="*/ 1702259 w 3182675"/>
                  <a:gd name="connsiteY4" fmla="*/ 1853485 h 4631090"/>
                  <a:gd name="connsiteX5" fmla="*/ 2398181 w 3182675"/>
                  <a:gd name="connsiteY5" fmla="*/ 1694735 h 4631090"/>
                  <a:gd name="connsiteX6" fmla="*/ 3182675 w 3182675"/>
                  <a:gd name="connsiteY6" fmla="*/ 1523285 h 4631090"/>
                  <a:gd name="connsiteX7" fmla="*/ 1968974 w 3182675"/>
                  <a:gd name="connsiteY7" fmla="*/ 1379403 h 4631090"/>
                  <a:gd name="connsiteX0" fmla="*/ 3175577 w 3182675"/>
                  <a:gd name="connsiteY0" fmla="*/ 60306 h 4631090"/>
                  <a:gd name="connsiteX1" fmla="*/ 164748 w 3182675"/>
                  <a:gd name="connsiteY1" fmla="*/ 1543418 h 4631090"/>
                  <a:gd name="connsiteX2" fmla="*/ 999650 w 3182675"/>
                  <a:gd name="connsiteY2" fmla="*/ 4487339 h 4631090"/>
                  <a:gd name="connsiteX3" fmla="*/ 2252670 w 3182675"/>
                  <a:gd name="connsiteY3" fmla="*/ 4158536 h 4631090"/>
                  <a:gd name="connsiteX4" fmla="*/ 2303282 w 3182675"/>
                  <a:gd name="connsiteY4" fmla="*/ 3929935 h 4631090"/>
                  <a:gd name="connsiteX5" fmla="*/ 1702259 w 3182675"/>
                  <a:gd name="connsiteY5" fmla="*/ 1853485 h 4631090"/>
                  <a:gd name="connsiteX6" fmla="*/ 2398181 w 3182675"/>
                  <a:gd name="connsiteY6" fmla="*/ 1694735 h 4631090"/>
                  <a:gd name="connsiteX7" fmla="*/ 3182675 w 3182675"/>
                  <a:gd name="connsiteY7" fmla="*/ 1523285 h 4631090"/>
                  <a:gd name="connsiteX8" fmla="*/ 1968974 w 3182675"/>
                  <a:gd name="connsiteY8" fmla="*/ 1379403 h 4631090"/>
                  <a:gd name="connsiteX0" fmla="*/ 3175577 w 3182675"/>
                  <a:gd name="connsiteY0" fmla="*/ 60306 h 4527117"/>
                  <a:gd name="connsiteX1" fmla="*/ 164748 w 3182675"/>
                  <a:gd name="connsiteY1" fmla="*/ 1543418 h 4527117"/>
                  <a:gd name="connsiteX2" fmla="*/ 999650 w 3182675"/>
                  <a:gd name="connsiteY2" fmla="*/ 4487339 h 4527117"/>
                  <a:gd name="connsiteX3" fmla="*/ 2252670 w 3182675"/>
                  <a:gd name="connsiteY3" fmla="*/ 4158536 h 4527117"/>
                  <a:gd name="connsiteX4" fmla="*/ 2303282 w 3182675"/>
                  <a:gd name="connsiteY4" fmla="*/ 3929935 h 4527117"/>
                  <a:gd name="connsiteX5" fmla="*/ 1702259 w 3182675"/>
                  <a:gd name="connsiteY5" fmla="*/ 1853485 h 4527117"/>
                  <a:gd name="connsiteX6" fmla="*/ 2398181 w 3182675"/>
                  <a:gd name="connsiteY6" fmla="*/ 1694735 h 4527117"/>
                  <a:gd name="connsiteX7" fmla="*/ 3182675 w 3182675"/>
                  <a:gd name="connsiteY7" fmla="*/ 1523285 h 4527117"/>
                  <a:gd name="connsiteX8" fmla="*/ 1968974 w 3182675"/>
                  <a:gd name="connsiteY8" fmla="*/ 1379403 h 4527117"/>
                  <a:gd name="connsiteX0" fmla="*/ 3175577 w 3182675"/>
                  <a:gd name="connsiteY0" fmla="*/ 60306 h 4527117"/>
                  <a:gd name="connsiteX1" fmla="*/ 164748 w 3182675"/>
                  <a:gd name="connsiteY1" fmla="*/ 1543418 h 4527117"/>
                  <a:gd name="connsiteX2" fmla="*/ 999650 w 3182675"/>
                  <a:gd name="connsiteY2" fmla="*/ 4487339 h 4527117"/>
                  <a:gd name="connsiteX3" fmla="*/ 2252670 w 3182675"/>
                  <a:gd name="connsiteY3" fmla="*/ 4158536 h 4527117"/>
                  <a:gd name="connsiteX4" fmla="*/ 2303282 w 3182675"/>
                  <a:gd name="connsiteY4" fmla="*/ 3929935 h 4527117"/>
                  <a:gd name="connsiteX5" fmla="*/ 1702259 w 3182675"/>
                  <a:gd name="connsiteY5" fmla="*/ 1853485 h 4527117"/>
                  <a:gd name="connsiteX6" fmla="*/ 2398181 w 3182675"/>
                  <a:gd name="connsiteY6" fmla="*/ 1694735 h 4527117"/>
                  <a:gd name="connsiteX7" fmla="*/ 3182675 w 3182675"/>
                  <a:gd name="connsiteY7" fmla="*/ 1523285 h 4527117"/>
                  <a:gd name="connsiteX8" fmla="*/ 1968974 w 3182675"/>
                  <a:gd name="connsiteY8" fmla="*/ 1379403 h 4527117"/>
                  <a:gd name="connsiteX0" fmla="*/ 3175577 w 3182675"/>
                  <a:gd name="connsiteY0" fmla="*/ 60306 h 4527117"/>
                  <a:gd name="connsiteX1" fmla="*/ 164748 w 3182675"/>
                  <a:gd name="connsiteY1" fmla="*/ 1543418 h 4527117"/>
                  <a:gd name="connsiteX2" fmla="*/ 999650 w 3182675"/>
                  <a:gd name="connsiteY2" fmla="*/ 4487339 h 4527117"/>
                  <a:gd name="connsiteX3" fmla="*/ 2252670 w 3182675"/>
                  <a:gd name="connsiteY3" fmla="*/ 4158536 h 4527117"/>
                  <a:gd name="connsiteX4" fmla="*/ 2303282 w 3182675"/>
                  <a:gd name="connsiteY4" fmla="*/ 3929935 h 4527117"/>
                  <a:gd name="connsiteX5" fmla="*/ 1702259 w 3182675"/>
                  <a:gd name="connsiteY5" fmla="*/ 1853485 h 4527117"/>
                  <a:gd name="connsiteX6" fmla="*/ 2398181 w 3182675"/>
                  <a:gd name="connsiteY6" fmla="*/ 1694735 h 4527117"/>
                  <a:gd name="connsiteX7" fmla="*/ 3182675 w 3182675"/>
                  <a:gd name="connsiteY7" fmla="*/ 1523285 h 4527117"/>
                  <a:gd name="connsiteX8" fmla="*/ 1968974 w 3182675"/>
                  <a:gd name="connsiteY8" fmla="*/ 1379403 h 4527117"/>
                  <a:gd name="connsiteX0" fmla="*/ 3175577 w 3182675"/>
                  <a:gd name="connsiteY0" fmla="*/ 60306 h 4527117"/>
                  <a:gd name="connsiteX1" fmla="*/ 164748 w 3182675"/>
                  <a:gd name="connsiteY1" fmla="*/ 1543418 h 4527117"/>
                  <a:gd name="connsiteX2" fmla="*/ 999650 w 3182675"/>
                  <a:gd name="connsiteY2" fmla="*/ 4487339 h 4527117"/>
                  <a:gd name="connsiteX3" fmla="*/ 2252670 w 3182675"/>
                  <a:gd name="connsiteY3" fmla="*/ 4158536 h 4527117"/>
                  <a:gd name="connsiteX4" fmla="*/ 2303282 w 3182675"/>
                  <a:gd name="connsiteY4" fmla="*/ 3929935 h 4527117"/>
                  <a:gd name="connsiteX5" fmla="*/ 1702259 w 3182675"/>
                  <a:gd name="connsiteY5" fmla="*/ 1853485 h 4527117"/>
                  <a:gd name="connsiteX6" fmla="*/ 2398181 w 3182675"/>
                  <a:gd name="connsiteY6" fmla="*/ 1694735 h 4527117"/>
                  <a:gd name="connsiteX7" fmla="*/ 3182675 w 3182675"/>
                  <a:gd name="connsiteY7" fmla="*/ 1523285 h 4527117"/>
                  <a:gd name="connsiteX8" fmla="*/ 1968974 w 3182675"/>
                  <a:gd name="connsiteY8" fmla="*/ 1379403 h 4527117"/>
                  <a:gd name="connsiteX0" fmla="*/ 3175577 w 3182675"/>
                  <a:gd name="connsiteY0" fmla="*/ 60306 h 4527117"/>
                  <a:gd name="connsiteX1" fmla="*/ 164748 w 3182675"/>
                  <a:gd name="connsiteY1" fmla="*/ 1543418 h 4527117"/>
                  <a:gd name="connsiteX2" fmla="*/ 999650 w 3182675"/>
                  <a:gd name="connsiteY2" fmla="*/ 4487339 h 4527117"/>
                  <a:gd name="connsiteX3" fmla="*/ 2252670 w 3182675"/>
                  <a:gd name="connsiteY3" fmla="*/ 4158536 h 4527117"/>
                  <a:gd name="connsiteX4" fmla="*/ 2303282 w 3182675"/>
                  <a:gd name="connsiteY4" fmla="*/ 3929935 h 4527117"/>
                  <a:gd name="connsiteX5" fmla="*/ 1702259 w 3182675"/>
                  <a:gd name="connsiteY5" fmla="*/ 1853485 h 4527117"/>
                  <a:gd name="connsiteX6" fmla="*/ 2398181 w 3182675"/>
                  <a:gd name="connsiteY6" fmla="*/ 1694735 h 4527117"/>
                  <a:gd name="connsiteX7" fmla="*/ 3182675 w 3182675"/>
                  <a:gd name="connsiteY7" fmla="*/ 1523285 h 4527117"/>
                  <a:gd name="connsiteX8" fmla="*/ 1968974 w 3182675"/>
                  <a:gd name="connsiteY8" fmla="*/ 1379403 h 4527117"/>
                  <a:gd name="connsiteX0" fmla="*/ 3175577 w 3182675"/>
                  <a:gd name="connsiteY0" fmla="*/ 60306 h 4527117"/>
                  <a:gd name="connsiteX1" fmla="*/ 164748 w 3182675"/>
                  <a:gd name="connsiteY1" fmla="*/ 1543418 h 4527117"/>
                  <a:gd name="connsiteX2" fmla="*/ 999650 w 3182675"/>
                  <a:gd name="connsiteY2" fmla="*/ 4487339 h 4527117"/>
                  <a:gd name="connsiteX3" fmla="*/ 2252670 w 3182675"/>
                  <a:gd name="connsiteY3" fmla="*/ 4158536 h 4527117"/>
                  <a:gd name="connsiteX4" fmla="*/ 2303282 w 3182675"/>
                  <a:gd name="connsiteY4" fmla="*/ 3929935 h 4527117"/>
                  <a:gd name="connsiteX5" fmla="*/ 1702259 w 3182675"/>
                  <a:gd name="connsiteY5" fmla="*/ 1853485 h 4527117"/>
                  <a:gd name="connsiteX6" fmla="*/ 2398181 w 3182675"/>
                  <a:gd name="connsiteY6" fmla="*/ 1694735 h 4527117"/>
                  <a:gd name="connsiteX7" fmla="*/ 3182675 w 3182675"/>
                  <a:gd name="connsiteY7" fmla="*/ 1523285 h 4527117"/>
                  <a:gd name="connsiteX8" fmla="*/ 1968974 w 3182675"/>
                  <a:gd name="connsiteY8" fmla="*/ 1379403 h 4527117"/>
                  <a:gd name="connsiteX0" fmla="*/ 3232516 w 3232516"/>
                  <a:gd name="connsiteY0" fmla="*/ 62015 h 4484376"/>
                  <a:gd name="connsiteX1" fmla="*/ 164748 w 3232516"/>
                  <a:gd name="connsiteY1" fmla="*/ 1500677 h 4484376"/>
                  <a:gd name="connsiteX2" fmla="*/ 999650 w 3232516"/>
                  <a:gd name="connsiteY2" fmla="*/ 4444598 h 4484376"/>
                  <a:gd name="connsiteX3" fmla="*/ 2252670 w 3232516"/>
                  <a:gd name="connsiteY3" fmla="*/ 4115795 h 4484376"/>
                  <a:gd name="connsiteX4" fmla="*/ 2303282 w 3232516"/>
                  <a:gd name="connsiteY4" fmla="*/ 3887194 h 4484376"/>
                  <a:gd name="connsiteX5" fmla="*/ 1702259 w 3232516"/>
                  <a:gd name="connsiteY5" fmla="*/ 1810744 h 4484376"/>
                  <a:gd name="connsiteX6" fmla="*/ 2398181 w 3232516"/>
                  <a:gd name="connsiteY6" fmla="*/ 1651994 h 4484376"/>
                  <a:gd name="connsiteX7" fmla="*/ 3182675 w 3232516"/>
                  <a:gd name="connsiteY7" fmla="*/ 1480544 h 4484376"/>
                  <a:gd name="connsiteX8" fmla="*/ 1968974 w 3232516"/>
                  <a:gd name="connsiteY8" fmla="*/ 1336662 h 4484376"/>
                  <a:gd name="connsiteX0" fmla="*/ 3232516 w 3232516"/>
                  <a:gd name="connsiteY0" fmla="*/ 65573 h 4487934"/>
                  <a:gd name="connsiteX1" fmla="*/ 164748 w 3232516"/>
                  <a:gd name="connsiteY1" fmla="*/ 1504235 h 4487934"/>
                  <a:gd name="connsiteX2" fmla="*/ 999650 w 3232516"/>
                  <a:gd name="connsiteY2" fmla="*/ 4448156 h 4487934"/>
                  <a:gd name="connsiteX3" fmla="*/ 2252670 w 3232516"/>
                  <a:gd name="connsiteY3" fmla="*/ 4119353 h 4487934"/>
                  <a:gd name="connsiteX4" fmla="*/ 2303282 w 3232516"/>
                  <a:gd name="connsiteY4" fmla="*/ 3890752 h 4487934"/>
                  <a:gd name="connsiteX5" fmla="*/ 1702259 w 3232516"/>
                  <a:gd name="connsiteY5" fmla="*/ 1814302 h 4487934"/>
                  <a:gd name="connsiteX6" fmla="*/ 2398181 w 3232516"/>
                  <a:gd name="connsiteY6" fmla="*/ 1655552 h 4487934"/>
                  <a:gd name="connsiteX7" fmla="*/ 3182675 w 3232516"/>
                  <a:gd name="connsiteY7" fmla="*/ 1484102 h 4487934"/>
                  <a:gd name="connsiteX8" fmla="*/ 1968974 w 3232516"/>
                  <a:gd name="connsiteY8" fmla="*/ 1340220 h 4487934"/>
                  <a:gd name="connsiteX0" fmla="*/ 3252150 w 3252150"/>
                  <a:gd name="connsiteY0" fmla="*/ 72362 h 4344950"/>
                  <a:gd name="connsiteX1" fmla="*/ 164748 w 3252150"/>
                  <a:gd name="connsiteY1" fmla="*/ 1361251 h 4344950"/>
                  <a:gd name="connsiteX2" fmla="*/ 999650 w 3252150"/>
                  <a:gd name="connsiteY2" fmla="*/ 4305172 h 4344950"/>
                  <a:gd name="connsiteX3" fmla="*/ 2252670 w 3252150"/>
                  <a:gd name="connsiteY3" fmla="*/ 3976369 h 4344950"/>
                  <a:gd name="connsiteX4" fmla="*/ 2303282 w 3252150"/>
                  <a:gd name="connsiteY4" fmla="*/ 3747768 h 4344950"/>
                  <a:gd name="connsiteX5" fmla="*/ 1702259 w 3252150"/>
                  <a:gd name="connsiteY5" fmla="*/ 1671318 h 4344950"/>
                  <a:gd name="connsiteX6" fmla="*/ 2398181 w 3252150"/>
                  <a:gd name="connsiteY6" fmla="*/ 1512568 h 4344950"/>
                  <a:gd name="connsiteX7" fmla="*/ 3182675 w 3252150"/>
                  <a:gd name="connsiteY7" fmla="*/ 1341118 h 4344950"/>
                  <a:gd name="connsiteX8" fmla="*/ 1968974 w 3252150"/>
                  <a:gd name="connsiteY8" fmla="*/ 1197236 h 4344950"/>
                  <a:gd name="connsiteX0" fmla="*/ 3252150 w 3252150"/>
                  <a:gd name="connsiteY0" fmla="*/ 219572 h 4492160"/>
                  <a:gd name="connsiteX1" fmla="*/ 164748 w 3252150"/>
                  <a:gd name="connsiteY1" fmla="*/ 1508461 h 4492160"/>
                  <a:gd name="connsiteX2" fmla="*/ 999650 w 3252150"/>
                  <a:gd name="connsiteY2" fmla="*/ 4452382 h 4492160"/>
                  <a:gd name="connsiteX3" fmla="*/ 2252670 w 3252150"/>
                  <a:gd name="connsiteY3" fmla="*/ 4123579 h 4492160"/>
                  <a:gd name="connsiteX4" fmla="*/ 2303282 w 3252150"/>
                  <a:gd name="connsiteY4" fmla="*/ 3894978 h 4492160"/>
                  <a:gd name="connsiteX5" fmla="*/ 1702259 w 3252150"/>
                  <a:gd name="connsiteY5" fmla="*/ 1818528 h 4492160"/>
                  <a:gd name="connsiteX6" fmla="*/ 2398181 w 3252150"/>
                  <a:gd name="connsiteY6" fmla="*/ 1659778 h 4492160"/>
                  <a:gd name="connsiteX7" fmla="*/ 3182675 w 3252150"/>
                  <a:gd name="connsiteY7" fmla="*/ 1488328 h 4492160"/>
                  <a:gd name="connsiteX8" fmla="*/ 1968974 w 3252150"/>
                  <a:gd name="connsiteY8" fmla="*/ 1344446 h 4492160"/>
                  <a:gd name="connsiteX0" fmla="*/ 3252150 w 3252150"/>
                  <a:gd name="connsiteY0" fmla="*/ 219572 h 4492160"/>
                  <a:gd name="connsiteX1" fmla="*/ 164748 w 3252150"/>
                  <a:gd name="connsiteY1" fmla="*/ 1508461 h 4492160"/>
                  <a:gd name="connsiteX2" fmla="*/ 999650 w 3252150"/>
                  <a:gd name="connsiteY2" fmla="*/ 4452382 h 4492160"/>
                  <a:gd name="connsiteX3" fmla="*/ 2252670 w 3252150"/>
                  <a:gd name="connsiteY3" fmla="*/ 4123579 h 4492160"/>
                  <a:gd name="connsiteX4" fmla="*/ 2303282 w 3252150"/>
                  <a:gd name="connsiteY4" fmla="*/ 3894978 h 4492160"/>
                  <a:gd name="connsiteX5" fmla="*/ 1702259 w 3252150"/>
                  <a:gd name="connsiteY5" fmla="*/ 1818528 h 4492160"/>
                  <a:gd name="connsiteX6" fmla="*/ 2398181 w 3252150"/>
                  <a:gd name="connsiteY6" fmla="*/ 1659778 h 4492160"/>
                  <a:gd name="connsiteX7" fmla="*/ 3182675 w 3252150"/>
                  <a:gd name="connsiteY7" fmla="*/ 1488328 h 4492160"/>
                  <a:gd name="connsiteX8" fmla="*/ 1968974 w 3252150"/>
                  <a:gd name="connsiteY8" fmla="*/ 1344446 h 4492160"/>
                  <a:gd name="connsiteX0" fmla="*/ 3252150 w 3252150"/>
                  <a:gd name="connsiteY0" fmla="*/ 253800 h 4526388"/>
                  <a:gd name="connsiteX1" fmla="*/ 164748 w 3252150"/>
                  <a:gd name="connsiteY1" fmla="*/ 1542689 h 4526388"/>
                  <a:gd name="connsiteX2" fmla="*/ 999650 w 3252150"/>
                  <a:gd name="connsiteY2" fmla="*/ 4486610 h 4526388"/>
                  <a:gd name="connsiteX3" fmla="*/ 2252670 w 3252150"/>
                  <a:gd name="connsiteY3" fmla="*/ 4157807 h 4526388"/>
                  <a:gd name="connsiteX4" fmla="*/ 2303282 w 3252150"/>
                  <a:gd name="connsiteY4" fmla="*/ 3929206 h 4526388"/>
                  <a:gd name="connsiteX5" fmla="*/ 1702259 w 3252150"/>
                  <a:gd name="connsiteY5" fmla="*/ 1852756 h 4526388"/>
                  <a:gd name="connsiteX6" fmla="*/ 2398181 w 3252150"/>
                  <a:gd name="connsiteY6" fmla="*/ 1694006 h 4526388"/>
                  <a:gd name="connsiteX7" fmla="*/ 3182675 w 3252150"/>
                  <a:gd name="connsiteY7" fmla="*/ 1522556 h 4526388"/>
                  <a:gd name="connsiteX8" fmla="*/ 1968974 w 3252150"/>
                  <a:gd name="connsiteY8" fmla="*/ 1378674 h 4526388"/>
                  <a:gd name="connsiteX0" fmla="*/ 3252150 w 3252150"/>
                  <a:gd name="connsiteY0" fmla="*/ 229929 h 4502517"/>
                  <a:gd name="connsiteX1" fmla="*/ 164748 w 3252150"/>
                  <a:gd name="connsiteY1" fmla="*/ 1518818 h 4502517"/>
                  <a:gd name="connsiteX2" fmla="*/ 999650 w 3252150"/>
                  <a:gd name="connsiteY2" fmla="*/ 4462739 h 4502517"/>
                  <a:gd name="connsiteX3" fmla="*/ 2252670 w 3252150"/>
                  <a:gd name="connsiteY3" fmla="*/ 4133936 h 4502517"/>
                  <a:gd name="connsiteX4" fmla="*/ 2303282 w 3252150"/>
                  <a:gd name="connsiteY4" fmla="*/ 3905335 h 4502517"/>
                  <a:gd name="connsiteX5" fmla="*/ 1702259 w 3252150"/>
                  <a:gd name="connsiteY5" fmla="*/ 1828885 h 4502517"/>
                  <a:gd name="connsiteX6" fmla="*/ 2398181 w 3252150"/>
                  <a:gd name="connsiteY6" fmla="*/ 1670135 h 4502517"/>
                  <a:gd name="connsiteX7" fmla="*/ 3182675 w 3252150"/>
                  <a:gd name="connsiteY7" fmla="*/ 1498685 h 4502517"/>
                  <a:gd name="connsiteX8" fmla="*/ 1968974 w 3252150"/>
                  <a:gd name="connsiteY8" fmla="*/ 1354803 h 4502517"/>
                  <a:gd name="connsiteX0" fmla="*/ 3252150 w 3252150"/>
                  <a:gd name="connsiteY0" fmla="*/ 229929 h 4502517"/>
                  <a:gd name="connsiteX1" fmla="*/ 164748 w 3252150"/>
                  <a:gd name="connsiteY1" fmla="*/ 1518818 h 4502517"/>
                  <a:gd name="connsiteX2" fmla="*/ 999650 w 3252150"/>
                  <a:gd name="connsiteY2" fmla="*/ 4462739 h 4502517"/>
                  <a:gd name="connsiteX3" fmla="*/ 2252670 w 3252150"/>
                  <a:gd name="connsiteY3" fmla="*/ 4133936 h 4502517"/>
                  <a:gd name="connsiteX4" fmla="*/ 2303282 w 3252150"/>
                  <a:gd name="connsiteY4" fmla="*/ 3905335 h 4502517"/>
                  <a:gd name="connsiteX5" fmla="*/ 1702259 w 3252150"/>
                  <a:gd name="connsiteY5" fmla="*/ 1828885 h 4502517"/>
                  <a:gd name="connsiteX6" fmla="*/ 2398181 w 3252150"/>
                  <a:gd name="connsiteY6" fmla="*/ 1670135 h 4502517"/>
                  <a:gd name="connsiteX7" fmla="*/ 3182675 w 3252150"/>
                  <a:gd name="connsiteY7" fmla="*/ 1498685 h 4502517"/>
                  <a:gd name="connsiteX8" fmla="*/ 1968975 w 3252150"/>
                  <a:gd name="connsiteY8" fmla="*/ 1354803 h 4502517"/>
                  <a:gd name="connsiteX0" fmla="*/ 3252150 w 3252150"/>
                  <a:gd name="connsiteY0" fmla="*/ 229929 h 4502517"/>
                  <a:gd name="connsiteX1" fmla="*/ 164748 w 3252150"/>
                  <a:gd name="connsiteY1" fmla="*/ 1518818 h 4502517"/>
                  <a:gd name="connsiteX2" fmla="*/ 999650 w 3252150"/>
                  <a:gd name="connsiteY2" fmla="*/ 4462739 h 4502517"/>
                  <a:gd name="connsiteX3" fmla="*/ 2252670 w 3252150"/>
                  <a:gd name="connsiteY3" fmla="*/ 4133936 h 4502517"/>
                  <a:gd name="connsiteX4" fmla="*/ 2303282 w 3252150"/>
                  <a:gd name="connsiteY4" fmla="*/ 3905335 h 4502517"/>
                  <a:gd name="connsiteX5" fmla="*/ 1702259 w 3252150"/>
                  <a:gd name="connsiteY5" fmla="*/ 1828885 h 4502517"/>
                  <a:gd name="connsiteX6" fmla="*/ 2398181 w 3252150"/>
                  <a:gd name="connsiteY6" fmla="*/ 1670135 h 4502517"/>
                  <a:gd name="connsiteX7" fmla="*/ 3182675 w 3252150"/>
                  <a:gd name="connsiteY7" fmla="*/ 1498685 h 4502517"/>
                  <a:gd name="connsiteX0" fmla="*/ 3252150 w 3252150"/>
                  <a:gd name="connsiteY0" fmla="*/ 229929 h 4502517"/>
                  <a:gd name="connsiteX1" fmla="*/ 164748 w 3252150"/>
                  <a:gd name="connsiteY1" fmla="*/ 1518818 h 4502517"/>
                  <a:gd name="connsiteX2" fmla="*/ 999650 w 3252150"/>
                  <a:gd name="connsiteY2" fmla="*/ 4462739 h 4502517"/>
                  <a:gd name="connsiteX3" fmla="*/ 2252670 w 3252150"/>
                  <a:gd name="connsiteY3" fmla="*/ 4133936 h 4502517"/>
                  <a:gd name="connsiteX4" fmla="*/ 2303282 w 3252150"/>
                  <a:gd name="connsiteY4" fmla="*/ 3905335 h 4502517"/>
                  <a:gd name="connsiteX5" fmla="*/ 1702259 w 3252150"/>
                  <a:gd name="connsiteY5" fmla="*/ 1828885 h 4502517"/>
                  <a:gd name="connsiteX6" fmla="*/ 3182675 w 3252150"/>
                  <a:gd name="connsiteY6" fmla="*/ 1498685 h 4502517"/>
                  <a:gd name="connsiteX0" fmla="*/ 3252150 w 3252150"/>
                  <a:gd name="connsiteY0" fmla="*/ 229929 h 4502517"/>
                  <a:gd name="connsiteX1" fmla="*/ 164748 w 3252150"/>
                  <a:gd name="connsiteY1" fmla="*/ 1518818 h 4502517"/>
                  <a:gd name="connsiteX2" fmla="*/ 999650 w 3252150"/>
                  <a:gd name="connsiteY2" fmla="*/ 4462739 h 4502517"/>
                  <a:gd name="connsiteX3" fmla="*/ 2252670 w 3252150"/>
                  <a:gd name="connsiteY3" fmla="*/ 4133936 h 4502517"/>
                  <a:gd name="connsiteX4" fmla="*/ 2303282 w 3252150"/>
                  <a:gd name="connsiteY4" fmla="*/ 3905335 h 4502517"/>
                  <a:gd name="connsiteX5" fmla="*/ 1702259 w 3252150"/>
                  <a:gd name="connsiteY5" fmla="*/ 1828885 h 4502517"/>
                  <a:gd name="connsiteX6" fmla="*/ 3178613 w 3252150"/>
                  <a:gd name="connsiteY6" fmla="*/ 1481292 h 4502517"/>
                  <a:gd name="connsiteX0" fmla="*/ 3252150 w 3252150"/>
                  <a:gd name="connsiteY0" fmla="*/ 229929 h 4502517"/>
                  <a:gd name="connsiteX1" fmla="*/ 164748 w 3252150"/>
                  <a:gd name="connsiteY1" fmla="*/ 1518818 h 4502517"/>
                  <a:gd name="connsiteX2" fmla="*/ 999650 w 3252150"/>
                  <a:gd name="connsiteY2" fmla="*/ 4462739 h 4502517"/>
                  <a:gd name="connsiteX3" fmla="*/ 2252670 w 3252150"/>
                  <a:gd name="connsiteY3" fmla="*/ 4133936 h 4502517"/>
                  <a:gd name="connsiteX4" fmla="*/ 2303282 w 3252150"/>
                  <a:gd name="connsiteY4" fmla="*/ 3905335 h 4502517"/>
                  <a:gd name="connsiteX5" fmla="*/ 1702259 w 3252150"/>
                  <a:gd name="connsiteY5" fmla="*/ 1828885 h 4502517"/>
                  <a:gd name="connsiteX6" fmla="*/ 3178613 w 3252150"/>
                  <a:gd name="connsiteY6" fmla="*/ 1481292 h 4502517"/>
                  <a:gd name="connsiteX0" fmla="*/ 3252150 w 3252150"/>
                  <a:gd name="connsiteY0" fmla="*/ 229929 h 4502517"/>
                  <a:gd name="connsiteX1" fmla="*/ 164748 w 3252150"/>
                  <a:gd name="connsiteY1" fmla="*/ 1518818 h 4502517"/>
                  <a:gd name="connsiteX2" fmla="*/ 999650 w 3252150"/>
                  <a:gd name="connsiteY2" fmla="*/ 4462739 h 4502517"/>
                  <a:gd name="connsiteX3" fmla="*/ 2252670 w 3252150"/>
                  <a:gd name="connsiteY3" fmla="*/ 4133936 h 4502517"/>
                  <a:gd name="connsiteX4" fmla="*/ 2303282 w 3252150"/>
                  <a:gd name="connsiteY4" fmla="*/ 3905335 h 4502517"/>
                  <a:gd name="connsiteX5" fmla="*/ 1702259 w 3252150"/>
                  <a:gd name="connsiteY5" fmla="*/ 1828885 h 4502517"/>
                  <a:gd name="connsiteX6" fmla="*/ 3178613 w 3252150"/>
                  <a:gd name="connsiteY6" fmla="*/ 1481292 h 4502517"/>
                  <a:gd name="connsiteX0" fmla="*/ 3252150 w 3252150"/>
                  <a:gd name="connsiteY0" fmla="*/ 229929 h 4502517"/>
                  <a:gd name="connsiteX1" fmla="*/ 164748 w 3252150"/>
                  <a:gd name="connsiteY1" fmla="*/ 1518818 h 4502517"/>
                  <a:gd name="connsiteX2" fmla="*/ 999650 w 3252150"/>
                  <a:gd name="connsiteY2" fmla="*/ 4462739 h 4502517"/>
                  <a:gd name="connsiteX3" fmla="*/ 2252670 w 3252150"/>
                  <a:gd name="connsiteY3" fmla="*/ 4133936 h 4502517"/>
                  <a:gd name="connsiteX4" fmla="*/ 2303282 w 3252150"/>
                  <a:gd name="connsiteY4" fmla="*/ 3905335 h 4502517"/>
                  <a:gd name="connsiteX5" fmla="*/ 1702259 w 3252150"/>
                  <a:gd name="connsiteY5" fmla="*/ 1828885 h 4502517"/>
                  <a:gd name="connsiteX6" fmla="*/ 3166426 w 3252150"/>
                  <a:gd name="connsiteY6" fmla="*/ 1463900 h 4502517"/>
                  <a:gd name="connsiteX0" fmla="*/ 3252150 w 3252150"/>
                  <a:gd name="connsiteY0" fmla="*/ 229929 h 4502517"/>
                  <a:gd name="connsiteX1" fmla="*/ 164748 w 3252150"/>
                  <a:gd name="connsiteY1" fmla="*/ 1518818 h 4502517"/>
                  <a:gd name="connsiteX2" fmla="*/ 999650 w 3252150"/>
                  <a:gd name="connsiteY2" fmla="*/ 4462739 h 4502517"/>
                  <a:gd name="connsiteX3" fmla="*/ 2252670 w 3252150"/>
                  <a:gd name="connsiteY3" fmla="*/ 4133936 h 4502517"/>
                  <a:gd name="connsiteX4" fmla="*/ 2303282 w 3252150"/>
                  <a:gd name="connsiteY4" fmla="*/ 3905335 h 4502517"/>
                  <a:gd name="connsiteX5" fmla="*/ 1702259 w 3252150"/>
                  <a:gd name="connsiteY5" fmla="*/ 1828885 h 4502517"/>
                  <a:gd name="connsiteX6" fmla="*/ 3166426 w 3252150"/>
                  <a:gd name="connsiteY6" fmla="*/ 1446506 h 4502517"/>
                  <a:gd name="connsiteX0" fmla="*/ 3252150 w 3252150"/>
                  <a:gd name="connsiteY0" fmla="*/ 229929 h 4502517"/>
                  <a:gd name="connsiteX1" fmla="*/ 164748 w 3252150"/>
                  <a:gd name="connsiteY1" fmla="*/ 1518818 h 4502517"/>
                  <a:gd name="connsiteX2" fmla="*/ 999650 w 3252150"/>
                  <a:gd name="connsiteY2" fmla="*/ 4462739 h 4502517"/>
                  <a:gd name="connsiteX3" fmla="*/ 2252670 w 3252150"/>
                  <a:gd name="connsiteY3" fmla="*/ 4133936 h 4502517"/>
                  <a:gd name="connsiteX4" fmla="*/ 2303282 w 3252150"/>
                  <a:gd name="connsiteY4" fmla="*/ 3905335 h 4502517"/>
                  <a:gd name="connsiteX5" fmla="*/ 1702259 w 3252150"/>
                  <a:gd name="connsiteY5" fmla="*/ 1828885 h 4502517"/>
                  <a:gd name="connsiteX6" fmla="*/ 3166426 w 3252150"/>
                  <a:gd name="connsiteY6" fmla="*/ 1446506 h 4502517"/>
                  <a:gd name="connsiteX0" fmla="*/ 3252150 w 3252150"/>
                  <a:gd name="connsiteY0" fmla="*/ 229929 h 4502517"/>
                  <a:gd name="connsiteX1" fmla="*/ 164748 w 3252150"/>
                  <a:gd name="connsiteY1" fmla="*/ 1518818 h 4502517"/>
                  <a:gd name="connsiteX2" fmla="*/ 999650 w 3252150"/>
                  <a:gd name="connsiteY2" fmla="*/ 4462739 h 4502517"/>
                  <a:gd name="connsiteX3" fmla="*/ 2252670 w 3252150"/>
                  <a:gd name="connsiteY3" fmla="*/ 4133936 h 4502517"/>
                  <a:gd name="connsiteX4" fmla="*/ 2303282 w 3252150"/>
                  <a:gd name="connsiteY4" fmla="*/ 3905335 h 4502517"/>
                  <a:gd name="connsiteX5" fmla="*/ 1702259 w 3252150"/>
                  <a:gd name="connsiteY5" fmla="*/ 1828885 h 4502517"/>
                  <a:gd name="connsiteX6" fmla="*/ 3166426 w 3252150"/>
                  <a:gd name="connsiteY6" fmla="*/ 1446506 h 4502517"/>
                  <a:gd name="connsiteX0" fmla="*/ 3252150 w 3252150"/>
                  <a:gd name="connsiteY0" fmla="*/ 229929 h 4502517"/>
                  <a:gd name="connsiteX1" fmla="*/ 164748 w 3252150"/>
                  <a:gd name="connsiteY1" fmla="*/ 1518818 h 4502517"/>
                  <a:gd name="connsiteX2" fmla="*/ 999650 w 3252150"/>
                  <a:gd name="connsiteY2" fmla="*/ 4462739 h 4502517"/>
                  <a:gd name="connsiteX3" fmla="*/ 2252670 w 3252150"/>
                  <a:gd name="connsiteY3" fmla="*/ 4133936 h 4502517"/>
                  <a:gd name="connsiteX4" fmla="*/ 2303282 w 3252150"/>
                  <a:gd name="connsiteY4" fmla="*/ 3905335 h 4502517"/>
                  <a:gd name="connsiteX5" fmla="*/ 1702259 w 3252150"/>
                  <a:gd name="connsiteY5" fmla="*/ 1828885 h 4502517"/>
                  <a:gd name="connsiteX6" fmla="*/ 3166426 w 3252150"/>
                  <a:gd name="connsiteY6" fmla="*/ 1446506 h 4502517"/>
                  <a:gd name="connsiteX0" fmla="*/ 3252150 w 3252150"/>
                  <a:gd name="connsiteY0" fmla="*/ 229929 h 4502517"/>
                  <a:gd name="connsiteX1" fmla="*/ 164748 w 3252150"/>
                  <a:gd name="connsiteY1" fmla="*/ 1518818 h 4502517"/>
                  <a:gd name="connsiteX2" fmla="*/ 999650 w 3252150"/>
                  <a:gd name="connsiteY2" fmla="*/ 4462739 h 4502517"/>
                  <a:gd name="connsiteX3" fmla="*/ 2252670 w 3252150"/>
                  <a:gd name="connsiteY3" fmla="*/ 4133936 h 4502517"/>
                  <a:gd name="connsiteX4" fmla="*/ 2303282 w 3252150"/>
                  <a:gd name="connsiteY4" fmla="*/ 3905335 h 4502517"/>
                  <a:gd name="connsiteX5" fmla="*/ 1702259 w 3252150"/>
                  <a:gd name="connsiteY5" fmla="*/ 1828885 h 4502517"/>
                  <a:gd name="connsiteX6" fmla="*/ 3166426 w 3252150"/>
                  <a:gd name="connsiteY6" fmla="*/ 1437809 h 4502517"/>
                  <a:gd name="connsiteX0" fmla="*/ 3252150 w 3252150"/>
                  <a:gd name="connsiteY0" fmla="*/ 229929 h 4502517"/>
                  <a:gd name="connsiteX1" fmla="*/ 164748 w 3252150"/>
                  <a:gd name="connsiteY1" fmla="*/ 1518818 h 4502517"/>
                  <a:gd name="connsiteX2" fmla="*/ 999650 w 3252150"/>
                  <a:gd name="connsiteY2" fmla="*/ 4462739 h 4502517"/>
                  <a:gd name="connsiteX3" fmla="*/ 2252670 w 3252150"/>
                  <a:gd name="connsiteY3" fmla="*/ 4133936 h 4502517"/>
                  <a:gd name="connsiteX4" fmla="*/ 2303282 w 3252150"/>
                  <a:gd name="connsiteY4" fmla="*/ 3905335 h 4502517"/>
                  <a:gd name="connsiteX5" fmla="*/ 1702259 w 3252150"/>
                  <a:gd name="connsiteY5" fmla="*/ 1828885 h 4502517"/>
                  <a:gd name="connsiteX6" fmla="*/ 3166426 w 3252150"/>
                  <a:gd name="connsiteY6" fmla="*/ 1437809 h 4502517"/>
                  <a:gd name="connsiteX0" fmla="*/ 3252150 w 3252150"/>
                  <a:gd name="connsiteY0" fmla="*/ 229929 h 4502517"/>
                  <a:gd name="connsiteX1" fmla="*/ 164748 w 3252150"/>
                  <a:gd name="connsiteY1" fmla="*/ 1518818 h 4502517"/>
                  <a:gd name="connsiteX2" fmla="*/ 999650 w 3252150"/>
                  <a:gd name="connsiteY2" fmla="*/ 4462739 h 4502517"/>
                  <a:gd name="connsiteX3" fmla="*/ 2252670 w 3252150"/>
                  <a:gd name="connsiteY3" fmla="*/ 4133936 h 4502517"/>
                  <a:gd name="connsiteX4" fmla="*/ 2303282 w 3252150"/>
                  <a:gd name="connsiteY4" fmla="*/ 3905335 h 4502517"/>
                  <a:gd name="connsiteX5" fmla="*/ 1702259 w 3252150"/>
                  <a:gd name="connsiteY5" fmla="*/ 1828885 h 4502517"/>
                  <a:gd name="connsiteX6" fmla="*/ 3166426 w 3252150"/>
                  <a:gd name="connsiteY6" fmla="*/ 1437809 h 4502517"/>
                  <a:gd name="connsiteX0" fmla="*/ 3252150 w 3252150"/>
                  <a:gd name="connsiteY0" fmla="*/ 229929 h 4502517"/>
                  <a:gd name="connsiteX1" fmla="*/ 164748 w 3252150"/>
                  <a:gd name="connsiteY1" fmla="*/ 1518818 h 4502517"/>
                  <a:gd name="connsiteX2" fmla="*/ 999650 w 3252150"/>
                  <a:gd name="connsiteY2" fmla="*/ 4462739 h 4502517"/>
                  <a:gd name="connsiteX3" fmla="*/ 2252670 w 3252150"/>
                  <a:gd name="connsiteY3" fmla="*/ 4133936 h 4502517"/>
                  <a:gd name="connsiteX4" fmla="*/ 2303282 w 3252150"/>
                  <a:gd name="connsiteY4" fmla="*/ 3905335 h 4502517"/>
                  <a:gd name="connsiteX5" fmla="*/ 1702259 w 3252150"/>
                  <a:gd name="connsiteY5" fmla="*/ 1828885 h 4502517"/>
                  <a:gd name="connsiteX0" fmla="*/ 3252150 w 3252150"/>
                  <a:gd name="connsiteY0" fmla="*/ 229929 h 4502517"/>
                  <a:gd name="connsiteX1" fmla="*/ 164748 w 3252150"/>
                  <a:gd name="connsiteY1" fmla="*/ 1518818 h 4502517"/>
                  <a:gd name="connsiteX2" fmla="*/ 999650 w 3252150"/>
                  <a:gd name="connsiteY2" fmla="*/ 4462739 h 4502517"/>
                  <a:gd name="connsiteX3" fmla="*/ 2252670 w 3252150"/>
                  <a:gd name="connsiteY3" fmla="*/ 4133936 h 4502517"/>
                  <a:gd name="connsiteX4" fmla="*/ 2303282 w 3252150"/>
                  <a:gd name="connsiteY4" fmla="*/ 3905335 h 4502517"/>
                  <a:gd name="connsiteX5" fmla="*/ 1661637 w 3252150"/>
                  <a:gd name="connsiteY5" fmla="*/ 1963680 h 4502517"/>
                  <a:gd name="connsiteX0" fmla="*/ 3252150 w 3252150"/>
                  <a:gd name="connsiteY0" fmla="*/ 229929 h 4502516"/>
                  <a:gd name="connsiteX1" fmla="*/ 164748 w 3252150"/>
                  <a:gd name="connsiteY1" fmla="*/ 1518817 h 4502516"/>
                  <a:gd name="connsiteX2" fmla="*/ 999650 w 3252150"/>
                  <a:gd name="connsiteY2" fmla="*/ 4462738 h 4502516"/>
                  <a:gd name="connsiteX3" fmla="*/ 2252670 w 3252150"/>
                  <a:gd name="connsiteY3" fmla="*/ 4133935 h 4502516"/>
                  <a:gd name="connsiteX4" fmla="*/ 2303282 w 3252150"/>
                  <a:gd name="connsiteY4" fmla="*/ 3905334 h 4502516"/>
                  <a:gd name="connsiteX5" fmla="*/ 1661637 w 3252150"/>
                  <a:gd name="connsiteY5" fmla="*/ 1963679 h 4502516"/>
                  <a:gd name="connsiteX0" fmla="*/ 3145167 w 3145167"/>
                  <a:gd name="connsiteY0" fmla="*/ 104918 h 4377505"/>
                  <a:gd name="connsiteX1" fmla="*/ 187755 w 3145167"/>
                  <a:gd name="connsiteY1" fmla="*/ 3528805 h 4377505"/>
                  <a:gd name="connsiteX2" fmla="*/ 892667 w 3145167"/>
                  <a:gd name="connsiteY2" fmla="*/ 4337727 h 4377505"/>
                  <a:gd name="connsiteX3" fmla="*/ 2145687 w 3145167"/>
                  <a:gd name="connsiteY3" fmla="*/ 4008924 h 4377505"/>
                  <a:gd name="connsiteX4" fmla="*/ 2196299 w 3145167"/>
                  <a:gd name="connsiteY4" fmla="*/ 3780323 h 4377505"/>
                  <a:gd name="connsiteX5" fmla="*/ 1554654 w 3145167"/>
                  <a:gd name="connsiteY5" fmla="*/ 1838668 h 4377505"/>
                  <a:gd name="connsiteX0" fmla="*/ 2957411 w 2957411"/>
                  <a:gd name="connsiteY0" fmla="*/ 104918 h 4377505"/>
                  <a:gd name="connsiteX1" fmla="*/ -1 w 2957411"/>
                  <a:gd name="connsiteY1" fmla="*/ 3528805 h 4377505"/>
                  <a:gd name="connsiteX2" fmla="*/ 704911 w 2957411"/>
                  <a:gd name="connsiteY2" fmla="*/ 4337727 h 4377505"/>
                  <a:gd name="connsiteX3" fmla="*/ 1957931 w 2957411"/>
                  <a:gd name="connsiteY3" fmla="*/ 4008924 h 4377505"/>
                  <a:gd name="connsiteX4" fmla="*/ 2008543 w 2957411"/>
                  <a:gd name="connsiteY4" fmla="*/ 3780323 h 4377505"/>
                  <a:gd name="connsiteX5" fmla="*/ 1366898 w 2957411"/>
                  <a:gd name="connsiteY5" fmla="*/ 1838668 h 4377505"/>
                  <a:gd name="connsiteX0" fmla="*/ 2957412 w 2957412"/>
                  <a:gd name="connsiteY0" fmla="*/ 104918 h 4377505"/>
                  <a:gd name="connsiteX1" fmla="*/ 0 w 2957412"/>
                  <a:gd name="connsiteY1" fmla="*/ 3528805 h 4377505"/>
                  <a:gd name="connsiteX2" fmla="*/ 704912 w 2957412"/>
                  <a:gd name="connsiteY2" fmla="*/ 4337727 h 4377505"/>
                  <a:gd name="connsiteX3" fmla="*/ 1957932 w 2957412"/>
                  <a:gd name="connsiteY3" fmla="*/ 4008924 h 4377505"/>
                  <a:gd name="connsiteX4" fmla="*/ 2008544 w 2957412"/>
                  <a:gd name="connsiteY4" fmla="*/ 3780323 h 4377505"/>
                  <a:gd name="connsiteX5" fmla="*/ 1366899 w 2957412"/>
                  <a:gd name="connsiteY5" fmla="*/ 1838668 h 4377505"/>
                  <a:gd name="connsiteX0" fmla="*/ 2957412 w 2957412"/>
                  <a:gd name="connsiteY0" fmla="*/ 104918 h 4377505"/>
                  <a:gd name="connsiteX1" fmla="*/ 0 w 2957412"/>
                  <a:gd name="connsiteY1" fmla="*/ 3528805 h 4377505"/>
                  <a:gd name="connsiteX2" fmla="*/ 704912 w 2957412"/>
                  <a:gd name="connsiteY2" fmla="*/ 4337727 h 4377505"/>
                  <a:gd name="connsiteX3" fmla="*/ 1957932 w 2957412"/>
                  <a:gd name="connsiteY3" fmla="*/ 4008924 h 4377505"/>
                  <a:gd name="connsiteX4" fmla="*/ 2008544 w 2957412"/>
                  <a:gd name="connsiteY4" fmla="*/ 3780323 h 4377505"/>
                  <a:gd name="connsiteX5" fmla="*/ 1366899 w 2957412"/>
                  <a:gd name="connsiteY5" fmla="*/ 1838668 h 4377505"/>
                  <a:gd name="connsiteX0" fmla="*/ 2957412 w 2957412"/>
                  <a:gd name="connsiteY0" fmla="*/ 104918 h 4377505"/>
                  <a:gd name="connsiteX1" fmla="*/ 0 w 2957412"/>
                  <a:gd name="connsiteY1" fmla="*/ 3528805 h 4377505"/>
                  <a:gd name="connsiteX2" fmla="*/ 704912 w 2957412"/>
                  <a:gd name="connsiteY2" fmla="*/ 4337727 h 4377505"/>
                  <a:gd name="connsiteX3" fmla="*/ 1957932 w 2957412"/>
                  <a:gd name="connsiteY3" fmla="*/ 4008924 h 4377505"/>
                  <a:gd name="connsiteX4" fmla="*/ 2008544 w 2957412"/>
                  <a:gd name="connsiteY4" fmla="*/ 3780323 h 4377505"/>
                  <a:gd name="connsiteX5" fmla="*/ 1366899 w 2957412"/>
                  <a:gd name="connsiteY5" fmla="*/ 1838668 h 4377505"/>
                  <a:gd name="connsiteX0" fmla="*/ 2982702 w 2982702"/>
                  <a:gd name="connsiteY0" fmla="*/ 0 h 4272587"/>
                  <a:gd name="connsiteX1" fmla="*/ 439688 w 2982702"/>
                  <a:gd name="connsiteY1" fmla="*/ 2532853 h 4272587"/>
                  <a:gd name="connsiteX2" fmla="*/ 25290 w 2982702"/>
                  <a:gd name="connsiteY2" fmla="*/ 3423887 h 4272587"/>
                  <a:gd name="connsiteX3" fmla="*/ 730202 w 2982702"/>
                  <a:gd name="connsiteY3" fmla="*/ 4232809 h 4272587"/>
                  <a:gd name="connsiteX4" fmla="*/ 1983222 w 2982702"/>
                  <a:gd name="connsiteY4" fmla="*/ 3904006 h 4272587"/>
                  <a:gd name="connsiteX5" fmla="*/ 2033834 w 2982702"/>
                  <a:gd name="connsiteY5" fmla="*/ 3675405 h 4272587"/>
                  <a:gd name="connsiteX6" fmla="*/ 1392189 w 2982702"/>
                  <a:gd name="connsiteY6" fmla="*/ 1733750 h 4272587"/>
                  <a:gd name="connsiteX0" fmla="*/ 2982703 w 2982703"/>
                  <a:gd name="connsiteY0" fmla="*/ 0 h 4272587"/>
                  <a:gd name="connsiteX1" fmla="*/ 439689 w 2982703"/>
                  <a:gd name="connsiteY1" fmla="*/ 2532853 h 4272587"/>
                  <a:gd name="connsiteX2" fmla="*/ 25291 w 2982703"/>
                  <a:gd name="connsiteY2" fmla="*/ 3423887 h 4272587"/>
                  <a:gd name="connsiteX3" fmla="*/ 730203 w 2982703"/>
                  <a:gd name="connsiteY3" fmla="*/ 4232809 h 4272587"/>
                  <a:gd name="connsiteX4" fmla="*/ 1983223 w 2982703"/>
                  <a:gd name="connsiteY4" fmla="*/ 3904006 h 4272587"/>
                  <a:gd name="connsiteX5" fmla="*/ 2033835 w 2982703"/>
                  <a:gd name="connsiteY5" fmla="*/ 3675405 h 4272587"/>
                  <a:gd name="connsiteX6" fmla="*/ 1392190 w 2982703"/>
                  <a:gd name="connsiteY6" fmla="*/ 1733750 h 4272587"/>
                  <a:gd name="connsiteX0" fmla="*/ 3170301 w 3170301"/>
                  <a:gd name="connsiteY0" fmla="*/ 0 h 4272587"/>
                  <a:gd name="connsiteX1" fmla="*/ 237317 w 3170301"/>
                  <a:gd name="connsiteY1" fmla="*/ 1784951 h 4272587"/>
                  <a:gd name="connsiteX2" fmla="*/ 212889 w 3170301"/>
                  <a:gd name="connsiteY2" fmla="*/ 3423887 h 4272587"/>
                  <a:gd name="connsiteX3" fmla="*/ 917801 w 3170301"/>
                  <a:gd name="connsiteY3" fmla="*/ 4232809 h 4272587"/>
                  <a:gd name="connsiteX4" fmla="*/ 2170821 w 3170301"/>
                  <a:gd name="connsiteY4" fmla="*/ 3904006 h 4272587"/>
                  <a:gd name="connsiteX5" fmla="*/ 2221433 w 3170301"/>
                  <a:gd name="connsiteY5" fmla="*/ 3675405 h 4272587"/>
                  <a:gd name="connsiteX6" fmla="*/ 1579788 w 3170301"/>
                  <a:gd name="connsiteY6" fmla="*/ 1733750 h 4272587"/>
                  <a:gd name="connsiteX0" fmla="*/ 2975449 w 2975449"/>
                  <a:gd name="connsiteY0" fmla="*/ 0 h 4272587"/>
                  <a:gd name="connsiteX1" fmla="*/ 42465 w 2975449"/>
                  <a:gd name="connsiteY1" fmla="*/ 1784951 h 4272587"/>
                  <a:gd name="connsiteX2" fmla="*/ 18037 w 2975449"/>
                  <a:gd name="connsiteY2" fmla="*/ 3423887 h 4272587"/>
                  <a:gd name="connsiteX3" fmla="*/ 722949 w 2975449"/>
                  <a:gd name="connsiteY3" fmla="*/ 4232809 h 4272587"/>
                  <a:gd name="connsiteX4" fmla="*/ 1975969 w 2975449"/>
                  <a:gd name="connsiteY4" fmla="*/ 3904006 h 4272587"/>
                  <a:gd name="connsiteX5" fmla="*/ 2026581 w 2975449"/>
                  <a:gd name="connsiteY5" fmla="*/ 3675405 h 4272587"/>
                  <a:gd name="connsiteX6" fmla="*/ 1384936 w 2975449"/>
                  <a:gd name="connsiteY6" fmla="*/ 1733750 h 4272587"/>
                  <a:gd name="connsiteX0" fmla="*/ 2960388 w 2960388"/>
                  <a:gd name="connsiteY0" fmla="*/ 0 h 4272587"/>
                  <a:gd name="connsiteX1" fmla="*/ 27404 w 2960388"/>
                  <a:gd name="connsiteY1" fmla="*/ 1784951 h 4272587"/>
                  <a:gd name="connsiteX2" fmla="*/ 2976 w 2960388"/>
                  <a:gd name="connsiteY2" fmla="*/ 3423887 h 4272587"/>
                  <a:gd name="connsiteX3" fmla="*/ 707888 w 2960388"/>
                  <a:gd name="connsiteY3" fmla="*/ 4232809 h 4272587"/>
                  <a:gd name="connsiteX4" fmla="*/ 1960908 w 2960388"/>
                  <a:gd name="connsiteY4" fmla="*/ 3904006 h 4272587"/>
                  <a:gd name="connsiteX5" fmla="*/ 2011520 w 2960388"/>
                  <a:gd name="connsiteY5" fmla="*/ 3675405 h 4272587"/>
                  <a:gd name="connsiteX6" fmla="*/ 1369875 w 2960388"/>
                  <a:gd name="connsiteY6" fmla="*/ 1733750 h 4272587"/>
                  <a:gd name="connsiteX0" fmla="*/ 2960388 w 2960388"/>
                  <a:gd name="connsiteY0" fmla="*/ 0 h 4272587"/>
                  <a:gd name="connsiteX1" fmla="*/ 27404 w 2960388"/>
                  <a:gd name="connsiteY1" fmla="*/ 1784951 h 4272587"/>
                  <a:gd name="connsiteX2" fmla="*/ 2976 w 2960388"/>
                  <a:gd name="connsiteY2" fmla="*/ 3423887 h 4272587"/>
                  <a:gd name="connsiteX3" fmla="*/ 707888 w 2960388"/>
                  <a:gd name="connsiteY3" fmla="*/ 4232809 h 4272587"/>
                  <a:gd name="connsiteX4" fmla="*/ 1960908 w 2960388"/>
                  <a:gd name="connsiteY4" fmla="*/ 3904006 h 4272587"/>
                  <a:gd name="connsiteX5" fmla="*/ 2011520 w 2960388"/>
                  <a:gd name="connsiteY5" fmla="*/ 3675405 h 4272587"/>
                  <a:gd name="connsiteX6" fmla="*/ 2308242 w 2960388"/>
                  <a:gd name="connsiteY6" fmla="*/ 4107903 h 4272587"/>
                  <a:gd name="connsiteX0" fmla="*/ 2960388 w 2960388"/>
                  <a:gd name="connsiteY0" fmla="*/ 0 h 4272587"/>
                  <a:gd name="connsiteX1" fmla="*/ 27404 w 2960388"/>
                  <a:gd name="connsiteY1" fmla="*/ 1784951 h 4272587"/>
                  <a:gd name="connsiteX2" fmla="*/ 2976 w 2960388"/>
                  <a:gd name="connsiteY2" fmla="*/ 3423887 h 4272587"/>
                  <a:gd name="connsiteX3" fmla="*/ 707888 w 2960388"/>
                  <a:gd name="connsiteY3" fmla="*/ 4232809 h 4272587"/>
                  <a:gd name="connsiteX4" fmla="*/ 1960908 w 2960388"/>
                  <a:gd name="connsiteY4" fmla="*/ 3904006 h 4272587"/>
                  <a:gd name="connsiteX5" fmla="*/ 2011520 w 2960388"/>
                  <a:gd name="connsiteY5" fmla="*/ 3675405 h 4272587"/>
                  <a:gd name="connsiteX6" fmla="*/ 2308242 w 2960388"/>
                  <a:gd name="connsiteY6" fmla="*/ 4107903 h 4272587"/>
                  <a:gd name="connsiteX0" fmla="*/ 2960388 w 2960388"/>
                  <a:gd name="connsiteY0" fmla="*/ 0 h 4272587"/>
                  <a:gd name="connsiteX1" fmla="*/ 27404 w 2960388"/>
                  <a:gd name="connsiteY1" fmla="*/ 1784951 h 4272587"/>
                  <a:gd name="connsiteX2" fmla="*/ 2976 w 2960388"/>
                  <a:gd name="connsiteY2" fmla="*/ 3423887 h 4272587"/>
                  <a:gd name="connsiteX3" fmla="*/ 707888 w 2960388"/>
                  <a:gd name="connsiteY3" fmla="*/ 4232809 h 4272587"/>
                  <a:gd name="connsiteX4" fmla="*/ 1960908 w 2960388"/>
                  <a:gd name="connsiteY4" fmla="*/ 3904006 h 4272587"/>
                  <a:gd name="connsiteX5" fmla="*/ 2011520 w 2960388"/>
                  <a:gd name="connsiteY5" fmla="*/ 3662360 h 4272587"/>
                  <a:gd name="connsiteX6" fmla="*/ 2308242 w 2960388"/>
                  <a:gd name="connsiteY6" fmla="*/ 4107903 h 4272587"/>
                  <a:gd name="connsiteX0" fmla="*/ 2960388 w 2960388"/>
                  <a:gd name="connsiteY0" fmla="*/ 0 h 4272587"/>
                  <a:gd name="connsiteX1" fmla="*/ 27404 w 2960388"/>
                  <a:gd name="connsiteY1" fmla="*/ 1784951 h 4272587"/>
                  <a:gd name="connsiteX2" fmla="*/ 2976 w 2960388"/>
                  <a:gd name="connsiteY2" fmla="*/ 3423887 h 4272587"/>
                  <a:gd name="connsiteX3" fmla="*/ 707888 w 2960388"/>
                  <a:gd name="connsiteY3" fmla="*/ 4232809 h 4272587"/>
                  <a:gd name="connsiteX4" fmla="*/ 1960908 w 2960388"/>
                  <a:gd name="connsiteY4" fmla="*/ 3904006 h 4272587"/>
                  <a:gd name="connsiteX5" fmla="*/ 2011520 w 2960388"/>
                  <a:gd name="connsiteY5" fmla="*/ 3662360 h 4272587"/>
                  <a:gd name="connsiteX6" fmla="*/ 2308242 w 2960388"/>
                  <a:gd name="connsiteY6" fmla="*/ 4107903 h 4272587"/>
                  <a:gd name="connsiteX0" fmla="*/ 2960388 w 2960388"/>
                  <a:gd name="connsiteY0" fmla="*/ 0 h 4272587"/>
                  <a:gd name="connsiteX1" fmla="*/ 27404 w 2960388"/>
                  <a:gd name="connsiteY1" fmla="*/ 1784951 h 4272587"/>
                  <a:gd name="connsiteX2" fmla="*/ 2976 w 2960388"/>
                  <a:gd name="connsiteY2" fmla="*/ 3423887 h 4272587"/>
                  <a:gd name="connsiteX3" fmla="*/ 707888 w 2960388"/>
                  <a:gd name="connsiteY3" fmla="*/ 4232809 h 4272587"/>
                  <a:gd name="connsiteX4" fmla="*/ 1960908 w 2960388"/>
                  <a:gd name="connsiteY4" fmla="*/ 3904006 h 4272587"/>
                  <a:gd name="connsiteX5" fmla="*/ 2011520 w 2960388"/>
                  <a:gd name="connsiteY5" fmla="*/ 3662360 h 4272587"/>
                  <a:gd name="connsiteX6" fmla="*/ 2287930 w 2960388"/>
                  <a:gd name="connsiteY6" fmla="*/ 4033982 h 4272587"/>
                  <a:gd name="connsiteX0" fmla="*/ 2960388 w 2960388"/>
                  <a:gd name="connsiteY0" fmla="*/ 0 h 4272587"/>
                  <a:gd name="connsiteX1" fmla="*/ 27404 w 2960388"/>
                  <a:gd name="connsiteY1" fmla="*/ 1784951 h 4272587"/>
                  <a:gd name="connsiteX2" fmla="*/ 2976 w 2960388"/>
                  <a:gd name="connsiteY2" fmla="*/ 3423887 h 4272587"/>
                  <a:gd name="connsiteX3" fmla="*/ 707888 w 2960388"/>
                  <a:gd name="connsiteY3" fmla="*/ 4232809 h 4272587"/>
                  <a:gd name="connsiteX4" fmla="*/ 1960908 w 2960388"/>
                  <a:gd name="connsiteY4" fmla="*/ 3904006 h 4272587"/>
                  <a:gd name="connsiteX5" fmla="*/ 2011520 w 2960388"/>
                  <a:gd name="connsiteY5" fmla="*/ 3662360 h 4272587"/>
                  <a:gd name="connsiteX6" fmla="*/ 2287930 w 2960388"/>
                  <a:gd name="connsiteY6" fmla="*/ 4033982 h 4272587"/>
                  <a:gd name="connsiteX0" fmla="*/ 2960388 w 2960388"/>
                  <a:gd name="connsiteY0" fmla="*/ 0 h 4272587"/>
                  <a:gd name="connsiteX1" fmla="*/ 27404 w 2960388"/>
                  <a:gd name="connsiteY1" fmla="*/ 1784951 h 4272587"/>
                  <a:gd name="connsiteX2" fmla="*/ 2976 w 2960388"/>
                  <a:gd name="connsiteY2" fmla="*/ 3423887 h 4272587"/>
                  <a:gd name="connsiteX3" fmla="*/ 707888 w 2960388"/>
                  <a:gd name="connsiteY3" fmla="*/ 4232809 h 4272587"/>
                  <a:gd name="connsiteX4" fmla="*/ 1960908 w 2960388"/>
                  <a:gd name="connsiteY4" fmla="*/ 3904006 h 4272587"/>
                  <a:gd name="connsiteX5" fmla="*/ 2011520 w 2960388"/>
                  <a:gd name="connsiteY5" fmla="*/ 3662360 h 4272587"/>
                  <a:gd name="connsiteX6" fmla="*/ 2287930 w 2960388"/>
                  <a:gd name="connsiteY6" fmla="*/ 4033982 h 4272587"/>
                  <a:gd name="connsiteX0" fmla="*/ 2960388 w 2960388"/>
                  <a:gd name="connsiteY0" fmla="*/ 0 h 4272587"/>
                  <a:gd name="connsiteX1" fmla="*/ 27404 w 2960388"/>
                  <a:gd name="connsiteY1" fmla="*/ 1784951 h 4272587"/>
                  <a:gd name="connsiteX2" fmla="*/ 2976 w 2960388"/>
                  <a:gd name="connsiteY2" fmla="*/ 3423887 h 4272587"/>
                  <a:gd name="connsiteX3" fmla="*/ 707888 w 2960388"/>
                  <a:gd name="connsiteY3" fmla="*/ 4232809 h 4272587"/>
                  <a:gd name="connsiteX4" fmla="*/ 1960908 w 2960388"/>
                  <a:gd name="connsiteY4" fmla="*/ 3904006 h 4272587"/>
                  <a:gd name="connsiteX5" fmla="*/ 2011520 w 2960388"/>
                  <a:gd name="connsiteY5" fmla="*/ 3662360 h 4272587"/>
                  <a:gd name="connsiteX6" fmla="*/ 2287930 w 2960388"/>
                  <a:gd name="connsiteY6" fmla="*/ 4033982 h 4272587"/>
                  <a:gd name="connsiteX0" fmla="*/ 2960388 w 2960388"/>
                  <a:gd name="connsiteY0" fmla="*/ 0 h 4272587"/>
                  <a:gd name="connsiteX1" fmla="*/ 27404 w 2960388"/>
                  <a:gd name="connsiteY1" fmla="*/ 1784951 h 4272587"/>
                  <a:gd name="connsiteX2" fmla="*/ 2976 w 2960388"/>
                  <a:gd name="connsiteY2" fmla="*/ 3423887 h 4272587"/>
                  <a:gd name="connsiteX3" fmla="*/ 707888 w 2960388"/>
                  <a:gd name="connsiteY3" fmla="*/ 4232809 h 4272587"/>
                  <a:gd name="connsiteX4" fmla="*/ 1960908 w 2960388"/>
                  <a:gd name="connsiteY4" fmla="*/ 3904006 h 4272587"/>
                  <a:gd name="connsiteX5" fmla="*/ 2011520 w 2960388"/>
                  <a:gd name="connsiteY5" fmla="*/ 3662360 h 4272587"/>
                  <a:gd name="connsiteX6" fmla="*/ 2287930 w 2960388"/>
                  <a:gd name="connsiteY6" fmla="*/ 4033982 h 4272587"/>
                  <a:gd name="connsiteX0" fmla="*/ 2960388 w 2960388"/>
                  <a:gd name="connsiteY0" fmla="*/ 0 h 4272587"/>
                  <a:gd name="connsiteX1" fmla="*/ 27404 w 2960388"/>
                  <a:gd name="connsiteY1" fmla="*/ 1784951 h 4272587"/>
                  <a:gd name="connsiteX2" fmla="*/ 2976 w 2960388"/>
                  <a:gd name="connsiteY2" fmla="*/ 3423887 h 4272587"/>
                  <a:gd name="connsiteX3" fmla="*/ 707888 w 2960388"/>
                  <a:gd name="connsiteY3" fmla="*/ 4232809 h 4272587"/>
                  <a:gd name="connsiteX4" fmla="*/ 1960908 w 2960388"/>
                  <a:gd name="connsiteY4" fmla="*/ 3904006 h 4272587"/>
                  <a:gd name="connsiteX5" fmla="*/ 2011520 w 2960388"/>
                  <a:gd name="connsiteY5" fmla="*/ 3662360 h 4272587"/>
                  <a:gd name="connsiteX6" fmla="*/ 2287930 w 2960388"/>
                  <a:gd name="connsiteY6" fmla="*/ 4033982 h 4272587"/>
                  <a:gd name="connsiteX7" fmla="*/ 2960388 w 2960388"/>
                  <a:gd name="connsiteY7" fmla="*/ 0 h 4272587"/>
                  <a:gd name="connsiteX0" fmla="*/ 2318561 w 2318561"/>
                  <a:gd name="connsiteY0" fmla="*/ 176343 h 2670489"/>
                  <a:gd name="connsiteX1" fmla="*/ 27404 w 2318561"/>
                  <a:gd name="connsiteY1" fmla="*/ 182853 h 2670489"/>
                  <a:gd name="connsiteX2" fmla="*/ 2976 w 2318561"/>
                  <a:gd name="connsiteY2" fmla="*/ 1821789 h 2670489"/>
                  <a:gd name="connsiteX3" fmla="*/ 707888 w 2318561"/>
                  <a:gd name="connsiteY3" fmla="*/ 2630711 h 2670489"/>
                  <a:gd name="connsiteX4" fmla="*/ 1960908 w 2318561"/>
                  <a:gd name="connsiteY4" fmla="*/ 2301908 h 2670489"/>
                  <a:gd name="connsiteX5" fmla="*/ 2011520 w 2318561"/>
                  <a:gd name="connsiteY5" fmla="*/ 2060262 h 2670489"/>
                  <a:gd name="connsiteX6" fmla="*/ 2287930 w 2318561"/>
                  <a:gd name="connsiteY6" fmla="*/ 2431884 h 2670489"/>
                  <a:gd name="connsiteX7" fmla="*/ 2318561 w 2318561"/>
                  <a:gd name="connsiteY7" fmla="*/ 176343 h 2670489"/>
                  <a:gd name="connsiteX0" fmla="*/ 2318561 w 2318561"/>
                  <a:gd name="connsiteY0" fmla="*/ 0 h 2494146"/>
                  <a:gd name="connsiteX1" fmla="*/ 27404 w 2318561"/>
                  <a:gd name="connsiteY1" fmla="*/ 6510 h 2494146"/>
                  <a:gd name="connsiteX2" fmla="*/ 2976 w 2318561"/>
                  <a:gd name="connsiteY2" fmla="*/ 1645446 h 2494146"/>
                  <a:gd name="connsiteX3" fmla="*/ 707888 w 2318561"/>
                  <a:gd name="connsiteY3" fmla="*/ 2454368 h 2494146"/>
                  <a:gd name="connsiteX4" fmla="*/ 1960908 w 2318561"/>
                  <a:gd name="connsiteY4" fmla="*/ 2125565 h 2494146"/>
                  <a:gd name="connsiteX5" fmla="*/ 2011520 w 2318561"/>
                  <a:gd name="connsiteY5" fmla="*/ 1883919 h 2494146"/>
                  <a:gd name="connsiteX6" fmla="*/ 2287930 w 2318561"/>
                  <a:gd name="connsiteY6" fmla="*/ 2255541 h 2494146"/>
                  <a:gd name="connsiteX7" fmla="*/ 2318561 w 2318561"/>
                  <a:gd name="connsiteY7" fmla="*/ 0 h 2494146"/>
                  <a:gd name="connsiteX0" fmla="*/ 2318561 w 2318561"/>
                  <a:gd name="connsiteY0" fmla="*/ 0 h 2494146"/>
                  <a:gd name="connsiteX1" fmla="*/ 27404 w 2318561"/>
                  <a:gd name="connsiteY1" fmla="*/ 6510 h 2494146"/>
                  <a:gd name="connsiteX2" fmla="*/ 2976 w 2318561"/>
                  <a:gd name="connsiteY2" fmla="*/ 1645446 h 2494146"/>
                  <a:gd name="connsiteX3" fmla="*/ 707888 w 2318561"/>
                  <a:gd name="connsiteY3" fmla="*/ 2454368 h 2494146"/>
                  <a:gd name="connsiteX4" fmla="*/ 1960908 w 2318561"/>
                  <a:gd name="connsiteY4" fmla="*/ 2125565 h 2494146"/>
                  <a:gd name="connsiteX5" fmla="*/ 2011520 w 2318561"/>
                  <a:gd name="connsiteY5" fmla="*/ 1883919 h 2494146"/>
                  <a:gd name="connsiteX6" fmla="*/ 2287930 w 2318561"/>
                  <a:gd name="connsiteY6" fmla="*/ 2255541 h 2494146"/>
                  <a:gd name="connsiteX7" fmla="*/ 2318561 w 2318561"/>
                  <a:gd name="connsiteY7" fmla="*/ 0 h 2494146"/>
                  <a:gd name="connsiteX0" fmla="*/ 2318561 w 2318561"/>
                  <a:gd name="connsiteY0" fmla="*/ 3293 h 2497439"/>
                  <a:gd name="connsiteX1" fmla="*/ 27404 w 2318561"/>
                  <a:gd name="connsiteY1" fmla="*/ 9803 h 2497439"/>
                  <a:gd name="connsiteX2" fmla="*/ 2976 w 2318561"/>
                  <a:gd name="connsiteY2" fmla="*/ 1648739 h 2497439"/>
                  <a:gd name="connsiteX3" fmla="*/ 707888 w 2318561"/>
                  <a:gd name="connsiteY3" fmla="*/ 2457661 h 2497439"/>
                  <a:gd name="connsiteX4" fmla="*/ 1960908 w 2318561"/>
                  <a:gd name="connsiteY4" fmla="*/ 2128858 h 2497439"/>
                  <a:gd name="connsiteX5" fmla="*/ 2011520 w 2318561"/>
                  <a:gd name="connsiteY5" fmla="*/ 1887212 h 2497439"/>
                  <a:gd name="connsiteX6" fmla="*/ 2287930 w 2318561"/>
                  <a:gd name="connsiteY6" fmla="*/ 2258834 h 2497439"/>
                  <a:gd name="connsiteX7" fmla="*/ 2318561 w 2318561"/>
                  <a:gd name="connsiteY7" fmla="*/ 3293 h 2497439"/>
                  <a:gd name="connsiteX0" fmla="*/ 2318561 w 2328553"/>
                  <a:gd name="connsiteY0" fmla="*/ 3294 h 2497440"/>
                  <a:gd name="connsiteX1" fmla="*/ 27404 w 2328553"/>
                  <a:gd name="connsiteY1" fmla="*/ 9804 h 2497440"/>
                  <a:gd name="connsiteX2" fmla="*/ 2976 w 2328553"/>
                  <a:gd name="connsiteY2" fmla="*/ 1648740 h 2497440"/>
                  <a:gd name="connsiteX3" fmla="*/ 707888 w 2328553"/>
                  <a:gd name="connsiteY3" fmla="*/ 2457662 h 2497440"/>
                  <a:gd name="connsiteX4" fmla="*/ 1960908 w 2328553"/>
                  <a:gd name="connsiteY4" fmla="*/ 2128859 h 2497440"/>
                  <a:gd name="connsiteX5" fmla="*/ 2011520 w 2328553"/>
                  <a:gd name="connsiteY5" fmla="*/ 1887213 h 2497440"/>
                  <a:gd name="connsiteX6" fmla="*/ 2328553 w 2328553"/>
                  <a:gd name="connsiteY6" fmla="*/ 2267532 h 2497440"/>
                  <a:gd name="connsiteX7" fmla="*/ 2318561 w 2328553"/>
                  <a:gd name="connsiteY7" fmla="*/ 3294 h 2497440"/>
                  <a:gd name="connsiteX0" fmla="*/ 2318561 w 2328553"/>
                  <a:gd name="connsiteY0" fmla="*/ 3294 h 2497440"/>
                  <a:gd name="connsiteX1" fmla="*/ 27404 w 2328553"/>
                  <a:gd name="connsiteY1" fmla="*/ 9804 h 2497440"/>
                  <a:gd name="connsiteX2" fmla="*/ 2976 w 2328553"/>
                  <a:gd name="connsiteY2" fmla="*/ 1648740 h 2497440"/>
                  <a:gd name="connsiteX3" fmla="*/ 707888 w 2328553"/>
                  <a:gd name="connsiteY3" fmla="*/ 2457662 h 2497440"/>
                  <a:gd name="connsiteX4" fmla="*/ 1960908 w 2328553"/>
                  <a:gd name="connsiteY4" fmla="*/ 2128859 h 2497440"/>
                  <a:gd name="connsiteX5" fmla="*/ 2011520 w 2328553"/>
                  <a:gd name="connsiteY5" fmla="*/ 1887213 h 2497440"/>
                  <a:gd name="connsiteX6" fmla="*/ 2328553 w 2328553"/>
                  <a:gd name="connsiteY6" fmla="*/ 2267532 h 2497440"/>
                  <a:gd name="connsiteX7" fmla="*/ 2318561 w 2328553"/>
                  <a:gd name="connsiteY7" fmla="*/ 3294 h 2497440"/>
                  <a:gd name="connsiteX0" fmla="*/ 2318561 w 2328553"/>
                  <a:gd name="connsiteY0" fmla="*/ 3294 h 2497440"/>
                  <a:gd name="connsiteX1" fmla="*/ 27404 w 2328553"/>
                  <a:gd name="connsiteY1" fmla="*/ 9804 h 2497440"/>
                  <a:gd name="connsiteX2" fmla="*/ 2976 w 2328553"/>
                  <a:gd name="connsiteY2" fmla="*/ 1648740 h 2497440"/>
                  <a:gd name="connsiteX3" fmla="*/ 707888 w 2328553"/>
                  <a:gd name="connsiteY3" fmla="*/ 2457662 h 2497440"/>
                  <a:gd name="connsiteX4" fmla="*/ 1960908 w 2328553"/>
                  <a:gd name="connsiteY4" fmla="*/ 2128859 h 2497440"/>
                  <a:gd name="connsiteX5" fmla="*/ 2011520 w 2328553"/>
                  <a:gd name="connsiteY5" fmla="*/ 1887213 h 2497440"/>
                  <a:gd name="connsiteX6" fmla="*/ 2328553 w 2328553"/>
                  <a:gd name="connsiteY6" fmla="*/ 2267532 h 2497440"/>
                  <a:gd name="connsiteX7" fmla="*/ 2318561 w 2328553"/>
                  <a:gd name="connsiteY7" fmla="*/ 3294 h 2497440"/>
                  <a:gd name="connsiteX0" fmla="*/ 2320026 w 2330018"/>
                  <a:gd name="connsiteY0" fmla="*/ 4396 h 2498542"/>
                  <a:gd name="connsiteX1" fmla="*/ 16682 w 2330018"/>
                  <a:gd name="connsiteY1" fmla="*/ 6558 h 2498542"/>
                  <a:gd name="connsiteX2" fmla="*/ 4441 w 2330018"/>
                  <a:gd name="connsiteY2" fmla="*/ 1649842 h 2498542"/>
                  <a:gd name="connsiteX3" fmla="*/ 709353 w 2330018"/>
                  <a:gd name="connsiteY3" fmla="*/ 2458764 h 2498542"/>
                  <a:gd name="connsiteX4" fmla="*/ 1962373 w 2330018"/>
                  <a:gd name="connsiteY4" fmla="*/ 2129961 h 2498542"/>
                  <a:gd name="connsiteX5" fmla="*/ 2012985 w 2330018"/>
                  <a:gd name="connsiteY5" fmla="*/ 1888315 h 2498542"/>
                  <a:gd name="connsiteX6" fmla="*/ 2330018 w 2330018"/>
                  <a:gd name="connsiteY6" fmla="*/ 2268634 h 2498542"/>
                  <a:gd name="connsiteX7" fmla="*/ 2320026 w 2330018"/>
                  <a:gd name="connsiteY7" fmla="*/ 4396 h 2498542"/>
                  <a:gd name="connsiteX0" fmla="*/ 2320026 w 2330018"/>
                  <a:gd name="connsiteY0" fmla="*/ 4396 h 2498542"/>
                  <a:gd name="connsiteX1" fmla="*/ 16682 w 2330018"/>
                  <a:gd name="connsiteY1" fmla="*/ 6558 h 2498542"/>
                  <a:gd name="connsiteX2" fmla="*/ 4441 w 2330018"/>
                  <a:gd name="connsiteY2" fmla="*/ 1649842 h 2498542"/>
                  <a:gd name="connsiteX3" fmla="*/ 709353 w 2330018"/>
                  <a:gd name="connsiteY3" fmla="*/ 2458764 h 2498542"/>
                  <a:gd name="connsiteX4" fmla="*/ 1962373 w 2330018"/>
                  <a:gd name="connsiteY4" fmla="*/ 2129961 h 2498542"/>
                  <a:gd name="connsiteX5" fmla="*/ 2012985 w 2330018"/>
                  <a:gd name="connsiteY5" fmla="*/ 1888315 h 2498542"/>
                  <a:gd name="connsiteX6" fmla="*/ 2330018 w 2330018"/>
                  <a:gd name="connsiteY6" fmla="*/ 2268634 h 2498542"/>
                  <a:gd name="connsiteX7" fmla="*/ 2320026 w 2330018"/>
                  <a:gd name="connsiteY7" fmla="*/ 4396 h 2498542"/>
                  <a:gd name="connsiteX0" fmla="*/ 2309414 w 2319406"/>
                  <a:gd name="connsiteY0" fmla="*/ 4396 h 2498542"/>
                  <a:gd name="connsiteX1" fmla="*/ 6070 w 2319406"/>
                  <a:gd name="connsiteY1" fmla="*/ 6558 h 2498542"/>
                  <a:gd name="connsiteX2" fmla="*/ 10271 w 2319406"/>
                  <a:gd name="connsiteY2" fmla="*/ 1649842 h 2498542"/>
                  <a:gd name="connsiteX3" fmla="*/ 698741 w 2319406"/>
                  <a:gd name="connsiteY3" fmla="*/ 2458764 h 2498542"/>
                  <a:gd name="connsiteX4" fmla="*/ 1951761 w 2319406"/>
                  <a:gd name="connsiteY4" fmla="*/ 2129961 h 2498542"/>
                  <a:gd name="connsiteX5" fmla="*/ 2002373 w 2319406"/>
                  <a:gd name="connsiteY5" fmla="*/ 1888315 h 2498542"/>
                  <a:gd name="connsiteX6" fmla="*/ 2319406 w 2319406"/>
                  <a:gd name="connsiteY6" fmla="*/ 2268634 h 2498542"/>
                  <a:gd name="connsiteX7" fmla="*/ 2309414 w 2319406"/>
                  <a:gd name="connsiteY7" fmla="*/ 4396 h 2498542"/>
                  <a:gd name="connsiteX0" fmla="*/ 2307315 w 2317307"/>
                  <a:gd name="connsiteY0" fmla="*/ 4396 h 2498542"/>
                  <a:gd name="connsiteX1" fmla="*/ 3971 w 2317307"/>
                  <a:gd name="connsiteY1" fmla="*/ 6558 h 2498542"/>
                  <a:gd name="connsiteX2" fmla="*/ 8172 w 2317307"/>
                  <a:gd name="connsiteY2" fmla="*/ 1649842 h 2498542"/>
                  <a:gd name="connsiteX3" fmla="*/ 696642 w 2317307"/>
                  <a:gd name="connsiteY3" fmla="*/ 2458764 h 2498542"/>
                  <a:gd name="connsiteX4" fmla="*/ 1949662 w 2317307"/>
                  <a:gd name="connsiteY4" fmla="*/ 2129961 h 2498542"/>
                  <a:gd name="connsiteX5" fmla="*/ 2000274 w 2317307"/>
                  <a:gd name="connsiteY5" fmla="*/ 1888315 h 2498542"/>
                  <a:gd name="connsiteX6" fmla="*/ 2317307 w 2317307"/>
                  <a:gd name="connsiteY6" fmla="*/ 2268634 h 2498542"/>
                  <a:gd name="connsiteX7" fmla="*/ 2307315 w 2317307"/>
                  <a:gd name="connsiteY7" fmla="*/ 4396 h 2498542"/>
                  <a:gd name="connsiteX0" fmla="*/ 2310315 w 2320307"/>
                  <a:gd name="connsiteY0" fmla="*/ 4396 h 2498542"/>
                  <a:gd name="connsiteX1" fmla="*/ 6971 w 2320307"/>
                  <a:gd name="connsiteY1" fmla="*/ 6558 h 2498542"/>
                  <a:gd name="connsiteX2" fmla="*/ 2951 w 2320307"/>
                  <a:gd name="connsiteY2" fmla="*/ 1649842 h 2498542"/>
                  <a:gd name="connsiteX3" fmla="*/ 699642 w 2320307"/>
                  <a:gd name="connsiteY3" fmla="*/ 2458764 h 2498542"/>
                  <a:gd name="connsiteX4" fmla="*/ 1952662 w 2320307"/>
                  <a:gd name="connsiteY4" fmla="*/ 2129961 h 2498542"/>
                  <a:gd name="connsiteX5" fmla="*/ 2003274 w 2320307"/>
                  <a:gd name="connsiteY5" fmla="*/ 1888315 h 2498542"/>
                  <a:gd name="connsiteX6" fmla="*/ 2320307 w 2320307"/>
                  <a:gd name="connsiteY6" fmla="*/ 2268634 h 2498542"/>
                  <a:gd name="connsiteX7" fmla="*/ 2310315 w 2320307"/>
                  <a:gd name="connsiteY7" fmla="*/ 4396 h 2498542"/>
                  <a:gd name="connsiteX0" fmla="*/ 2307956 w 2317948"/>
                  <a:gd name="connsiteY0" fmla="*/ 4396 h 2498542"/>
                  <a:gd name="connsiteX1" fmla="*/ 4612 w 2317948"/>
                  <a:gd name="connsiteY1" fmla="*/ 6558 h 2498542"/>
                  <a:gd name="connsiteX2" fmla="*/ 592 w 2317948"/>
                  <a:gd name="connsiteY2" fmla="*/ 1649842 h 2498542"/>
                  <a:gd name="connsiteX3" fmla="*/ 697283 w 2317948"/>
                  <a:gd name="connsiteY3" fmla="*/ 2458764 h 2498542"/>
                  <a:gd name="connsiteX4" fmla="*/ 1950303 w 2317948"/>
                  <a:gd name="connsiteY4" fmla="*/ 2129961 h 2498542"/>
                  <a:gd name="connsiteX5" fmla="*/ 2000915 w 2317948"/>
                  <a:gd name="connsiteY5" fmla="*/ 1888315 h 2498542"/>
                  <a:gd name="connsiteX6" fmla="*/ 2317948 w 2317948"/>
                  <a:gd name="connsiteY6" fmla="*/ 2268634 h 2498542"/>
                  <a:gd name="connsiteX7" fmla="*/ 2307956 w 2317948"/>
                  <a:gd name="connsiteY7" fmla="*/ 4396 h 2498542"/>
                  <a:gd name="connsiteX0" fmla="*/ 2307956 w 2317948"/>
                  <a:gd name="connsiteY0" fmla="*/ 2367 h 2496513"/>
                  <a:gd name="connsiteX1" fmla="*/ 4612 w 2317948"/>
                  <a:gd name="connsiteY1" fmla="*/ 4529 h 2496513"/>
                  <a:gd name="connsiteX2" fmla="*/ 592 w 2317948"/>
                  <a:gd name="connsiteY2" fmla="*/ 1647813 h 2496513"/>
                  <a:gd name="connsiteX3" fmla="*/ 697283 w 2317948"/>
                  <a:gd name="connsiteY3" fmla="*/ 2456735 h 2496513"/>
                  <a:gd name="connsiteX4" fmla="*/ 1950303 w 2317948"/>
                  <a:gd name="connsiteY4" fmla="*/ 2127932 h 2496513"/>
                  <a:gd name="connsiteX5" fmla="*/ 2000915 w 2317948"/>
                  <a:gd name="connsiteY5" fmla="*/ 1886286 h 2496513"/>
                  <a:gd name="connsiteX6" fmla="*/ 2317948 w 2317948"/>
                  <a:gd name="connsiteY6" fmla="*/ 2266605 h 2496513"/>
                  <a:gd name="connsiteX7" fmla="*/ 2307956 w 2317948"/>
                  <a:gd name="connsiteY7" fmla="*/ 2367 h 2496513"/>
                  <a:gd name="connsiteX0" fmla="*/ 2307956 w 2317948"/>
                  <a:gd name="connsiteY0" fmla="*/ 0 h 2494146"/>
                  <a:gd name="connsiteX1" fmla="*/ 4612 w 2317948"/>
                  <a:gd name="connsiteY1" fmla="*/ 2162 h 2494146"/>
                  <a:gd name="connsiteX2" fmla="*/ 592 w 2317948"/>
                  <a:gd name="connsiteY2" fmla="*/ 1645446 h 2494146"/>
                  <a:gd name="connsiteX3" fmla="*/ 697283 w 2317948"/>
                  <a:gd name="connsiteY3" fmla="*/ 2454368 h 2494146"/>
                  <a:gd name="connsiteX4" fmla="*/ 1950303 w 2317948"/>
                  <a:gd name="connsiteY4" fmla="*/ 2125565 h 2494146"/>
                  <a:gd name="connsiteX5" fmla="*/ 2000915 w 2317948"/>
                  <a:gd name="connsiteY5" fmla="*/ 1883919 h 2494146"/>
                  <a:gd name="connsiteX6" fmla="*/ 2317948 w 2317948"/>
                  <a:gd name="connsiteY6" fmla="*/ 2264238 h 2494146"/>
                  <a:gd name="connsiteX7" fmla="*/ 2307956 w 2317948"/>
                  <a:gd name="connsiteY7" fmla="*/ 0 h 2494146"/>
                  <a:gd name="connsiteX0" fmla="*/ 2307956 w 2317948"/>
                  <a:gd name="connsiteY0" fmla="*/ 0 h 2494146"/>
                  <a:gd name="connsiteX1" fmla="*/ 4612 w 2317948"/>
                  <a:gd name="connsiteY1" fmla="*/ 2162 h 2494146"/>
                  <a:gd name="connsiteX2" fmla="*/ 592 w 2317948"/>
                  <a:gd name="connsiteY2" fmla="*/ 1645446 h 2494146"/>
                  <a:gd name="connsiteX3" fmla="*/ 697283 w 2317948"/>
                  <a:gd name="connsiteY3" fmla="*/ 2454368 h 2494146"/>
                  <a:gd name="connsiteX4" fmla="*/ 1950303 w 2317948"/>
                  <a:gd name="connsiteY4" fmla="*/ 2125565 h 2494146"/>
                  <a:gd name="connsiteX5" fmla="*/ 2000915 w 2317948"/>
                  <a:gd name="connsiteY5" fmla="*/ 1883919 h 2494146"/>
                  <a:gd name="connsiteX6" fmla="*/ 2317948 w 2317948"/>
                  <a:gd name="connsiteY6" fmla="*/ 2264238 h 2494146"/>
                  <a:gd name="connsiteX7" fmla="*/ 2307956 w 2317948"/>
                  <a:gd name="connsiteY7" fmla="*/ 0 h 2494146"/>
                  <a:gd name="connsiteX0" fmla="*/ 2307956 w 2317948"/>
                  <a:gd name="connsiteY0" fmla="*/ 0 h 2494146"/>
                  <a:gd name="connsiteX1" fmla="*/ 4612 w 2317948"/>
                  <a:gd name="connsiteY1" fmla="*/ 2162 h 2494146"/>
                  <a:gd name="connsiteX2" fmla="*/ 592 w 2317948"/>
                  <a:gd name="connsiteY2" fmla="*/ 1645446 h 2494146"/>
                  <a:gd name="connsiteX3" fmla="*/ 697283 w 2317948"/>
                  <a:gd name="connsiteY3" fmla="*/ 2454368 h 2494146"/>
                  <a:gd name="connsiteX4" fmla="*/ 1950303 w 2317948"/>
                  <a:gd name="connsiteY4" fmla="*/ 2125565 h 2494146"/>
                  <a:gd name="connsiteX5" fmla="*/ 2000915 w 2317948"/>
                  <a:gd name="connsiteY5" fmla="*/ 1883919 h 2494146"/>
                  <a:gd name="connsiteX6" fmla="*/ 2317948 w 2317948"/>
                  <a:gd name="connsiteY6" fmla="*/ 2264238 h 2494146"/>
                  <a:gd name="connsiteX7" fmla="*/ 2307956 w 2317948"/>
                  <a:gd name="connsiteY7" fmla="*/ 0 h 2494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948" h="2494146">
                    <a:moveTo>
                      <a:pt x="2307956" y="0"/>
                    </a:moveTo>
                    <a:cubicBezTo>
                      <a:pt x="2255778" y="9266"/>
                      <a:pt x="59441" y="8523"/>
                      <a:pt x="4612" y="2162"/>
                    </a:cubicBezTo>
                    <a:cubicBezTo>
                      <a:pt x="11554" y="45910"/>
                      <a:pt x="-3047" y="1590473"/>
                      <a:pt x="592" y="1645446"/>
                    </a:cubicBezTo>
                    <a:cubicBezTo>
                      <a:pt x="9797" y="1969160"/>
                      <a:pt x="325364" y="2376030"/>
                      <a:pt x="697283" y="2454368"/>
                    </a:cubicBezTo>
                    <a:cubicBezTo>
                      <a:pt x="1159148" y="2623521"/>
                      <a:pt x="1726538" y="2203288"/>
                      <a:pt x="1950303" y="2125565"/>
                    </a:cubicBezTo>
                    <a:cubicBezTo>
                      <a:pt x="2021010" y="2049598"/>
                      <a:pt x="2016732" y="2026794"/>
                      <a:pt x="2000915" y="1883919"/>
                    </a:cubicBezTo>
                    <a:cubicBezTo>
                      <a:pt x="2013307" y="2010550"/>
                      <a:pt x="2072526" y="2201553"/>
                      <a:pt x="2317948" y="2264238"/>
                    </a:cubicBezTo>
                    <a:cubicBezTo>
                      <a:pt x="2314617" y="1509492"/>
                      <a:pt x="2316768" y="83008"/>
                      <a:pt x="2307956" y="0"/>
                    </a:cubicBezTo>
                    <a:close/>
                  </a:path>
                </a:pathLst>
              </a:custGeom>
              <a:solidFill>
                <a:schemeClr val="bg1">
                  <a:lumMod val="85000"/>
                </a:schemeClr>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85750">
                  <a:defRPr/>
                </a:pPr>
                <a:endParaRPr lang="en-US" dirty="0">
                  <a:solidFill>
                    <a:prstClr val="white"/>
                  </a:solidFill>
                  <a:latin typeface="Calibri"/>
                </a:endParaRPr>
              </a:p>
            </p:txBody>
          </p:sp>
          <p:sp>
            <p:nvSpPr>
              <p:cNvPr id="105" name="Freeform: Shape 104">
                <a:extLst>
                  <a:ext uri="{FF2B5EF4-FFF2-40B4-BE49-F238E27FC236}">
                    <a16:creationId xmlns:a16="http://schemas.microsoft.com/office/drawing/2014/main" id="{2A1C07B9-BB78-494A-806F-BBC8BF74B318}"/>
                  </a:ext>
                </a:extLst>
              </p:cNvPr>
              <p:cNvSpPr/>
              <p:nvPr/>
            </p:nvSpPr>
            <p:spPr>
              <a:xfrm>
                <a:off x="5308940" y="628780"/>
                <a:ext cx="488282" cy="1138304"/>
              </a:xfrm>
              <a:custGeom>
                <a:avLst/>
                <a:gdLst>
                  <a:gd name="connsiteX0" fmla="*/ 304800 w 1835150"/>
                  <a:gd name="connsiteY0" fmla="*/ 1054100 h 1054100"/>
                  <a:gd name="connsiteX1" fmla="*/ 0 w 1835150"/>
                  <a:gd name="connsiteY1" fmla="*/ 615950 h 1054100"/>
                  <a:gd name="connsiteX2" fmla="*/ 977900 w 1835150"/>
                  <a:gd name="connsiteY2" fmla="*/ 0 h 1054100"/>
                  <a:gd name="connsiteX3" fmla="*/ 1835150 w 1835150"/>
                  <a:gd name="connsiteY3" fmla="*/ 419100 h 1054100"/>
                  <a:gd name="connsiteX0" fmla="*/ 304800 w 1835150"/>
                  <a:gd name="connsiteY0" fmla="*/ 1061861 h 1061861"/>
                  <a:gd name="connsiteX1" fmla="*/ 0 w 1835150"/>
                  <a:gd name="connsiteY1" fmla="*/ 623711 h 1061861"/>
                  <a:gd name="connsiteX2" fmla="*/ 977900 w 1835150"/>
                  <a:gd name="connsiteY2" fmla="*/ 7761 h 1061861"/>
                  <a:gd name="connsiteX3" fmla="*/ 1835150 w 1835150"/>
                  <a:gd name="connsiteY3" fmla="*/ 426861 h 1061861"/>
                  <a:gd name="connsiteX0" fmla="*/ 304800 w 1835150"/>
                  <a:gd name="connsiteY0" fmla="*/ 1060629 h 1060629"/>
                  <a:gd name="connsiteX1" fmla="*/ 0 w 1835150"/>
                  <a:gd name="connsiteY1" fmla="*/ 622479 h 1060629"/>
                  <a:gd name="connsiteX2" fmla="*/ 977900 w 1835150"/>
                  <a:gd name="connsiteY2" fmla="*/ 6529 h 1060629"/>
                  <a:gd name="connsiteX3" fmla="*/ 1835150 w 1835150"/>
                  <a:gd name="connsiteY3" fmla="*/ 425629 h 1060629"/>
                  <a:gd name="connsiteX0" fmla="*/ 304800 w 1835150"/>
                  <a:gd name="connsiteY0" fmla="*/ 954648 h 954648"/>
                  <a:gd name="connsiteX1" fmla="*/ 0 w 1835150"/>
                  <a:gd name="connsiteY1" fmla="*/ 516498 h 954648"/>
                  <a:gd name="connsiteX2" fmla="*/ 952500 w 1835150"/>
                  <a:gd name="connsiteY2" fmla="*/ 8498 h 954648"/>
                  <a:gd name="connsiteX3" fmla="*/ 1835150 w 1835150"/>
                  <a:gd name="connsiteY3" fmla="*/ 319648 h 954648"/>
                  <a:gd name="connsiteX0" fmla="*/ 304800 w 1835150"/>
                  <a:gd name="connsiteY0" fmla="*/ 954648 h 954648"/>
                  <a:gd name="connsiteX1" fmla="*/ 0 w 1835150"/>
                  <a:gd name="connsiteY1" fmla="*/ 516498 h 954648"/>
                  <a:gd name="connsiteX2" fmla="*/ 952500 w 1835150"/>
                  <a:gd name="connsiteY2" fmla="*/ 8498 h 954648"/>
                  <a:gd name="connsiteX3" fmla="*/ 1835150 w 1835150"/>
                  <a:gd name="connsiteY3" fmla="*/ 319648 h 954648"/>
                  <a:gd name="connsiteX0" fmla="*/ 304800 w 1835150"/>
                  <a:gd name="connsiteY0" fmla="*/ 954648 h 954648"/>
                  <a:gd name="connsiteX1" fmla="*/ 0 w 1835150"/>
                  <a:gd name="connsiteY1" fmla="*/ 516498 h 954648"/>
                  <a:gd name="connsiteX2" fmla="*/ 952500 w 1835150"/>
                  <a:gd name="connsiteY2" fmla="*/ 8498 h 954648"/>
                  <a:gd name="connsiteX3" fmla="*/ 1835150 w 1835150"/>
                  <a:gd name="connsiteY3" fmla="*/ 319648 h 954648"/>
                  <a:gd name="connsiteX0" fmla="*/ 349083 w 1879433"/>
                  <a:gd name="connsiteY0" fmla="*/ 954648 h 954648"/>
                  <a:gd name="connsiteX1" fmla="*/ 44283 w 1879433"/>
                  <a:gd name="connsiteY1" fmla="*/ 516498 h 954648"/>
                  <a:gd name="connsiteX2" fmla="*/ 996783 w 1879433"/>
                  <a:gd name="connsiteY2" fmla="*/ 8498 h 954648"/>
                  <a:gd name="connsiteX3" fmla="*/ 1879433 w 1879433"/>
                  <a:gd name="connsiteY3" fmla="*/ 319648 h 954648"/>
                  <a:gd name="connsiteX0" fmla="*/ 399650 w 1930000"/>
                  <a:gd name="connsiteY0" fmla="*/ 954648 h 1036191"/>
                  <a:gd name="connsiteX1" fmla="*/ 94850 w 1930000"/>
                  <a:gd name="connsiteY1" fmla="*/ 516498 h 1036191"/>
                  <a:gd name="connsiteX2" fmla="*/ 1047350 w 1930000"/>
                  <a:gd name="connsiteY2" fmla="*/ 8498 h 1036191"/>
                  <a:gd name="connsiteX3" fmla="*/ 1930000 w 1930000"/>
                  <a:gd name="connsiteY3" fmla="*/ 319648 h 1036191"/>
                  <a:gd name="connsiteX0" fmla="*/ 413467 w 1943817"/>
                  <a:gd name="connsiteY0" fmla="*/ 954648 h 1040495"/>
                  <a:gd name="connsiteX1" fmla="*/ 89617 w 1943817"/>
                  <a:gd name="connsiteY1" fmla="*/ 548248 h 1040495"/>
                  <a:gd name="connsiteX2" fmla="*/ 1061167 w 1943817"/>
                  <a:gd name="connsiteY2" fmla="*/ 8498 h 1040495"/>
                  <a:gd name="connsiteX3" fmla="*/ 1943817 w 1943817"/>
                  <a:gd name="connsiteY3" fmla="*/ 319648 h 1040495"/>
                  <a:gd name="connsiteX0" fmla="*/ 402180 w 1932530"/>
                  <a:gd name="connsiteY0" fmla="*/ 954648 h 1026378"/>
                  <a:gd name="connsiteX1" fmla="*/ 78330 w 1932530"/>
                  <a:gd name="connsiteY1" fmla="*/ 548248 h 1026378"/>
                  <a:gd name="connsiteX2" fmla="*/ 1049880 w 1932530"/>
                  <a:gd name="connsiteY2" fmla="*/ 8498 h 1026378"/>
                  <a:gd name="connsiteX3" fmla="*/ 1932530 w 1932530"/>
                  <a:gd name="connsiteY3" fmla="*/ 319648 h 1026378"/>
                  <a:gd name="connsiteX0" fmla="*/ 402180 w 1932530"/>
                  <a:gd name="connsiteY0" fmla="*/ 954648 h 1026378"/>
                  <a:gd name="connsiteX1" fmla="*/ 78330 w 1932530"/>
                  <a:gd name="connsiteY1" fmla="*/ 548248 h 1026378"/>
                  <a:gd name="connsiteX2" fmla="*/ 1049880 w 1932530"/>
                  <a:gd name="connsiteY2" fmla="*/ 8498 h 1026378"/>
                  <a:gd name="connsiteX3" fmla="*/ 1932530 w 1932530"/>
                  <a:gd name="connsiteY3" fmla="*/ 319648 h 1026378"/>
                  <a:gd name="connsiteX0" fmla="*/ 402180 w 1932530"/>
                  <a:gd name="connsiteY0" fmla="*/ 1054368 h 1126098"/>
                  <a:gd name="connsiteX1" fmla="*/ 78330 w 1932530"/>
                  <a:gd name="connsiteY1" fmla="*/ 647968 h 1126098"/>
                  <a:gd name="connsiteX2" fmla="*/ 1100680 w 1932530"/>
                  <a:gd name="connsiteY2" fmla="*/ 6618 h 1126098"/>
                  <a:gd name="connsiteX3" fmla="*/ 1932530 w 1932530"/>
                  <a:gd name="connsiteY3" fmla="*/ 419368 h 1126098"/>
                  <a:gd name="connsiteX0" fmla="*/ 402180 w 1932530"/>
                  <a:gd name="connsiteY0" fmla="*/ 1048077 h 1119807"/>
                  <a:gd name="connsiteX1" fmla="*/ 78330 w 1932530"/>
                  <a:gd name="connsiteY1" fmla="*/ 641677 h 1119807"/>
                  <a:gd name="connsiteX2" fmla="*/ 1100680 w 1932530"/>
                  <a:gd name="connsiteY2" fmla="*/ 327 h 1119807"/>
                  <a:gd name="connsiteX3" fmla="*/ 1932530 w 1932530"/>
                  <a:gd name="connsiteY3" fmla="*/ 413077 h 1119807"/>
                  <a:gd name="connsiteX0" fmla="*/ 402180 w 1932530"/>
                  <a:gd name="connsiteY0" fmla="*/ 1022701 h 1094431"/>
                  <a:gd name="connsiteX1" fmla="*/ 78330 w 1932530"/>
                  <a:gd name="connsiteY1" fmla="*/ 616301 h 1094431"/>
                  <a:gd name="connsiteX2" fmla="*/ 1157830 w 1932530"/>
                  <a:gd name="connsiteY2" fmla="*/ 351 h 1094431"/>
                  <a:gd name="connsiteX3" fmla="*/ 1932530 w 1932530"/>
                  <a:gd name="connsiteY3" fmla="*/ 387701 h 1094431"/>
                  <a:gd name="connsiteX0" fmla="*/ 388071 w 1918421"/>
                  <a:gd name="connsiteY0" fmla="*/ 1022701 h 1088271"/>
                  <a:gd name="connsiteX1" fmla="*/ 64221 w 1918421"/>
                  <a:gd name="connsiteY1" fmla="*/ 616301 h 1088271"/>
                  <a:gd name="connsiteX2" fmla="*/ 1143721 w 1918421"/>
                  <a:gd name="connsiteY2" fmla="*/ 351 h 1088271"/>
                  <a:gd name="connsiteX3" fmla="*/ 1918421 w 1918421"/>
                  <a:gd name="connsiteY3" fmla="*/ 387701 h 1088271"/>
                  <a:gd name="connsiteX0" fmla="*/ 397247 w 1927597"/>
                  <a:gd name="connsiteY0" fmla="*/ 1022701 h 1040551"/>
                  <a:gd name="connsiteX1" fmla="*/ 73397 w 1927597"/>
                  <a:gd name="connsiteY1" fmla="*/ 616301 h 1040551"/>
                  <a:gd name="connsiteX2" fmla="*/ 1152897 w 1927597"/>
                  <a:gd name="connsiteY2" fmla="*/ 351 h 1040551"/>
                  <a:gd name="connsiteX3" fmla="*/ 1927597 w 1927597"/>
                  <a:gd name="connsiteY3" fmla="*/ 387701 h 1040551"/>
                  <a:gd name="connsiteX0" fmla="*/ 229739 w 2115689"/>
                  <a:gd name="connsiteY0" fmla="*/ 2724501 h 2728496"/>
                  <a:gd name="connsiteX1" fmla="*/ 261489 w 2115689"/>
                  <a:gd name="connsiteY1" fmla="*/ 616301 h 2728496"/>
                  <a:gd name="connsiteX2" fmla="*/ 1340989 w 2115689"/>
                  <a:gd name="connsiteY2" fmla="*/ 351 h 2728496"/>
                  <a:gd name="connsiteX3" fmla="*/ 2115689 w 2115689"/>
                  <a:gd name="connsiteY3" fmla="*/ 387701 h 2728496"/>
                  <a:gd name="connsiteX0" fmla="*/ 615800 w 2501750"/>
                  <a:gd name="connsiteY0" fmla="*/ 2724501 h 2724501"/>
                  <a:gd name="connsiteX1" fmla="*/ 647550 w 2501750"/>
                  <a:gd name="connsiteY1" fmla="*/ 616301 h 2724501"/>
                  <a:gd name="connsiteX2" fmla="*/ 1727050 w 2501750"/>
                  <a:gd name="connsiteY2" fmla="*/ 351 h 2724501"/>
                  <a:gd name="connsiteX3" fmla="*/ 2501750 w 2501750"/>
                  <a:gd name="connsiteY3" fmla="*/ 387701 h 2724501"/>
                  <a:gd name="connsiteX0" fmla="*/ 621010 w 2506960"/>
                  <a:gd name="connsiteY0" fmla="*/ 2724501 h 2724501"/>
                  <a:gd name="connsiteX1" fmla="*/ 633710 w 2506960"/>
                  <a:gd name="connsiteY1" fmla="*/ 546451 h 2724501"/>
                  <a:gd name="connsiteX2" fmla="*/ 1732260 w 2506960"/>
                  <a:gd name="connsiteY2" fmla="*/ 351 h 2724501"/>
                  <a:gd name="connsiteX3" fmla="*/ 2506960 w 2506960"/>
                  <a:gd name="connsiteY3" fmla="*/ 387701 h 2724501"/>
                  <a:gd name="connsiteX0" fmla="*/ 695032 w 2580982"/>
                  <a:gd name="connsiteY0" fmla="*/ 2724501 h 2724501"/>
                  <a:gd name="connsiteX1" fmla="*/ 707732 w 2580982"/>
                  <a:gd name="connsiteY1" fmla="*/ 546451 h 2724501"/>
                  <a:gd name="connsiteX2" fmla="*/ 1806282 w 2580982"/>
                  <a:gd name="connsiteY2" fmla="*/ 351 h 2724501"/>
                  <a:gd name="connsiteX3" fmla="*/ 2580982 w 2580982"/>
                  <a:gd name="connsiteY3" fmla="*/ 387701 h 2724501"/>
                  <a:gd name="connsiteX0" fmla="*/ 688809 w 2593809"/>
                  <a:gd name="connsiteY0" fmla="*/ 2718151 h 2718151"/>
                  <a:gd name="connsiteX1" fmla="*/ 720559 w 2593809"/>
                  <a:gd name="connsiteY1" fmla="*/ 546451 h 2718151"/>
                  <a:gd name="connsiteX2" fmla="*/ 1819109 w 2593809"/>
                  <a:gd name="connsiteY2" fmla="*/ 351 h 2718151"/>
                  <a:gd name="connsiteX3" fmla="*/ 2593809 w 2593809"/>
                  <a:gd name="connsiteY3" fmla="*/ 387701 h 2718151"/>
                  <a:gd name="connsiteX0" fmla="*/ 564106 w 2469106"/>
                  <a:gd name="connsiteY0" fmla="*/ 2718151 h 2718151"/>
                  <a:gd name="connsiteX1" fmla="*/ 595856 w 2469106"/>
                  <a:gd name="connsiteY1" fmla="*/ 546451 h 2718151"/>
                  <a:gd name="connsiteX2" fmla="*/ 1694406 w 2469106"/>
                  <a:gd name="connsiteY2" fmla="*/ 351 h 2718151"/>
                  <a:gd name="connsiteX3" fmla="*/ 2469106 w 2469106"/>
                  <a:gd name="connsiteY3" fmla="*/ 387701 h 2718151"/>
                  <a:gd name="connsiteX0" fmla="*/ 595456 w 2500456"/>
                  <a:gd name="connsiteY0" fmla="*/ 2718151 h 2718151"/>
                  <a:gd name="connsiteX1" fmla="*/ 627206 w 2500456"/>
                  <a:gd name="connsiteY1" fmla="*/ 546451 h 2718151"/>
                  <a:gd name="connsiteX2" fmla="*/ 1725756 w 2500456"/>
                  <a:gd name="connsiteY2" fmla="*/ 351 h 2718151"/>
                  <a:gd name="connsiteX3" fmla="*/ 2500456 w 2500456"/>
                  <a:gd name="connsiteY3" fmla="*/ 387701 h 2718151"/>
                  <a:gd name="connsiteX0" fmla="*/ 567696 w 2472696"/>
                  <a:gd name="connsiteY0" fmla="*/ 2718151 h 2718151"/>
                  <a:gd name="connsiteX1" fmla="*/ 599446 w 2472696"/>
                  <a:gd name="connsiteY1" fmla="*/ 546451 h 2718151"/>
                  <a:gd name="connsiteX2" fmla="*/ 1697996 w 2472696"/>
                  <a:gd name="connsiteY2" fmla="*/ 351 h 2718151"/>
                  <a:gd name="connsiteX3" fmla="*/ 2472696 w 2472696"/>
                  <a:gd name="connsiteY3" fmla="*/ 387701 h 2718151"/>
                  <a:gd name="connsiteX0" fmla="*/ 567696 w 2472696"/>
                  <a:gd name="connsiteY0" fmla="*/ 2718151 h 2718151"/>
                  <a:gd name="connsiteX1" fmla="*/ 599446 w 2472696"/>
                  <a:gd name="connsiteY1" fmla="*/ 546451 h 2718151"/>
                  <a:gd name="connsiteX2" fmla="*/ 1697996 w 2472696"/>
                  <a:gd name="connsiteY2" fmla="*/ 351 h 2718151"/>
                  <a:gd name="connsiteX3" fmla="*/ 2472696 w 2472696"/>
                  <a:gd name="connsiteY3" fmla="*/ 387701 h 2718151"/>
                  <a:gd name="connsiteX0" fmla="*/ 567696 w 2472696"/>
                  <a:gd name="connsiteY0" fmla="*/ 2718127 h 2718127"/>
                  <a:gd name="connsiteX1" fmla="*/ 599446 w 2472696"/>
                  <a:gd name="connsiteY1" fmla="*/ 546427 h 2718127"/>
                  <a:gd name="connsiteX2" fmla="*/ 1697996 w 2472696"/>
                  <a:gd name="connsiteY2" fmla="*/ 327 h 2718127"/>
                  <a:gd name="connsiteX3" fmla="*/ 2472696 w 2472696"/>
                  <a:gd name="connsiteY3" fmla="*/ 387677 h 2718127"/>
                  <a:gd name="connsiteX0" fmla="*/ 567696 w 2440946"/>
                  <a:gd name="connsiteY0" fmla="*/ 2718127 h 2718127"/>
                  <a:gd name="connsiteX1" fmla="*/ 599446 w 2440946"/>
                  <a:gd name="connsiteY1" fmla="*/ 546427 h 2718127"/>
                  <a:gd name="connsiteX2" fmla="*/ 1697996 w 2440946"/>
                  <a:gd name="connsiteY2" fmla="*/ 327 h 2718127"/>
                  <a:gd name="connsiteX3" fmla="*/ 2440946 w 2440946"/>
                  <a:gd name="connsiteY3" fmla="*/ 387677 h 2718127"/>
                  <a:gd name="connsiteX0" fmla="*/ 567696 w 2440946"/>
                  <a:gd name="connsiteY0" fmla="*/ 2718127 h 2718127"/>
                  <a:gd name="connsiteX1" fmla="*/ 599446 w 2440946"/>
                  <a:gd name="connsiteY1" fmla="*/ 546427 h 2718127"/>
                  <a:gd name="connsiteX2" fmla="*/ 1697996 w 2440946"/>
                  <a:gd name="connsiteY2" fmla="*/ 327 h 2718127"/>
                  <a:gd name="connsiteX3" fmla="*/ 2440946 w 2440946"/>
                  <a:gd name="connsiteY3" fmla="*/ 387676 h 2718127"/>
                  <a:gd name="connsiteX0" fmla="*/ 567696 w 1697996"/>
                  <a:gd name="connsiteY0" fmla="*/ 2717800 h 2717800"/>
                  <a:gd name="connsiteX1" fmla="*/ 599446 w 1697996"/>
                  <a:gd name="connsiteY1" fmla="*/ 546100 h 2717800"/>
                  <a:gd name="connsiteX2" fmla="*/ 1697996 w 1697996"/>
                  <a:gd name="connsiteY2" fmla="*/ 0 h 2717800"/>
                  <a:gd name="connsiteX0" fmla="*/ 506636 w 1636936"/>
                  <a:gd name="connsiteY0" fmla="*/ 2717800 h 2717800"/>
                  <a:gd name="connsiteX1" fmla="*/ 538386 w 1636936"/>
                  <a:gd name="connsiteY1" fmla="*/ 546100 h 2717800"/>
                  <a:gd name="connsiteX2" fmla="*/ 1636936 w 1636936"/>
                  <a:gd name="connsiteY2" fmla="*/ 0 h 2717800"/>
                  <a:gd name="connsiteX0" fmla="*/ 506636 w 538386"/>
                  <a:gd name="connsiteY0" fmla="*/ 2171700 h 2171700"/>
                  <a:gd name="connsiteX1" fmla="*/ 538386 w 538386"/>
                  <a:gd name="connsiteY1" fmla="*/ 0 h 2171700"/>
                  <a:gd name="connsiteX0" fmla="*/ 688925 w 688925"/>
                  <a:gd name="connsiteY0" fmla="*/ 1393360 h 1393360"/>
                  <a:gd name="connsiteX1" fmla="*/ 247714 w 688925"/>
                  <a:gd name="connsiteY1" fmla="*/ 0 h 1393360"/>
                  <a:gd name="connsiteX0" fmla="*/ 638275 w 638275"/>
                  <a:gd name="connsiteY0" fmla="*/ 1393360 h 1393360"/>
                  <a:gd name="connsiteX1" fmla="*/ 197064 w 638275"/>
                  <a:gd name="connsiteY1" fmla="*/ 0 h 1393360"/>
                  <a:gd name="connsiteX0" fmla="*/ 638275 w 638275"/>
                  <a:gd name="connsiteY0" fmla="*/ 1393360 h 1393360"/>
                  <a:gd name="connsiteX1" fmla="*/ 197064 w 638275"/>
                  <a:gd name="connsiteY1" fmla="*/ 0 h 1393360"/>
                  <a:gd name="connsiteX0" fmla="*/ 561091 w 561091"/>
                  <a:gd name="connsiteY0" fmla="*/ 1393360 h 1393360"/>
                  <a:gd name="connsiteX1" fmla="*/ 119880 w 561091"/>
                  <a:gd name="connsiteY1" fmla="*/ 0 h 1393360"/>
                  <a:gd name="connsiteX0" fmla="*/ 605135 w 605135"/>
                  <a:gd name="connsiteY0" fmla="*/ 1380315 h 1380315"/>
                  <a:gd name="connsiteX1" fmla="*/ 86456 w 605135"/>
                  <a:gd name="connsiteY1" fmla="*/ 0 h 1380315"/>
                  <a:gd name="connsiteX0" fmla="*/ 605135 w 605135"/>
                  <a:gd name="connsiteY0" fmla="*/ 1380315 h 1380315"/>
                  <a:gd name="connsiteX1" fmla="*/ 86456 w 605135"/>
                  <a:gd name="connsiteY1" fmla="*/ 0 h 1380315"/>
                  <a:gd name="connsiteX0" fmla="*/ 555190 w 555190"/>
                  <a:gd name="connsiteY0" fmla="*/ 1380315 h 1380315"/>
                  <a:gd name="connsiteX1" fmla="*/ 36511 w 555190"/>
                  <a:gd name="connsiteY1" fmla="*/ 0 h 1380315"/>
                </a:gdLst>
                <a:ahLst/>
                <a:cxnLst>
                  <a:cxn ang="0">
                    <a:pos x="connsiteX0" y="connsiteY0"/>
                  </a:cxn>
                  <a:cxn ang="0">
                    <a:pos x="connsiteX1" y="connsiteY1"/>
                  </a:cxn>
                </a:cxnLst>
                <a:rect l="l" t="t" r="r" b="b"/>
                <a:pathLst>
                  <a:path w="555190" h="1380315">
                    <a:moveTo>
                      <a:pt x="555190" y="1380315"/>
                    </a:moveTo>
                    <a:cubicBezTo>
                      <a:pt x="-113845" y="940911"/>
                      <a:pt x="-13245" y="213813"/>
                      <a:pt x="36511" y="0"/>
                    </a:cubicBezTo>
                  </a:path>
                </a:pathLst>
              </a:custGeom>
              <a:no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85750">
                  <a:defRPr/>
                </a:pPr>
                <a:endParaRPr lang="en-US" dirty="0">
                  <a:solidFill>
                    <a:prstClr val="white"/>
                  </a:solidFill>
                  <a:latin typeface="Calibri"/>
                </a:endParaRPr>
              </a:p>
            </p:txBody>
          </p:sp>
          <p:sp>
            <p:nvSpPr>
              <p:cNvPr id="106" name="Freeform: Shape 105">
                <a:extLst>
                  <a:ext uri="{FF2B5EF4-FFF2-40B4-BE49-F238E27FC236}">
                    <a16:creationId xmlns:a16="http://schemas.microsoft.com/office/drawing/2014/main" id="{E2B238E6-D1BA-4310-9CA5-F74DA5F126BF}"/>
                  </a:ext>
                </a:extLst>
              </p:cNvPr>
              <p:cNvSpPr/>
              <p:nvPr/>
            </p:nvSpPr>
            <p:spPr>
              <a:xfrm>
                <a:off x="5278925" y="786253"/>
                <a:ext cx="286888" cy="1262033"/>
              </a:xfrm>
              <a:custGeom>
                <a:avLst/>
                <a:gdLst>
                  <a:gd name="connsiteX0" fmla="*/ 304800 w 1835150"/>
                  <a:gd name="connsiteY0" fmla="*/ 1054100 h 1054100"/>
                  <a:gd name="connsiteX1" fmla="*/ 0 w 1835150"/>
                  <a:gd name="connsiteY1" fmla="*/ 615950 h 1054100"/>
                  <a:gd name="connsiteX2" fmla="*/ 977900 w 1835150"/>
                  <a:gd name="connsiteY2" fmla="*/ 0 h 1054100"/>
                  <a:gd name="connsiteX3" fmla="*/ 1835150 w 1835150"/>
                  <a:gd name="connsiteY3" fmla="*/ 419100 h 1054100"/>
                  <a:gd name="connsiteX0" fmla="*/ 304800 w 1835150"/>
                  <a:gd name="connsiteY0" fmla="*/ 1061861 h 1061861"/>
                  <a:gd name="connsiteX1" fmla="*/ 0 w 1835150"/>
                  <a:gd name="connsiteY1" fmla="*/ 623711 h 1061861"/>
                  <a:gd name="connsiteX2" fmla="*/ 977900 w 1835150"/>
                  <a:gd name="connsiteY2" fmla="*/ 7761 h 1061861"/>
                  <a:gd name="connsiteX3" fmla="*/ 1835150 w 1835150"/>
                  <a:gd name="connsiteY3" fmla="*/ 426861 h 1061861"/>
                  <a:gd name="connsiteX0" fmla="*/ 304800 w 1835150"/>
                  <a:gd name="connsiteY0" fmla="*/ 1060629 h 1060629"/>
                  <a:gd name="connsiteX1" fmla="*/ 0 w 1835150"/>
                  <a:gd name="connsiteY1" fmla="*/ 622479 h 1060629"/>
                  <a:gd name="connsiteX2" fmla="*/ 977900 w 1835150"/>
                  <a:gd name="connsiteY2" fmla="*/ 6529 h 1060629"/>
                  <a:gd name="connsiteX3" fmla="*/ 1835150 w 1835150"/>
                  <a:gd name="connsiteY3" fmla="*/ 425629 h 1060629"/>
                  <a:gd name="connsiteX0" fmla="*/ 304800 w 1835150"/>
                  <a:gd name="connsiteY0" fmla="*/ 954648 h 954648"/>
                  <a:gd name="connsiteX1" fmla="*/ 0 w 1835150"/>
                  <a:gd name="connsiteY1" fmla="*/ 516498 h 954648"/>
                  <a:gd name="connsiteX2" fmla="*/ 952500 w 1835150"/>
                  <a:gd name="connsiteY2" fmla="*/ 8498 h 954648"/>
                  <a:gd name="connsiteX3" fmla="*/ 1835150 w 1835150"/>
                  <a:gd name="connsiteY3" fmla="*/ 319648 h 954648"/>
                  <a:gd name="connsiteX0" fmla="*/ 304800 w 1835150"/>
                  <a:gd name="connsiteY0" fmla="*/ 954648 h 954648"/>
                  <a:gd name="connsiteX1" fmla="*/ 0 w 1835150"/>
                  <a:gd name="connsiteY1" fmla="*/ 516498 h 954648"/>
                  <a:gd name="connsiteX2" fmla="*/ 952500 w 1835150"/>
                  <a:gd name="connsiteY2" fmla="*/ 8498 h 954648"/>
                  <a:gd name="connsiteX3" fmla="*/ 1835150 w 1835150"/>
                  <a:gd name="connsiteY3" fmla="*/ 319648 h 954648"/>
                  <a:gd name="connsiteX0" fmla="*/ 304800 w 1835150"/>
                  <a:gd name="connsiteY0" fmla="*/ 954648 h 954648"/>
                  <a:gd name="connsiteX1" fmla="*/ 0 w 1835150"/>
                  <a:gd name="connsiteY1" fmla="*/ 516498 h 954648"/>
                  <a:gd name="connsiteX2" fmla="*/ 952500 w 1835150"/>
                  <a:gd name="connsiteY2" fmla="*/ 8498 h 954648"/>
                  <a:gd name="connsiteX3" fmla="*/ 1835150 w 1835150"/>
                  <a:gd name="connsiteY3" fmla="*/ 319648 h 954648"/>
                  <a:gd name="connsiteX0" fmla="*/ 349083 w 1879433"/>
                  <a:gd name="connsiteY0" fmla="*/ 954648 h 954648"/>
                  <a:gd name="connsiteX1" fmla="*/ 44283 w 1879433"/>
                  <a:gd name="connsiteY1" fmla="*/ 516498 h 954648"/>
                  <a:gd name="connsiteX2" fmla="*/ 996783 w 1879433"/>
                  <a:gd name="connsiteY2" fmla="*/ 8498 h 954648"/>
                  <a:gd name="connsiteX3" fmla="*/ 1879433 w 1879433"/>
                  <a:gd name="connsiteY3" fmla="*/ 319648 h 954648"/>
                  <a:gd name="connsiteX0" fmla="*/ 399650 w 1930000"/>
                  <a:gd name="connsiteY0" fmla="*/ 954648 h 1036191"/>
                  <a:gd name="connsiteX1" fmla="*/ 94850 w 1930000"/>
                  <a:gd name="connsiteY1" fmla="*/ 516498 h 1036191"/>
                  <a:gd name="connsiteX2" fmla="*/ 1047350 w 1930000"/>
                  <a:gd name="connsiteY2" fmla="*/ 8498 h 1036191"/>
                  <a:gd name="connsiteX3" fmla="*/ 1930000 w 1930000"/>
                  <a:gd name="connsiteY3" fmla="*/ 319648 h 1036191"/>
                  <a:gd name="connsiteX0" fmla="*/ 413467 w 1943817"/>
                  <a:gd name="connsiteY0" fmla="*/ 954648 h 1040495"/>
                  <a:gd name="connsiteX1" fmla="*/ 89617 w 1943817"/>
                  <a:gd name="connsiteY1" fmla="*/ 548248 h 1040495"/>
                  <a:gd name="connsiteX2" fmla="*/ 1061167 w 1943817"/>
                  <a:gd name="connsiteY2" fmla="*/ 8498 h 1040495"/>
                  <a:gd name="connsiteX3" fmla="*/ 1943817 w 1943817"/>
                  <a:gd name="connsiteY3" fmla="*/ 319648 h 1040495"/>
                  <a:gd name="connsiteX0" fmla="*/ 402180 w 1932530"/>
                  <a:gd name="connsiteY0" fmla="*/ 954648 h 1026378"/>
                  <a:gd name="connsiteX1" fmla="*/ 78330 w 1932530"/>
                  <a:gd name="connsiteY1" fmla="*/ 548248 h 1026378"/>
                  <a:gd name="connsiteX2" fmla="*/ 1049880 w 1932530"/>
                  <a:gd name="connsiteY2" fmla="*/ 8498 h 1026378"/>
                  <a:gd name="connsiteX3" fmla="*/ 1932530 w 1932530"/>
                  <a:gd name="connsiteY3" fmla="*/ 319648 h 1026378"/>
                  <a:gd name="connsiteX0" fmla="*/ 402180 w 1932530"/>
                  <a:gd name="connsiteY0" fmla="*/ 954648 h 1026378"/>
                  <a:gd name="connsiteX1" fmla="*/ 78330 w 1932530"/>
                  <a:gd name="connsiteY1" fmla="*/ 548248 h 1026378"/>
                  <a:gd name="connsiteX2" fmla="*/ 1049880 w 1932530"/>
                  <a:gd name="connsiteY2" fmla="*/ 8498 h 1026378"/>
                  <a:gd name="connsiteX3" fmla="*/ 1932530 w 1932530"/>
                  <a:gd name="connsiteY3" fmla="*/ 319648 h 1026378"/>
                  <a:gd name="connsiteX0" fmla="*/ 402180 w 1932530"/>
                  <a:gd name="connsiteY0" fmla="*/ 1054368 h 1126098"/>
                  <a:gd name="connsiteX1" fmla="*/ 78330 w 1932530"/>
                  <a:gd name="connsiteY1" fmla="*/ 647968 h 1126098"/>
                  <a:gd name="connsiteX2" fmla="*/ 1100680 w 1932530"/>
                  <a:gd name="connsiteY2" fmla="*/ 6618 h 1126098"/>
                  <a:gd name="connsiteX3" fmla="*/ 1932530 w 1932530"/>
                  <a:gd name="connsiteY3" fmla="*/ 419368 h 1126098"/>
                  <a:gd name="connsiteX0" fmla="*/ 402180 w 1932530"/>
                  <a:gd name="connsiteY0" fmla="*/ 1048077 h 1119807"/>
                  <a:gd name="connsiteX1" fmla="*/ 78330 w 1932530"/>
                  <a:gd name="connsiteY1" fmla="*/ 641677 h 1119807"/>
                  <a:gd name="connsiteX2" fmla="*/ 1100680 w 1932530"/>
                  <a:gd name="connsiteY2" fmla="*/ 327 h 1119807"/>
                  <a:gd name="connsiteX3" fmla="*/ 1932530 w 1932530"/>
                  <a:gd name="connsiteY3" fmla="*/ 413077 h 1119807"/>
                  <a:gd name="connsiteX0" fmla="*/ 402180 w 1932530"/>
                  <a:gd name="connsiteY0" fmla="*/ 1022701 h 1094431"/>
                  <a:gd name="connsiteX1" fmla="*/ 78330 w 1932530"/>
                  <a:gd name="connsiteY1" fmla="*/ 616301 h 1094431"/>
                  <a:gd name="connsiteX2" fmla="*/ 1157830 w 1932530"/>
                  <a:gd name="connsiteY2" fmla="*/ 351 h 1094431"/>
                  <a:gd name="connsiteX3" fmla="*/ 1932530 w 1932530"/>
                  <a:gd name="connsiteY3" fmla="*/ 387701 h 1094431"/>
                  <a:gd name="connsiteX0" fmla="*/ 388071 w 1918421"/>
                  <a:gd name="connsiteY0" fmla="*/ 1022701 h 1088271"/>
                  <a:gd name="connsiteX1" fmla="*/ 64221 w 1918421"/>
                  <a:gd name="connsiteY1" fmla="*/ 616301 h 1088271"/>
                  <a:gd name="connsiteX2" fmla="*/ 1143721 w 1918421"/>
                  <a:gd name="connsiteY2" fmla="*/ 351 h 1088271"/>
                  <a:gd name="connsiteX3" fmla="*/ 1918421 w 1918421"/>
                  <a:gd name="connsiteY3" fmla="*/ 387701 h 1088271"/>
                  <a:gd name="connsiteX0" fmla="*/ 397247 w 1927597"/>
                  <a:gd name="connsiteY0" fmla="*/ 1022701 h 1040551"/>
                  <a:gd name="connsiteX1" fmla="*/ 73397 w 1927597"/>
                  <a:gd name="connsiteY1" fmla="*/ 616301 h 1040551"/>
                  <a:gd name="connsiteX2" fmla="*/ 1152897 w 1927597"/>
                  <a:gd name="connsiteY2" fmla="*/ 351 h 1040551"/>
                  <a:gd name="connsiteX3" fmla="*/ 1927597 w 1927597"/>
                  <a:gd name="connsiteY3" fmla="*/ 387701 h 1040551"/>
                  <a:gd name="connsiteX0" fmla="*/ 229739 w 2115689"/>
                  <a:gd name="connsiteY0" fmla="*/ 2724501 h 2728496"/>
                  <a:gd name="connsiteX1" fmla="*/ 261489 w 2115689"/>
                  <a:gd name="connsiteY1" fmla="*/ 616301 h 2728496"/>
                  <a:gd name="connsiteX2" fmla="*/ 1340989 w 2115689"/>
                  <a:gd name="connsiteY2" fmla="*/ 351 h 2728496"/>
                  <a:gd name="connsiteX3" fmla="*/ 2115689 w 2115689"/>
                  <a:gd name="connsiteY3" fmla="*/ 387701 h 2728496"/>
                  <a:gd name="connsiteX0" fmla="*/ 615800 w 2501750"/>
                  <a:gd name="connsiteY0" fmla="*/ 2724501 h 2724501"/>
                  <a:gd name="connsiteX1" fmla="*/ 647550 w 2501750"/>
                  <a:gd name="connsiteY1" fmla="*/ 616301 h 2724501"/>
                  <a:gd name="connsiteX2" fmla="*/ 1727050 w 2501750"/>
                  <a:gd name="connsiteY2" fmla="*/ 351 h 2724501"/>
                  <a:gd name="connsiteX3" fmla="*/ 2501750 w 2501750"/>
                  <a:gd name="connsiteY3" fmla="*/ 387701 h 2724501"/>
                  <a:gd name="connsiteX0" fmla="*/ 621010 w 2506960"/>
                  <a:gd name="connsiteY0" fmla="*/ 2724501 h 2724501"/>
                  <a:gd name="connsiteX1" fmla="*/ 633710 w 2506960"/>
                  <a:gd name="connsiteY1" fmla="*/ 546451 h 2724501"/>
                  <a:gd name="connsiteX2" fmla="*/ 1732260 w 2506960"/>
                  <a:gd name="connsiteY2" fmla="*/ 351 h 2724501"/>
                  <a:gd name="connsiteX3" fmla="*/ 2506960 w 2506960"/>
                  <a:gd name="connsiteY3" fmla="*/ 387701 h 2724501"/>
                  <a:gd name="connsiteX0" fmla="*/ 695032 w 2580982"/>
                  <a:gd name="connsiteY0" fmla="*/ 2724501 h 2724501"/>
                  <a:gd name="connsiteX1" fmla="*/ 707732 w 2580982"/>
                  <a:gd name="connsiteY1" fmla="*/ 546451 h 2724501"/>
                  <a:gd name="connsiteX2" fmla="*/ 1806282 w 2580982"/>
                  <a:gd name="connsiteY2" fmla="*/ 351 h 2724501"/>
                  <a:gd name="connsiteX3" fmla="*/ 2580982 w 2580982"/>
                  <a:gd name="connsiteY3" fmla="*/ 387701 h 2724501"/>
                  <a:gd name="connsiteX0" fmla="*/ 688809 w 2593809"/>
                  <a:gd name="connsiteY0" fmla="*/ 2718151 h 2718151"/>
                  <a:gd name="connsiteX1" fmla="*/ 720559 w 2593809"/>
                  <a:gd name="connsiteY1" fmla="*/ 546451 h 2718151"/>
                  <a:gd name="connsiteX2" fmla="*/ 1819109 w 2593809"/>
                  <a:gd name="connsiteY2" fmla="*/ 351 h 2718151"/>
                  <a:gd name="connsiteX3" fmla="*/ 2593809 w 2593809"/>
                  <a:gd name="connsiteY3" fmla="*/ 387701 h 2718151"/>
                  <a:gd name="connsiteX0" fmla="*/ 564106 w 2469106"/>
                  <a:gd name="connsiteY0" fmla="*/ 2718151 h 2718151"/>
                  <a:gd name="connsiteX1" fmla="*/ 595856 w 2469106"/>
                  <a:gd name="connsiteY1" fmla="*/ 546451 h 2718151"/>
                  <a:gd name="connsiteX2" fmla="*/ 1694406 w 2469106"/>
                  <a:gd name="connsiteY2" fmla="*/ 351 h 2718151"/>
                  <a:gd name="connsiteX3" fmla="*/ 2469106 w 2469106"/>
                  <a:gd name="connsiteY3" fmla="*/ 387701 h 2718151"/>
                  <a:gd name="connsiteX0" fmla="*/ 595456 w 2500456"/>
                  <a:gd name="connsiteY0" fmla="*/ 2718151 h 2718151"/>
                  <a:gd name="connsiteX1" fmla="*/ 627206 w 2500456"/>
                  <a:gd name="connsiteY1" fmla="*/ 546451 h 2718151"/>
                  <a:gd name="connsiteX2" fmla="*/ 1725756 w 2500456"/>
                  <a:gd name="connsiteY2" fmla="*/ 351 h 2718151"/>
                  <a:gd name="connsiteX3" fmla="*/ 2500456 w 2500456"/>
                  <a:gd name="connsiteY3" fmla="*/ 387701 h 2718151"/>
                  <a:gd name="connsiteX0" fmla="*/ 567696 w 2472696"/>
                  <a:gd name="connsiteY0" fmla="*/ 2718151 h 2718151"/>
                  <a:gd name="connsiteX1" fmla="*/ 599446 w 2472696"/>
                  <a:gd name="connsiteY1" fmla="*/ 546451 h 2718151"/>
                  <a:gd name="connsiteX2" fmla="*/ 1697996 w 2472696"/>
                  <a:gd name="connsiteY2" fmla="*/ 351 h 2718151"/>
                  <a:gd name="connsiteX3" fmla="*/ 2472696 w 2472696"/>
                  <a:gd name="connsiteY3" fmla="*/ 387701 h 2718151"/>
                  <a:gd name="connsiteX0" fmla="*/ 567696 w 2472696"/>
                  <a:gd name="connsiteY0" fmla="*/ 2718151 h 2718151"/>
                  <a:gd name="connsiteX1" fmla="*/ 599446 w 2472696"/>
                  <a:gd name="connsiteY1" fmla="*/ 546451 h 2718151"/>
                  <a:gd name="connsiteX2" fmla="*/ 1697996 w 2472696"/>
                  <a:gd name="connsiteY2" fmla="*/ 351 h 2718151"/>
                  <a:gd name="connsiteX3" fmla="*/ 2472696 w 2472696"/>
                  <a:gd name="connsiteY3" fmla="*/ 387701 h 2718151"/>
                  <a:gd name="connsiteX0" fmla="*/ 567696 w 2472696"/>
                  <a:gd name="connsiteY0" fmla="*/ 2718127 h 2718127"/>
                  <a:gd name="connsiteX1" fmla="*/ 599446 w 2472696"/>
                  <a:gd name="connsiteY1" fmla="*/ 546427 h 2718127"/>
                  <a:gd name="connsiteX2" fmla="*/ 1697996 w 2472696"/>
                  <a:gd name="connsiteY2" fmla="*/ 327 h 2718127"/>
                  <a:gd name="connsiteX3" fmla="*/ 2472696 w 2472696"/>
                  <a:gd name="connsiteY3" fmla="*/ 387677 h 2718127"/>
                  <a:gd name="connsiteX0" fmla="*/ 729664 w 2634664"/>
                  <a:gd name="connsiteY0" fmla="*/ 2718127 h 2718127"/>
                  <a:gd name="connsiteX1" fmla="*/ 380414 w 2634664"/>
                  <a:gd name="connsiteY1" fmla="*/ 1340177 h 2718127"/>
                  <a:gd name="connsiteX2" fmla="*/ 1859964 w 2634664"/>
                  <a:gd name="connsiteY2" fmla="*/ 327 h 2718127"/>
                  <a:gd name="connsiteX3" fmla="*/ 2634664 w 2634664"/>
                  <a:gd name="connsiteY3" fmla="*/ 387677 h 2718127"/>
                  <a:gd name="connsiteX0" fmla="*/ 698014 w 2603014"/>
                  <a:gd name="connsiteY0" fmla="*/ 2718127 h 2718127"/>
                  <a:gd name="connsiteX1" fmla="*/ 412264 w 2603014"/>
                  <a:gd name="connsiteY1" fmla="*/ 1187777 h 2718127"/>
                  <a:gd name="connsiteX2" fmla="*/ 1828314 w 2603014"/>
                  <a:gd name="connsiteY2" fmla="*/ 327 h 2718127"/>
                  <a:gd name="connsiteX3" fmla="*/ 2603014 w 2603014"/>
                  <a:gd name="connsiteY3" fmla="*/ 387677 h 2718127"/>
                  <a:gd name="connsiteX0" fmla="*/ 595674 w 2500674"/>
                  <a:gd name="connsiteY0" fmla="*/ 2718127 h 2718127"/>
                  <a:gd name="connsiteX1" fmla="*/ 309924 w 2500674"/>
                  <a:gd name="connsiteY1" fmla="*/ 1187777 h 2718127"/>
                  <a:gd name="connsiteX2" fmla="*/ 1725974 w 2500674"/>
                  <a:gd name="connsiteY2" fmla="*/ 327 h 2718127"/>
                  <a:gd name="connsiteX3" fmla="*/ 2500674 w 2500674"/>
                  <a:gd name="connsiteY3" fmla="*/ 387677 h 2718127"/>
                  <a:gd name="connsiteX0" fmla="*/ 326200 w 2231200"/>
                  <a:gd name="connsiteY0" fmla="*/ 2718127 h 2718127"/>
                  <a:gd name="connsiteX1" fmla="*/ 40450 w 2231200"/>
                  <a:gd name="connsiteY1" fmla="*/ 1187777 h 2718127"/>
                  <a:gd name="connsiteX2" fmla="*/ 1456500 w 2231200"/>
                  <a:gd name="connsiteY2" fmla="*/ 327 h 2718127"/>
                  <a:gd name="connsiteX3" fmla="*/ 2231200 w 2231200"/>
                  <a:gd name="connsiteY3" fmla="*/ 387677 h 2718127"/>
                  <a:gd name="connsiteX0" fmla="*/ 326200 w 2231200"/>
                  <a:gd name="connsiteY0" fmla="*/ 2330450 h 2330450"/>
                  <a:gd name="connsiteX1" fmla="*/ 40450 w 2231200"/>
                  <a:gd name="connsiteY1" fmla="*/ 800100 h 2330450"/>
                  <a:gd name="connsiteX2" fmla="*/ 2231200 w 2231200"/>
                  <a:gd name="connsiteY2" fmla="*/ 0 h 2330450"/>
                  <a:gd name="connsiteX0" fmla="*/ 326200 w 2231200"/>
                  <a:gd name="connsiteY0" fmla="*/ 2330450 h 2330450"/>
                  <a:gd name="connsiteX1" fmla="*/ 40450 w 2231200"/>
                  <a:gd name="connsiteY1" fmla="*/ 800100 h 2330450"/>
                  <a:gd name="connsiteX2" fmla="*/ 2231200 w 2231200"/>
                  <a:gd name="connsiteY2" fmla="*/ 0 h 2330450"/>
                  <a:gd name="connsiteX0" fmla="*/ 326200 w 326200"/>
                  <a:gd name="connsiteY0" fmla="*/ 1530350 h 1530350"/>
                  <a:gd name="connsiteX1" fmla="*/ 40450 w 326200"/>
                  <a:gd name="connsiteY1" fmla="*/ 0 h 1530350"/>
                </a:gdLst>
                <a:ahLst/>
                <a:cxnLst>
                  <a:cxn ang="0">
                    <a:pos x="connsiteX0" y="connsiteY0"/>
                  </a:cxn>
                  <a:cxn ang="0">
                    <a:pos x="connsiteX1" y="connsiteY1"/>
                  </a:cxn>
                </a:cxnLst>
                <a:rect l="l" t="t" r="r" b="b"/>
                <a:pathLst>
                  <a:path w="326200" h="1530350">
                    <a:moveTo>
                      <a:pt x="326200" y="1530350"/>
                    </a:moveTo>
                    <a:cubicBezTo>
                      <a:pt x="84900" y="1498600"/>
                      <a:pt x="-80200" y="539750"/>
                      <a:pt x="40450" y="0"/>
                    </a:cubicBezTo>
                  </a:path>
                </a:pathLst>
              </a:custGeom>
              <a:no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85750">
                  <a:defRPr/>
                </a:pPr>
                <a:endParaRPr lang="en-US" dirty="0">
                  <a:solidFill>
                    <a:prstClr val="white"/>
                  </a:solidFill>
                  <a:latin typeface="Calibri"/>
                </a:endParaRPr>
              </a:p>
            </p:txBody>
          </p:sp>
          <p:sp>
            <p:nvSpPr>
              <p:cNvPr id="107" name="Freeform: Shape 106">
                <a:extLst>
                  <a:ext uri="{FF2B5EF4-FFF2-40B4-BE49-F238E27FC236}">
                    <a16:creationId xmlns:a16="http://schemas.microsoft.com/office/drawing/2014/main" id="{746DED32-5C2C-4568-8E82-B02562060365}"/>
                  </a:ext>
                </a:extLst>
              </p:cNvPr>
              <p:cNvSpPr/>
              <p:nvPr/>
            </p:nvSpPr>
            <p:spPr>
              <a:xfrm>
                <a:off x="5647765" y="631115"/>
                <a:ext cx="989704" cy="1549102"/>
              </a:xfrm>
              <a:custGeom>
                <a:avLst/>
                <a:gdLst>
                  <a:gd name="connsiteX0" fmla="*/ 1012861 w 1012861"/>
                  <a:gd name="connsiteY0" fmla="*/ 1531172 h 1531172"/>
                  <a:gd name="connsiteX1" fmla="*/ 754678 w 1012861"/>
                  <a:gd name="connsiteY1" fmla="*/ 1032734 h 1531172"/>
                  <a:gd name="connsiteX2" fmla="*/ 41087 w 1012861"/>
                  <a:gd name="connsiteY2" fmla="*/ 494852 h 1531172"/>
                  <a:gd name="connsiteX3" fmla="*/ 148663 w 1012861"/>
                  <a:gd name="connsiteY3" fmla="*/ 0 h 1531172"/>
                  <a:gd name="connsiteX0" fmla="*/ 924461 w 924461"/>
                  <a:gd name="connsiteY0" fmla="*/ 1531172 h 1531172"/>
                  <a:gd name="connsiteX1" fmla="*/ 666278 w 924461"/>
                  <a:gd name="connsiteY1" fmla="*/ 1032734 h 1531172"/>
                  <a:gd name="connsiteX2" fmla="*/ 99709 w 924461"/>
                  <a:gd name="connsiteY2" fmla="*/ 552226 h 1531172"/>
                  <a:gd name="connsiteX3" fmla="*/ 60263 w 924461"/>
                  <a:gd name="connsiteY3" fmla="*/ 0 h 1531172"/>
                  <a:gd name="connsiteX0" fmla="*/ 922572 w 922572"/>
                  <a:gd name="connsiteY0" fmla="*/ 1531172 h 1531172"/>
                  <a:gd name="connsiteX1" fmla="*/ 624944 w 922572"/>
                  <a:gd name="connsiteY1" fmla="*/ 1039906 h 1531172"/>
                  <a:gd name="connsiteX2" fmla="*/ 97820 w 922572"/>
                  <a:gd name="connsiteY2" fmla="*/ 552226 h 1531172"/>
                  <a:gd name="connsiteX3" fmla="*/ 58374 w 922572"/>
                  <a:gd name="connsiteY3" fmla="*/ 0 h 1531172"/>
                  <a:gd name="connsiteX0" fmla="*/ 922572 w 922572"/>
                  <a:gd name="connsiteY0" fmla="*/ 1531172 h 1531172"/>
                  <a:gd name="connsiteX1" fmla="*/ 624944 w 922572"/>
                  <a:gd name="connsiteY1" fmla="*/ 1039906 h 1531172"/>
                  <a:gd name="connsiteX2" fmla="*/ 97820 w 922572"/>
                  <a:gd name="connsiteY2" fmla="*/ 552226 h 1531172"/>
                  <a:gd name="connsiteX3" fmla="*/ 58374 w 922572"/>
                  <a:gd name="connsiteY3" fmla="*/ 0 h 1531172"/>
                  <a:gd name="connsiteX0" fmla="*/ 1024306 w 1024306"/>
                  <a:gd name="connsiteY0" fmla="*/ 1549102 h 1549102"/>
                  <a:gd name="connsiteX1" fmla="*/ 726678 w 1024306"/>
                  <a:gd name="connsiteY1" fmla="*/ 1057836 h 1549102"/>
                  <a:gd name="connsiteX2" fmla="*/ 199554 w 1024306"/>
                  <a:gd name="connsiteY2" fmla="*/ 570156 h 1549102"/>
                  <a:gd name="connsiteX3" fmla="*/ 34602 w 1024306"/>
                  <a:gd name="connsiteY3" fmla="*/ 0 h 1549102"/>
                  <a:gd name="connsiteX0" fmla="*/ 989704 w 989704"/>
                  <a:gd name="connsiteY0" fmla="*/ 1549102 h 1549102"/>
                  <a:gd name="connsiteX1" fmla="*/ 692076 w 989704"/>
                  <a:gd name="connsiteY1" fmla="*/ 1057836 h 1549102"/>
                  <a:gd name="connsiteX2" fmla="*/ 164952 w 989704"/>
                  <a:gd name="connsiteY2" fmla="*/ 570156 h 1549102"/>
                  <a:gd name="connsiteX3" fmla="*/ 0 w 989704"/>
                  <a:gd name="connsiteY3" fmla="*/ 0 h 1549102"/>
                  <a:gd name="connsiteX0" fmla="*/ 989704 w 989704"/>
                  <a:gd name="connsiteY0" fmla="*/ 1549102 h 1549102"/>
                  <a:gd name="connsiteX1" fmla="*/ 692076 w 989704"/>
                  <a:gd name="connsiteY1" fmla="*/ 1057836 h 1549102"/>
                  <a:gd name="connsiteX2" fmla="*/ 164952 w 989704"/>
                  <a:gd name="connsiteY2" fmla="*/ 570156 h 1549102"/>
                  <a:gd name="connsiteX3" fmla="*/ 0 w 989704"/>
                  <a:gd name="connsiteY3" fmla="*/ 0 h 1549102"/>
                  <a:gd name="connsiteX0" fmla="*/ 989704 w 989704"/>
                  <a:gd name="connsiteY0" fmla="*/ 1549102 h 1549102"/>
                  <a:gd name="connsiteX1" fmla="*/ 692076 w 989704"/>
                  <a:gd name="connsiteY1" fmla="*/ 1057836 h 1549102"/>
                  <a:gd name="connsiteX2" fmla="*/ 164952 w 989704"/>
                  <a:gd name="connsiteY2" fmla="*/ 570156 h 1549102"/>
                  <a:gd name="connsiteX3" fmla="*/ 0 w 989704"/>
                  <a:gd name="connsiteY3" fmla="*/ 0 h 1549102"/>
                  <a:gd name="connsiteX0" fmla="*/ 989704 w 989704"/>
                  <a:gd name="connsiteY0" fmla="*/ 1549102 h 1549102"/>
                  <a:gd name="connsiteX1" fmla="*/ 692076 w 989704"/>
                  <a:gd name="connsiteY1" fmla="*/ 1057836 h 1549102"/>
                  <a:gd name="connsiteX2" fmla="*/ 164952 w 989704"/>
                  <a:gd name="connsiteY2" fmla="*/ 570156 h 1549102"/>
                  <a:gd name="connsiteX3" fmla="*/ 0 w 989704"/>
                  <a:gd name="connsiteY3" fmla="*/ 0 h 1549102"/>
                </a:gdLst>
                <a:ahLst/>
                <a:cxnLst>
                  <a:cxn ang="0">
                    <a:pos x="connsiteX0" y="connsiteY0"/>
                  </a:cxn>
                  <a:cxn ang="0">
                    <a:pos x="connsiteX1" y="connsiteY1"/>
                  </a:cxn>
                  <a:cxn ang="0">
                    <a:pos x="connsiteX2" y="connsiteY2"/>
                  </a:cxn>
                  <a:cxn ang="0">
                    <a:pos x="connsiteX3" y="connsiteY3"/>
                  </a:cxn>
                </a:cxnLst>
                <a:rect l="l" t="t" r="r" b="b"/>
                <a:pathLst>
                  <a:path w="989704" h="1549102">
                    <a:moveTo>
                      <a:pt x="989704" y="1549102"/>
                    </a:moveTo>
                    <a:cubicBezTo>
                      <a:pt x="959522" y="1271495"/>
                      <a:pt x="843878" y="1203065"/>
                      <a:pt x="692076" y="1057836"/>
                    </a:cubicBezTo>
                    <a:cubicBezTo>
                      <a:pt x="540274" y="912607"/>
                      <a:pt x="280298" y="746462"/>
                      <a:pt x="164952" y="570156"/>
                    </a:cubicBezTo>
                    <a:cubicBezTo>
                      <a:pt x="49606" y="393850"/>
                      <a:pt x="6872" y="96820"/>
                      <a:pt x="0" y="0"/>
                    </a:cubicBezTo>
                  </a:path>
                </a:pathLst>
              </a:cu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85750">
                  <a:defRPr/>
                </a:pPr>
                <a:endParaRPr lang="en-US">
                  <a:solidFill>
                    <a:prstClr val="white"/>
                  </a:solidFill>
                  <a:latin typeface="Calibri"/>
                </a:endParaRPr>
              </a:p>
            </p:txBody>
          </p:sp>
        </p:grpSp>
        <p:sp>
          <p:nvSpPr>
            <p:cNvPr id="93" name="Rectangle 92">
              <a:extLst>
                <a:ext uri="{FF2B5EF4-FFF2-40B4-BE49-F238E27FC236}">
                  <a16:creationId xmlns:a16="http://schemas.microsoft.com/office/drawing/2014/main" id="{C4066FE7-ADD5-4AFA-A37D-BA1C071461A7}"/>
                </a:ext>
              </a:extLst>
            </p:cNvPr>
            <p:cNvSpPr/>
            <p:nvPr/>
          </p:nvSpPr>
          <p:spPr>
            <a:xfrm>
              <a:off x="5848197" y="1271163"/>
              <a:ext cx="2215060" cy="4789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dirty="0">
                <a:solidFill>
                  <a:prstClr val="white"/>
                </a:solidFill>
                <a:latin typeface="Calibri" panose="020F0502020204030204"/>
              </a:endParaRPr>
            </a:p>
          </p:txBody>
        </p:sp>
        <p:sp>
          <p:nvSpPr>
            <p:cNvPr id="94" name="TextBox 93">
              <a:extLst>
                <a:ext uri="{FF2B5EF4-FFF2-40B4-BE49-F238E27FC236}">
                  <a16:creationId xmlns:a16="http://schemas.microsoft.com/office/drawing/2014/main" id="{65402B8D-939C-4ADE-9167-5F8B1643F484}"/>
                </a:ext>
              </a:extLst>
            </p:cNvPr>
            <p:cNvSpPr txBox="1"/>
            <p:nvPr/>
          </p:nvSpPr>
          <p:spPr>
            <a:xfrm>
              <a:off x="6400464" y="1178684"/>
              <a:ext cx="641521" cy="369333"/>
            </a:xfrm>
            <a:prstGeom prst="rect">
              <a:avLst/>
            </a:prstGeom>
            <a:noFill/>
          </p:spPr>
          <p:txBody>
            <a:bodyPr wrap="none" rtlCol="0">
              <a:spAutoFit/>
            </a:bodyPr>
            <a:lstStyle/>
            <a:p>
              <a:pPr defTabSz="571500">
                <a:defRPr/>
              </a:pPr>
              <a:r>
                <a:rPr lang="en-US" b="1" dirty="0">
                  <a:solidFill>
                    <a:prstClr val="black"/>
                  </a:solidFill>
                  <a:latin typeface="Calibri"/>
                </a:rPr>
                <a:t>MeA</a:t>
              </a:r>
            </a:p>
          </p:txBody>
        </p:sp>
        <p:sp>
          <p:nvSpPr>
            <p:cNvPr id="95" name="Rectangle 94">
              <a:extLst>
                <a:ext uri="{FF2B5EF4-FFF2-40B4-BE49-F238E27FC236}">
                  <a16:creationId xmlns:a16="http://schemas.microsoft.com/office/drawing/2014/main" id="{C3E25FAD-B6E3-4EEB-9039-A932D0C22AD1}"/>
                </a:ext>
              </a:extLst>
            </p:cNvPr>
            <p:cNvSpPr/>
            <p:nvPr/>
          </p:nvSpPr>
          <p:spPr>
            <a:xfrm>
              <a:off x="5844311" y="1256886"/>
              <a:ext cx="2224761" cy="3096315"/>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85750">
                <a:defRPr/>
              </a:pPr>
              <a:endParaRPr lang="en-US">
                <a:solidFill>
                  <a:prstClr val="white"/>
                </a:solidFill>
                <a:latin typeface="Calibri"/>
              </a:endParaRPr>
            </a:p>
          </p:txBody>
        </p:sp>
        <p:sp>
          <p:nvSpPr>
            <p:cNvPr id="98" name="Oval 97">
              <a:extLst>
                <a:ext uri="{FF2B5EF4-FFF2-40B4-BE49-F238E27FC236}">
                  <a16:creationId xmlns:a16="http://schemas.microsoft.com/office/drawing/2014/main" id="{830E492E-AF24-4EF4-AE6B-6F8311F9FD50}"/>
                </a:ext>
              </a:extLst>
            </p:cNvPr>
            <p:cNvSpPr>
              <a:spLocks noChangeAspect="1"/>
            </p:cNvSpPr>
            <p:nvPr/>
          </p:nvSpPr>
          <p:spPr>
            <a:xfrm>
              <a:off x="7195140" y="3410445"/>
              <a:ext cx="147986" cy="147040"/>
            </a:xfrm>
            <a:prstGeom prst="ellipse">
              <a:avLst/>
            </a:prstGeom>
            <a:gradFill flip="none" rotWithShape="1">
              <a:gsLst>
                <a:gs pos="10000">
                  <a:srgbClr val="FF0000"/>
                </a:gs>
                <a:gs pos="68000">
                  <a:srgbClr val="C00000"/>
                </a:gs>
                <a:gs pos="100000">
                  <a:srgbClr val="C00000"/>
                </a:gs>
              </a:gsLst>
              <a:path path="circle">
                <a:fillToRect l="50000" t="50000" r="50000" b="50000"/>
              </a:path>
              <a:tileRect/>
            </a:gradFill>
            <a:ln w="63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85750">
                <a:defRPr/>
              </a:pPr>
              <a:endParaRPr lang="en-US" dirty="0">
                <a:solidFill>
                  <a:prstClr val="white"/>
                </a:solidFill>
                <a:latin typeface="Calibri"/>
              </a:endParaRPr>
            </a:p>
          </p:txBody>
        </p:sp>
        <p:sp>
          <p:nvSpPr>
            <p:cNvPr id="99" name="Oval 98">
              <a:extLst>
                <a:ext uri="{FF2B5EF4-FFF2-40B4-BE49-F238E27FC236}">
                  <a16:creationId xmlns:a16="http://schemas.microsoft.com/office/drawing/2014/main" id="{CFE9949A-C729-4EEC-AEC6-B0BB7D31394F}"/>
                </a:ext>
              </a:extLst>
            </p:cNvPr>
            <p:cNvSpPr>
              <a:spLocks noChangeAspect="1"/>
            </p:cNvSpPr>
            <p:nvPr/>
          </p:nvSpPr>
          <p:spPr>
            <a:xfrm>
              <a:off x="7421406" y="3337730"/>
              <a:ext cx="147986" cy="147040"/>
            </a:xfrm>
            <a:prstGeom prst="ellipse">
              <a:avLst/>
            </a:prstGeom>
            <a:gradFill flip="none" rotWithShape="1">
              <a:gsLst>
                <a:gs pos="10000">
                  <a:srgbClr val="FF0000"/>
                </a:gs>
                <a:gs pos="68000">
                  <a:srgbClr val="C00000"/>
                </a:gs>
                <a:gs pos="100000">
                  <a:srgbClr val="C00000"/>
                </a:gs>
              </a:gsLst>
              <a:path path="circle">
                <a:fillToRect l="50000" t="50000" r="50000" b="50000"/>
              </a:path>
              <a:tileRect/>
            </a:gradFill>
            <a:ln w="63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85750">
                <a:defRPr/>
              </a:pPr>
              <a:endParaRPr lang="en-US" dirty="0">
                <a:solidFill>
                  <a:prstClr val="white"/>
                </a:solidFill>
                <a:latin typeface="Calibri"/>
              </a:endParaRPr>
            </a:p>
          </p:txBody>
        </p:sp>
        <p:sp>
          <p:nvSpPr>
            <p:cNvPr id="100" name="Oval 99">
              <a:extLst>
                <a:ext uri="{FF2B5EF4-FFF2-40B4-BE49-F238E27FC236}">
                  <a16:creationId xmlns:a16="http://schemas.microsoft.com/office/drawing/2014/main" id="{59C485F9-7537-487D-A377-B8C9FB19227F}"/>
                </a:ext>
              </a:extLst>
            </p:cNvPr>
            <p:cNvSpPr>
              <a:spLocks noChangeAspect="1"/>
            </p:cNvSpPr>
            <p:nvPr/>
          </p:nvSpPr>
          <p:spPr>
            <a:xfrm>
              <a:off x="7287960" y="2981729"/>
              <a:ext cx="147986" cy="147040"/>
            </a:xfrm>
            <a:prstGeom prst="ellipse">
              <a:avLst/>
            </a:prstGeom>
            <a:gradFill flip="none" rotWithShape="1">
              <a:gsLst>
                <a:gs pos="10000">
                  <a:srgbClr val="FF0000"/>
                </a:gs>
                <a:gs pos="68000">
                  <a:srgbClr val="C00000"/>
                </a:gs>
                <a:gs pos="100000">
                  <a:srgbClr val="C00000"/>
                </a:gs>
              </a:gsLst>
              <a:path path="circle">
                <a:fillToRect l="50000" t="50000" r="50000" b="50000"/>
              </a:path>
              <a:tileRect/>
            </a:gradFill>
            <a:ln w="63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85750">
                <a:defRPr/>
              </a:pPr>
              <a:endParaRPr lang="en-US" dirty="0">
                <a:solidFill>
                  <a:prstClr val="white"/>
                </a:solidFill>
                <a:latin typeface="Calibri"/>
              </a:endParaRPr>
            </a:p>
          </p:txBody>
        </p:sp>
        <p:sp>
          <p:nvSpPr>
            <p:cNvPr id="101" name="Oval 100">
              <a:extLst>
                <a:ext uri="{FF2B5EF4-FFF2-40B4-BE49-F238E27FC236}">
                  <a16:creationId xmlns:a16="http://schemas.microsoft.com/office/drawing/2014/main" id="{F3DC5B25-0B8B-48A8-AF69-77FA16F9538C}"/>
                </a:ext>
              </a:extLst>
            </p:cNvPr>
            <p:cNvSpPr>
              <a:spLocks noChangeAspect="1"/>
            </p:cNvSpPr>
            <p:nvPr/>
          </p:nvSpPr>
          <p:spPr>
            <a:xfrm>
              <a:off x="7473861" y="3176886"/>
              <a:ext cx="147986" cy="147040"/>
            </a:xfrm>
            <a:prstGeom prst="ellipse">
              <a:avLst/>
            </a:prstGeom>
            <a:gradFill flip="none" rotWithShape="1">
              <a:gsLst>
                <a:gs pos="10000">
                  <a:srgbClr val="FF0000"/>
                </a:gs>
                <a:gs pos="68000">
                  <a:srgbClr val="C00000"/>
                </a:gs>
                <a:gs pos="100000">
                  <a:srgbClr val="C00000"/>
                </a:gs>
              </a:gsLst>
              <a:path path="circle">
                <a:fillToRect l="50000" t="50000" r="50000" b="50000"/>
              </a:path>
              <a:tileRect/>
            </a:gradFill>
            <a:ln w="63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85750">
                <a:defRPr/>
              </a:pPr>
              <a:endParaRPr lang="en-US" dirty="0">
                <a:solidFill>
                  <a:prstClr val="white"/>
                </a:solidFill>
                <a:latin typeface="Calibri"/>
              </a:endParaRPr>
            </a:p>
          </p:txBody>
        </p:sp>
        <p:sp>
          <p:nvSpPr>
            <p:cNvPr id="102" name="Oval 101">
              <a:extLst>
                <a:ext uri="{FF2B5EF4-FFF2-40B4-BE49-F238E27FC236}">
                  <a16:creationId xmlns:a16="http://schemas.microsoft.com/office/drawing/2014/main" id="{3A38FDE7-25C0-4874-A4B8-55773E275E6C}"/>
                </a:ext>
              </a:extLst>
            </p:cNvPr>
            <p:cNvSpPr>
              <a:spLocks noChangeAspect="1"/>
            </p:cNvSpPr>
            <p:nvPr/>
          </p:nvSpPr>
          <p:spPr>
            <a:xfrm>
              <a:off x="7294137" y="3219310"/>
              <a:ext cx="147986" cy="147040"/>
            </a:xfrm>
            <a:prstGeom prst="ellipse">
              <a:avLst/>
            </a:prstGeom>
            <a:gradFill flip="none" rotWithShape="1">
              <a:gsLst>
                <a:gs pos="10000">
                  <a:srgbClr val="FF0000"/>
                </a:gs>
                <a:gs pos="68000">
                  <a:srgbClr val="C00000"/>
                </a:gs>
                <a:gs pos="100000">
                  <a:srgbClr val="C00000"/>
                </a:gs>
              </a:gsLst>
              <a:path path="circle">
                <a:fillToRect l="50000" t="50000" r="50000" b="50000"/>
              </a:path>
              <a:tileRect/>
            </a:gradFill>
            <a:ln w="63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85750">
                <a:defRPr/>
              </a:pPr>
              <a:endParaRPr lang="en-US" dirty="0">
                <a:solidFill>
                  <a:prstClr val="white"/>
                </a:solidFill>
                <a:latin typeface="Calibri"/>
              </a:endParaRPr>
            </a:p>
          </p:txBody>
        </p:sp>
        <p:sp>
          <p:nvSpPr>
            <p:cNvPr id="103" name="Oval 102">
              <a:extLst>
                <a:ext uri="{FF2B5EF4-FFF2-40B4-BE49-F238E27FC236}">
                  <a16:creationId xmlns:a16="http://schemas.microsoft.com/office/drawing/2014/main" id="{D3179B89-D23B-429D-8D9F-483AE4D0E4A0}"/>
                </a:ext>
              </a:extLst>
            </p:cNvPr>
            <p:cNvSpPr>
              <a:spLocks noChangeAspect="1"/>
            </p:cNvSpPr>
            <p:nvPr/>
          </p:nvSpPr>
          <p:spPr>
            <a:xfrm>
              <a:off x="7572605" y="3558994"/>
              <a:ext cx="147986" cy="147040"/>
            </a:xfrm>
            <a:prstGeom prst="ellipse">
              <a:avLst/>
            </a:prstGeom>
            <a:gradFill flip="none" rotWithShape="1">
              <a:gsLst>
                <a:gs pos="10000">
                  <a:srgbClr val="FF0000"/>
                </a:gs>
                <a:gs pos="68000">
                  <a:srgbClr val="C00000"/>
                </a:gs>
                <a:gs pos="100000">
                  <a:srgbClr val="C00000"/>
                </a:gs>
              </a:gsLst>
              <a:path path="circle">
                <a:fillToRect l="50000" t="50000" r="50000" b="50000"/>
              </a:path>
              <a:tileRect/>
            </a:gradFill>
            <a:ln w="63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85750">
                <a:defRPr/>
              </a:pPr>
              <a:endParaRPr lang="en-US" dirty="0">
                <a:solidFill>
                  <a:prstClr val="white"/>
                </a:solidFill>
                <a:latin typeface="Calibri"/>
              </a:endParaRPr>
            </a:p>
          </p:txBody>
        </p:sp>
      </p:grpSp>
      <p:sp>
        <p:nvSpPr>
          <p:cNvPr id="6" name="TextBox 5">
            <a:extLst>
              <a:ext uri="{FF2B5EF4-FFF2-40B4-BE49-F238E27FC236}">
                <a16:creationId xmlns:a16="http://schemas.microsoft.com/office/drawing/2014/main" id="{1B31CD65-06F0-4149-82FC-8875186760E1}"/>
              </a:ext>
            </a:extLst>
          </p:cNvPr>
          <p:cNvSpPr txBox="1"/>
          <p:nvPr/>
        </p:nvSpPr>
        <p:spPr>
          <a:xfrm>
            <a:off x="1247860" y="1079062"/>
            <a:ext cx="2903576" cy="5382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AAV-FLEX-GCaMP6s</a:t>
            </a:r>
          </a:p>
        </p:txBody>
      </p:sp>
      <p:grpSp>
        <p:nvGrpSpPr>
          <p:cNvPr id="5" name="Group 4">
            <a:extLst>
              <a:ext uri="{FF2B5EF4-FFF2-40B4-BE49-F238E27FC236}">
                <a16:creationId xmlns:a16="http://schemas.microsoft.com/office/drawing/2014/main" id="{DCC8DF4A-A262-45C2-91A4-DA962F971EAF}"/>
              </a:ext>
            </a:extLst>
          </p:cNvPr>
          <p:cNvGrpSpPr>
            <a:grpSpLocks noChangeAspect="1"/>
          </p:cNvGrpSpPr>
          <p:nvPr/>
        </p:nvGrpSpPr>
        <p:grpSpPr>
          <a:xfrm>
            <a:off x="3008992" y="990600"/>
            <a:ext cx="335770" cy="2560320"/>
            <a:chOff x="2178730" y="1848483"/>
            <a:chExt cx="225008" cy="1715753"/>
          </a:xfrm>
        </p:grpSpPr>
        <p:sp>
          <p:nvSpPr>
            <p:cNvPr id="28" name="Rectangle 75">
              <a:extLst>
                <a:ext uri="{FF2B5EF4-FFF2-40B4-BE49-F238E27FC236}">
                  <a16:creationId xmlns:a16="http://schemas.microsoft.com/office/drawing/2014/main" id="{E1F01657-B3F1-4F57-B4A2-C55C3F80FE63}"/>
                </a:ext>
              </a:extLst>
            </p:cNvPr>
            <p:cNvSpPr/>
            <p:nvPr/>
          </p:nvSpPr>
          <p:spPr>
            <a:xfrm>
              <a:off x="2274805" y="2863315"/>
              <a:ext cx="32858" cy="700921"/>
            </a:xfrm>
            <a:custGeom>
              <a:avLst/>
              <a:gdLst>
                <a:gd name="connsiteX0" fmla="*/ 0 w 1406770"/>
                <a:gd name="connsiteY0" fmla="*/ 0 h 7378933"/>
                <a:gd name="connsiteX1" fmla="*/ 1406770 w 1406770"/>
                <a:gd name="connsiteY1" fmla="*/ 0 h 7378933"/>
                <a:gd name="connsiteX2" fmla="*/ 1406770 w 1406770"/>
                <a:gd name="connsiteY2" fmla="*/ 7378933 h 7378933"/>
                <a:gd name="connsiteX3" fmla="*/ 0 w 1406770"/>
                <a:gd name="connsiteY3" fmla="*/ 7378933 h 7378933"/>
                <a:gd name="connsiteX4" fmla="*/ 0 w 1406770"/>
                <a:gd name="connsiteY4" fmla="*/ 0 h 7378933"/>
                <a:gd name="connsiteX0" fmla="*/ 0 w 1406770"/>
                <a:gd name="connsiteY0" fmla="*/ 0 h 7378933"/>
                <a:gd name="connsiteX1" fmla="*/ 1406770 w 1406770"/>
                <a:gd name="connsiteY1" fmla="*/ 0 h 7378933"/>
                <a:gd name="connsiteX2" fmla="*/ 1406770 w 1406770"/>
                <a:gd name="connsiteY2" fmla="*/ 7378933 h 7378933"/>
                <a:gd name="connsiteX3" fmla="*/ 0 w 1406770"/>
                <a:gd name="connsiteY3" fmla="*/ 5034318 h 7378933"/>
                <a:gd name="connsiteX4" fmla="*/ 0 w 1406770"/>
                <a:gd name="connsiteY4" fmla="*/ 0 h 7378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70" h="7378933">
                  <a:moveTo>
                    <a:pt x="0" y="0"/>
                  </a:moveTo>
                  <a:lnTo>
                    <a:pt x="1406770" y="0"/>
                  </a:lnTo>
                  <a:lnTo>
                    <a:pt x="1406770" y="7378933"/>
                  </a:lnTo>
                  <a:lnTo>
                    <a:pt x="0" y="5034318"/>
                  </a:lnTo>
                  <a:lnTo>
                    <a:pt x="0" y="0"/>
                  </a:lnTo>
                  <a:close/>
                </a:path>
              </a:pathLst>
            </a:custGeom>
            <a:solidFill>
              <a:schemeClr val="tx1"/>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Rectangle 28">
              <a:extLst>
                <a:ext uri="{FF2B5EF4-FFF2-40B4-BE49-F238E27FC236}">
                  <a16:creationId xmlns:a16="http://schemas.microsoft.com/office/drawing/2014/main" id="{94207A6D-7ADF-4BCE-8E81-8196F4C82BE4}"/>
                </a:ext>
              </a:extLst>
            </p:cNvPr>
            <p:cNvSpPr/>
            <p:nvPr/>
          </p:nvSpPr>
          <p:spPr>
            <a:xfrm>
              <a:off x="2253336" y="1872989"/>
              <a:ext cx="75798" cy="585874"/>
            </a:xfrm>
            <a:prstGeom prst="rect">
              <a:avLst/>
            </a:prstGeom>
            <a:solidFill>
              <a:schemeClr val="tx1"/>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Rounded Rectangle 133">
              <a:extLst>
                <a:ext uri="{FF2B5EF4-FFF2-40B4-BE49-F238E27FC236}">
                  <a16:creationId xmlns:a16="http://schemas.microsoft.com/office/drawing/2014/main" id="{9C421844-1EE0-4CA6-99CB-8277A5428E9B}"/>
                </a:ext>
              </a:extLst>
            </p:cNvPr>
            <p:cNvSpPr/>
            <p:nvPr/>
          </p:nvSpPr>
          <p:spPr>
            <a:xfrm>
              <a:off x="2216388" y="1848483"/>
              <a:ext cx="149692" cy="35515"/>
            </a:xfrm>
            <a:prstGeom prst="roundRect">
              <a:avLst>
                <a:gd name="adj" fmla="val 41667"/>
              </a:avLst>
            </a:prstGeom>
            <a:solidFill>
              <a:schemeClr val="tx1">
                <a:lumMod val="85000"/>
                <a:lumOff val="1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 name="Round Same Side Corner Rectangle 134">
              <a:extLst>
                <a:ext uri="{FF2B5EF4-FFF2-40B4-BE49-F238E27FC236}">
                  <a16:creationId xmlns:a16="http://schemas.microsoft.com/office/drawing/2014/main" id="{B9D9BEF8-106C-433C-809E-E27C7D283C51}"/>
                </a:ext>
              </a:extLst>
            </p:cNvPr>
            <p:cNvSpPr/>
            <p:nvPr/>
          </p:nvSpPr>
          <p:spPr>
            <a:xfrm rot="10800000">
              <a:off x="2252350" y="2718321"/>
              <a:ext cx="77771" cy="140385"/>
            </a:xfrm>
            <a:prstGeom prst="round2SameRect">
              <a:avLst>
                <a:gd name="adj1" fmla="val 34249"/>
                <a:gd name="adj2" fmla="val 0"/>
              </a:avLst>
            </a:prstGeom>
            <a:solidFill>
              <a:schemeClr val="tx1">
                <a:lumMod val="50000"/>
                <a:lumOff val="50000"/>
                <a:alpha val="46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Round Same Side Corner Rectangle 135">
              <a:extLst>
                <a:ext uri="{FF2B5EF4-FFF2-40B4-BE49-F238E27FC236}">
                  <a16:creationId xmlns:a16="http://schemas.microsoft.com/office/drawing/2014/main" id="{09D9A92C-8FC1-4F49-BD88-C1D775127389}"/>
                </a:ext>
              </a:extLst>
            </p:cNvPr>
            <p:cNvSpPr/>
            <p:nvPr/>
          </p:nvSpPr>
          <p:spPr>
            <a:xfrm rot="10800000">
              <a:off x="2216035" y="2087518"/>
              <a:ext cx="150397" cy="630805"/>
            </a:xfrm>
            <a:prstGeom prst="round2SameRect">
              <a:avLst>
                <a:gd name="adj1" fmla="val 34249"/>
                <a:gd name="adj2" fmla="val 0"/>
              </a:avLst>
            </a:prstGeom>
            <a:solidFill>
              <a:schemeClr val="tx1">
                <a:lumMod val="50000"/>
                <a:lumOff val="50000"/>
                <a:alpha val="46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33" name="Group 32">
              <a:extLst>
                <a:ext uri="{FF2B5EF4-FFF2-40B4-BE49-F238E27FC236}">
                  <a16:creationId xmlns:a16="http://schemas.microsoft.com/office/drawing/2014/main" id="{93384355-A25D-4FB4-A3CF-5EA0BBEEC001}"/>
                </a:ext>
              </a:extLst>
            </p:cNvPr>
            <p:cNvGrpSpPr/>
            <p:nvPr/>
          </p:nvGrpSpPr>
          <p:grpSpPr>
            <a:xfrm>
              <a:off x="2271542" y="2180759"/>
              <a:ext cx="39385" cy="516481"/>
              <a:chOff x="2390637" y="1466583"/>
              <a:chExt cx="32881" cy="376564"/>
            </a:xfrm>
          </p:grpSpPr>
          <p:cxnSp>
            <p:nvCxnSpPr>
              <p:cNvPr id="36" name="Straight Connector 35">
                <a:extLst>
                  <a:ext uri="{FF2B5EF4-FFF2-40B4-BE49-F238E27FC236}">
                    <a16:creationId xmlns:a16="http://schemas.microsoft.com/office/drawing/2014/main" id="{F5CE831D-D5F0-432D-A468-B62A4BD824D9}"/>
                  </a:ext>
                </a:extLst>
              </p:cNvPr>
              <p:cNvCxnSpPr/>
              <p:nvPr/>
            </p:nvCxnSpPr>
            <p:spPr>
              <a:xfrm>
                <a:off x="2390637" y="1466583"/>
                <a:ext cx="32881" cy="0"/>
              </a:xfrm>
              <a:prstGeom prst="line">
                <a:avLst/>
              </a:prstGeom>
              <a:solidFill>
                <a:schemeClr val="bg1"/>
              </a:solidFill>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B748F8-9CED-482A-8454-07222D27A13D}"/>
                  </a:ext>
                </a:extLst>
              </p:cNvPr>
              <p:cNvCxnSpPr/>
              <p:nvPr/>
            </p:nvCxnSpPr>
            <p:spPr>
              <a:xfrm>
                <a:off x="2390637" y="1495549"/>
                <a:ext cx="32881" cy="0"/>
              </a:xfrm>
              <a:prstGeom prst="line">
                <a:avLst/>
              </a:prstGeom>
              <a:solidFill>
                <a:schemeClr val="bg1"/>
              </a:solidFill>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0633E13-9D6B-4191-BD26-F4A899A3F096}"/>
                  </a:ext>
                </a:extLst>
              </p:cNvPr>
              <p:cNvCxnSpPr/>
              <p:nvPr/>
            </p:nvCxnSpPr>
            <p:spPr>
              <a:xfrm>
                <a:off x="2390637" y="1524516"/>
                <a:ext cx="32881" cy="0"/>
              </a:xfrm>
              <a:prstGeom prst="line">
                <a:avLst/>
              </a:prstGeom>
              <a:solidFill>
                <a:schemeClr val="bg1"/>
              </a:solidFill>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5ED128DE-BF85-470C-8B29-8D5BBF27C360}"/>
                  </a:ext>
                </a:extLst>
              </p:cNvPr>
              <p:cNvCxnSpPr/>
              <p:nvPr/>
            </p:nvCxnSpPr>
            <p:spPr>
              <a:xfrm>
                <a:off x="2390637" y="1553482"/>
                <a:ext cx="32881" cy="0"/>
              </a:xfrm>
              <a:prstGeom prst="line">
                <a:avLst/>
              </a:prstGeom>
              <a:solidFill>
                <a:schemeClr val="bg1"/>
              </a:solidFill>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25044A69-E4E5-4AAF-A118-C7BC94F9A6A6}"/>
                  </a:ext>
                </a:extLst>
              </p:cNvPr>
              <p:cNvCxnSpPr/>
              <p:nvPr/>
            </p:nvCxnSpPr>
            <p:spPr>
              <a:xfrm>
                <a:off x="2390637" y="1582449"/>
                <a:ext cx="32881" cy="0"/>
              </a:xfrm>
              <a:prstGeom prst="line">
                <a:avLst/>
              </a:prstGeom>
              <a:solidFill>
                <a:schemeClr val="bg1"/>
              </a:solidFill>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2B51FE0E-5DEB-4A08-8D1C-C5DAFD965382}"/>
                  </a:ext>
                </a:extLst>
              </p:cNvPr>
              <p:cNvCxnSpPr/>
              <p:nvPr/>
            </p:nvCxnSpPr>
            <p:spPr>
              <a:xfrm>
                <a:off x="2390637" y="1611415"/>
                <a:ext cx="32881" cy="0"/>
              </a:xfrm>
              <a:prstGeom prst="line">
                <a:avLst/>
              </a:prstGeom>
              <a:solidFill>
                <a:schemeClr val="bg1"/>
              </a:solidFill>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2BD2DFAD-A5CE-4763-B014-65D41FA7FBC7}"/>
                  </a:ext>
                </a:extLst>
              </p:cNvPr>
              <p:cNvCxnSpPr/>
              <p:nvPr/>
            </p:nvCxnSpPr>
            <p:spPr>
              <a:xfrm>
                <a:off x="2390637" y="1640382"/>
                <a:ext cx="32881" cy="0"/>
              </a:xfrm>
              <a:prstGeom prst="line">
                <a:avLst/>
              </a:prstGeom>
              <a:solidFill>
                <a:schemeClr val="bg1"/>
              </a:solidFill>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C2B7A3F-6605-4E55-ACBF-4794EAA5F2AD}"/>
                  </a:ext>
                </a:extLst>
              </p:cNvPr>
              <p:cNvCxnSpPr/>
              <p:nvPr/>
            </p:nvCxnSpPr>
            <p:spPr>
              <a:xfrm>
                <a:off x="2390637" y="1669348"/>
                <a:ext cx="32881" cy="0"/>
              </a:xfrm>
              <a:prstGeom prst="line">
                <a:avLst/>
              </a:prstGeom>
              <a:solidFill>
                <a:schemeClr val="bg1"/>
              </a:solidFill>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5555351C-67F7-426A-85B0-4F82A0753B2E}"/>
                  </a:ext>
                </a:extLst>
              </p:cNvPr>
              <p:cNvCxnSpPr/>
              <p:nvPr/>
            </p:nvCxnSpPr>
            <p:spPr>
              <a:xfrm>
                <a:off x="2390637" y="1698314"/>
                <a:ext cx="32881" cy="0"/>
              </a:xfrm>
              <a:prstGeom prst="line">
                <a:avLst/>
              </a:prstGeom>
              <a:solidFill>
                <a:schemeClr val="bg1"/>
              </a:solidFill>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F0010DD6-6D12-4D02-B394-875E6D8C1523}"/>
                  </a:ext>
                </a:extLst>
              </p:cNvPr>
              <p:cNvCxnSpPr/>
              <p:nvPr/>
            </p:nvCxnSpPr>
            <p:spPr>
              <a:xfrm>
                <a:off x="2390637" y="1727281"/>
                <a:ext cx="32881" cy="0"/>
              </a:xfrm>
              <a:prstGeom prst="line">
                <a:avLst/>
              </a:prstGeom>
              <a:solidFill>
                <a:schemeClr val="bg1"/>
              </a:solidFill>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85D41264-E63A-4A31-B15D-41569AA0DE93}"/>
                  </a:ext>
                </a:extLst>
              </p:cNvPr>
              <p:cNvCxnSpPr/>
              <p:nvPr/>
            </p:nvCxnSpPr>
            <p:spPr>
              <a:xfrm>
                <a:off x="2390637" y="1756247"/>
                <a:ext cx="32881" cy="0"/>
              </a:xfrm>
              <a:prstGeom prst="line">
                <a:avLst/>
              </a:prstGeom>
              <a:solidFill>
                <a:schemeClr val="bg1"/>
              </a:solidFill>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A876AF99-BF03-4EED-8298-BA9FBBE581E0}"/>
                  </a:ext>
                </a:extLst>
              </p:cNvPr>
              <p:cNvCxnSpPr/>
              <p:nvPr/>
            </p:nvCxnSpPr>
            <p:spPr>
              <a:xfrm>
                <a:off x="2390637" y="1785214"/>
                <a:ext cx="32881" cy="0"/>
              </a:xfrm>
              <a:prstGeom prst="line">
                <a:avLst/>
              </a:prstGeom>
              <a:solidFill>
                <a:schemeClr val="bg1"/>
              </a:solidFill>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C85EFBE-AF54-4378-BB44-DC4EC5D45A1F}"/>
                  </a:ext>
                </a:extLst>
              </p:cNvPr>
              <p:cNvCxnSpPr/>
              <p:nvPr/>
            </p:nvCxnSpPr>
            <p:spPr>
              <a:xfrm>
                <a:off x="2390637" y="1814180"/>
                <a:ext cx="32881" cy="0"/>
              </a:xfrm>
              <a:prstGeom prst="line">
                <a:avLst/>
              </a:prstGeom>
              <a:solidFill>
                <a:schemeClr val="bg1"/>
              </a:solidFill>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CEB4372-05B1-48C3-8C36-0215CB8317C3}"/>
                  </a:ext>
                </a:extLst>
              </p:cNvPr>
              <p:cNvCxnSpPr/>
              <p:nvPr/>
            </p:nvCxnSpPr>
            <p:spPr>
              <a:xfrm>
                <a:off x="2390637" y="1843147"/>
                <a:ext cx="32881" cy="0"/>
              </a:xfrm>
              <a:prstGeom prst="line">
                <a:avLst/>
              </a:prstGeom>
              <a:solidFill>
                <a:schemeClr val="bg1"/>
              </a:solidFill>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4" name="Rounded Rectangle 137">
              <a:extLst>
                <a:ext uri="{FF2B5EF4-FFF2-40B4-BE49-F238E27FC236}">
                  <a16:creationId xmlns:a16="http://schemas.microsoft.com/office/drawing/2014/main" id="{52B13FEA-5A58-47F2-B728-CE6F2CCC0147}"/>
                </a:ext>
              </a:extLst>
            </p:cNvPr>
            <p:cNvSpPr/>
            <p:nvPr/>
          </p:nvSpPr>
          <p:spPr>
            <a:xfrm>
              <a:off x="2178730" y="2054932"/>
              <a:ext cx="225008" cy="38649"/>
            </a:xfrm>
            <a:prstGeom prst="roundRect">
              <a:avLst>
                <a:gd name="adj" fmla="val 41667"/>
              </a:avLst>
            </a:prstGeom>
            <a:solidFill>
              <a:schemeClr val="tx1">
                <a:lumMod val="50000"/>
                <a:lumOff val="50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Round Same Side Corner Rectangle 138">
              <a:extLst>
                <a:ext uri="{FF2B5EF4-FFF2-40B4-BE49-F238E27FC236}">
                  <a16:creationId xmlns:a16="http://schemas.microsoft.com/office/drawing/2014/main" id="{E65BEDFC-0419-4FEA-BBA6-1B5CCF437D77}"/>
                </a:ext>
              </a:extLst>
            </p:cNvPr>
            <p:cNvSpPr>
              <a:spLocks noChangeAspect="1"/>
            </p:cNvSpPr>
            <p:nvPr/>
          </p:nvSpPr>
          <p:spPr>
            <a:xfrm rot="10800000">
              <a:off x="2252984" y="2458863"/>
              <a:ext cx="76502" cy="252692"/>
            </a:xfrm>
            <a:prstGeom prst="round2SameRect">
              <a:avLst>
                <a:gd name="adj1" fmla="val 14845"/>
                <a:gd name="adj2" fmla="val 0"/>
              </a:avLst>
            </a:prstGeom>
            <a:solidFill>
              <a:srgbClr val="00AFAF">
                <a:alpha val="72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pic>
        <p:nvPicPr>
          <p:cNvPr id="90" name="Picture 89">
            <a:extLst>
              <a:ext uri="{FF2B5EF4-FFF2-40B4-BE49-F238E27FC236}">
                <a16:creationId xmlns:a16="http://schemas.microsoft.com/office/drawing/2014/main" id="{B6C75ACD-A885-4BFF-A7FC-5FD87C92937F}"/>
              </a:ext>
            </a:extLst>
          </p:cNvPr>
          <p:cNvPicPr>
            <a:picLocks noChangeAspect="1"/>
          </p:cNvPicPr>
          <p:nvPr/>
        </p:nvPicPr>
        <p:blipFill>
          <a:blip r:embed="rId4">
            <a:extLst>
              <a:ext uri="{BEBA8EAE-BF5A-486C-A8C5-ECC9F3942E4B}">
                <a14:imgProps xmlns:a14="http://schemas.microsoft.com/office/drawing/2010/main">
                  <a14:imgLayer r:embed="rId5">
                    <a14:imgEffect>
                      <a14:saturation sat="132000"/>
                    </a14:imgEffect>
                    <a14:imgEffect>
                      <a14:brightnessContrast bright="45000"/>
                    </a14:imgEffect>
                  </a14:imgLayer>
                </a14:imgProps>
              </a:ext>
            </a:extLst>
          </a:blip>
          <a:stretch>
            <a:fillRect/>
          </a:stretch>
        </p:blipFill>
        <p:spPr>
          <a:xfrm>
            <a:off x="685800" y="4652377"/>
            <a:ext cx="4910236" cy="1971827"/>
          </a:xfrm>
          <a:prstGeom prst="rect">
            <a:avLst/>
          </a:prstGeom>
        </p:spPr>
      </p:pic>
      <p:sp>
        <p:nvSpPr>
          <p:cNvPr id="108" name="TextBox 107">
            <a:extLst>
              <a:ext uri="{FF2B5EF4-FFF2-40B4-BE49-F238E27FC236}">
                <a16:creationId xmlns:a16="http://schemas.microsoft.com/office/drawing/2014/main" id="{4EAC992D-8955-474F-9A00-33888D7B73EF}"/>
              </a:ext>
            </a:extLst>
          </p:cNvPr>
          <p:cNvSpPr txBox="1"/>
          <p:nvPr/>
        </p:nvSpPr>
        <p:spPr>
          <a:xfrm flipH="1">
            <a:off x="2845434" y="4072572"/>
            <a:ext cx="902104" cy="319152"/>
          </a:xfrm>
          <a:prstGeom prst="rect">
            <a:avLst/>
          </a:prstGeom>
          <a:noFill/>
        </p:spPr>
        <p:txBody>
          <a:bodyPr wrap="square" rtlCol="0">
            <a:spAutoFit/>
          </a:bodyPr>
          <a:lstStyle/>
          <a:p>
            <a:pPr defTabSz="285750">
              <a:defRPr/>
            </a:pPr>
            <a:r>
              <a:rPr lang="en-US" dirty="0">
                <a:solidFill>
                  <a:prstClr val="black"/>
                </a:solidFill>
                <a:latin typeface="Calibri"/>
              </a:rPr>
              <a:t>Arom</a:t>
            </a:r>
            <a:r>
              <a:rPr lang="en-US" baseline="30000" dirty="0">
                <a:solidFill>
                  <a:prstClr val="black"/>
                </a:solidFill>
                <a:latin typeface="Calibri"/>
              </a:rPr>
              <a:t>+</a:t>
            </a:r>
          </a:p>
        </p:txBody>
      </p:sp>
      <p:sp>
        <p:nvSpPr>
          <p:cNvPr id="110" name="Oval 109">
            <a:extLst>
              <a:ext uri="{FF2B5EF4-FFF2-40B4-BE49-F238E27FC236}">
                <a16:creationId xmlns:a16="http://schemas.microsoft.com/office/drawing/2014/main" id="{1736BC37-C62B-4618-B82E-BD3559BC010A}"/>
              </a:ext>
            </a:extLst>
          </p:cNvPr>
          <p:cNvSpPr>
            <a:spLocks noChangeAspect="1"/>
          </p:cNvSpPr>
          <p:nvPr/>
        </p:nvSpPr>
        <p:spPr>
          <a:xfrm>
            <a:off x="3560743" y="4187288"/>
            <a:ext cx="127879" cy="127062"/>
          </a:xfrm>
          <a:prstGeom prst="ellipse">
            <a:avLst/>
          </a:prstGeom>
          <a:gradFill flip="none" rotWithShape="1">
            <a:gsLst>
              <a:gs pos="10000">
                <a:srgbClr val="FF0000"/>
              </a:gs>
              <a:gs pos="68000">
                <a:srgbClr val="C00000"/>
              </a:gs>
              <a:gs pos="100000">
                <a:srgbClr val="C00000"/>
              </a:gs>
            </a:gsLst>
            <a:path path="circle">
              <a:fillToRect l="50000" t="50000" r="50000" b="50000"/>
            </a:path>
            <a:tileRect/>
          </a:gradFill>
          <a:ln w="63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85750">
              <a:defRPr/>
            </a:pPr>
            <a:endParaRPr lang="en-US" dirty="0">
              <a:solidFill>
                <a:prstClr val="white"/>
              </a:solidFill>
              <a:latin typeface="Calibri"/>
            </a:endParaRPr>
          </a:p>
        </p:txBody>
      </p:sp>
      <p:pic>
        <p:nvPicPr>
          <p:cNvPr id="3074" name="Picture 2" descr="AAV Biosensors, CaMPARI, GCaMP, iGluSnFR &amp;amp; More | Vigene">
            <a:extLst>
              <a:ext uri="{FF2B5EF4-FFF2-40B4-BE49-F238E27FC236}">
                <a16:creationId xmlns:a16="http://schemas.microsoft.com/office/drawing/2014/main" id="{FBB338EF-A8C3-4103-90B7-20FF9FBAEF1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44000" y="5918638"/>
            <a:ext cx="2596039" cy="73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651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90B029-DB0C-EB1B-BE93-D1829215170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D3E5F1-43E0-69D8-9756-4BCD5E81E6A7}"/>
              </a:ext>
            </a:extLst>
          </p:cNvPr>
          <p:cNvSpPr>
            <a:spLocks noGrp="1"/>
          </p:cNvSpPr>
          <p:nvPr>
            <p:ph idx="1"/>
          </p:nvPr>
        </p:nvSpPr>
        <p:spPr>
          <a:xfrm>
            <a:off x="838199" y="7034981"/>
            <a:ext cx="10515600" cy="4351338"/>
          </a:xfrm>
        </p:spPr>
        <p:txBody>
          <a:bodyPr/>
          <a:lstStyle/>
          <a:p>
            <a:r>
              <a:rPr lang="en-US" dirty="0">
                <a:solidFill>
                  <a:schemeClr val="bg1"/>
                </a:solidFill>
              </a:rPr>
              <a:t>These assumptions often fail in biology (Fails in brain-behavior dynamics)</a:t>
            </a:r>
          </a:p>
          <a:p>
            <a:pPr>
              <a:buFont typeface="Arial" panose="020B0604020202020204" pitchFamily="34" charset="0"/>
              <a:buChar char="•"/>
            </a:pPr>
            <a:endParaRPr lang="en-US" dirty="0">
              <a:solidFill>
                <a:schemeClr val="bg1"/>
              </a:solidFill>
            </a:endParaRPr>
          </a:p>
        </p:txBody>
      </p:sp>
      <p:sp>
        <p:nvSpPr>
          <p:cNvPr id="7" name="TextBox 6">
            <a:extLst>
              <a:ext uri="{FF2B5EF4-FFF2-40B4-BE49-F238E27FC236}">
                <a16:creationId xmlns:a16="http://schemas.microsoft.com/office/drawing/2014/main" id="{601F34CA-FEBD-067E-7586-46AE7AAA17DC}"/>
              </a:ext>
            </a:extLst>
          </p:cNvPr>
          <p:cNvSpPr txBox="1"/>
          <p:nvPr/>
        </p:nvSpPr>
        <p:spPr>
          <a:xfrm>
            <a:off x="2884538" y="7139884"/>
            <a:ext cx="6098458" cy="1200329"/>
          </a:xfrm>
          <a:prstGeom prst="rect">
            <a:avLst/>
          </a:prstGeom>
          <a:noFill/>
        </p:spPr>
        <p:txBody>
          <a:bodyPr wrap="square">
            <a:spAutoFit/>
          </a:bodyPr>
          <a:lstStyle/>
          <a:p>
            <a:r>
              <a:rPr lang="en-US" dirty="0">
                <a:solidFill>
                  <a:schemeClr val="bg1"/>
                </a:solidFill>
              </a:rPr>
              <a:t>Granger causality</a:t>
            </a:r>
          </a:p>
          <a:p>
            <a:pPr lvl="1"/>
            <a:r>
              <a:rPr lang="en-US" dirty="0">
                <a:solidFill>
                  <a:schemeClr val="bg1"/>
                </a:solidFill>
              </a:rPr>
              <a:t>Linearity</a:t>
            </a:r>
          </a:p>
          <a:p>
            <a:pPr lvl="1"/>
            <a:r>
              <a:rPr lang="en-US" dirty="0">
                <a:solidFill>
                  <a:schemeClr val="bg1"/>
                </a:solidFill>
              </a:rPr>
              <a:t>Fixed lags</a:t>
            </a:r>
          </a:p>
          <a:p>
            <a:pPr lvl="1"/>
            <a:r>
              <a:rPr lang="en-US" dirty="0">
                <a:solidFill>
                  <a:schemeClr val="bg1"/>
                </a:solidFill>
              </a:rPr>
              <a:t>Stationarity (stable behavior over time)</a:t>
            </a:r>
          </a:p>
        </p:txBody>
      </p:sp>
      <p:sp>
        <p:nvSpPr>
          <p:cNvPr id="10" name="Arrow: Down 3">
            <a:extLst>
              <a:ext uri="{FF2B5EF4-FFF2-40B4-BE49-F238E27FC236}">
                <a16:creationId xmlns:a16="http://schemas.microsoft.com/office/drawing/2014/main" id="{02F2C52E-5383-FFDF-3E38-4D391316A16D}"/>
              </a:ext>
            </a:extLst>
          </p:cNvPr>
          <p:cNvSpPr/>
          <p:nvPr/>
        </p:nvSpPr>
        <p:spPr>
          <a:xfrm rot="16200000">
            <a:off x="5553608" y="-1625347"/>
            <a:ext cx="952496" cy="7776924"/>
          </a:xfrm>
          <a:prstGeom prst="down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BCB9380-B415-4ABD-7C3E-A61B4E218651}"/>
              </a:ext>
            </a:extLst>
          </p:cNvPr>
          <p:cNvSpPr txBox="1"/>
          <p:nvPr/>
        </p:nvSpPr>
        <p:spPr>
          <a:xfrm>
            <a:off x="632533" y="1369874"/>
            <a:ext cx="1471878" cy="1754326"/>
          </a:xfrm>
          <a:prstGeom prst="rect">
            <a:avLst/>
          </a:prstGeom>
          <a:noFill/>
          <a:ln>
            <a:noFill/>
          </a:ln>
        </p:spPr>
        <p:txBody>
          <a:bodyPr wrap="none" rtlCol="0">
            <a:spAutoFit/>
          </a:bodyPr>
          <a:lstStyle/>
          <a:p>
            <a:r>
              <a:rPr lang="en-US" sz="3600" dirty="0">
                <a:solidFill>
                  <a:schemeClr val="bg1"/>
                </a:solidFill>
                <a:latin typeface="Helvetica Neue UltraLight" panose="02000206000000020004" pitchFamily="2" charset="0"/>
                <a:ea typeface="Helvetica Neue UltraLight" panose="02000206000000020004" pitchFamily="2" charset="0"/>
              </a:rPr>
              <a:t>Past </a:t>
            </a:r>
          </a:p>
          <a:p>
            <a:r>
              <a:rPr lang="en-US" sz="3600" dirty="0">
                <a:solidFill>
                  <a:schemeClr val="bg1"/>
                </a:solidFill>
                <a:latin typeface="Helvetica Neue UltraLight" panose="02000206000000020004" pitchFamily="2" charset="0"/>
                <a:ea typeface="Helvetica Neue UltraLight" panose="02000206000000020004" pitchFamily="2" charset="0"/>
              </a:rPr>
              <a:t>Neural</a:t>
            </a:r>
          </a:p>
          <a:p>
            <a:r>
              <a:rPr lang="en-US" sz="3600" dirty="0">
                <a:solidFill>
                  <a:schemeClr val="bg1"/>
                </a:solidFill>
                <a:latin typeface="Helvetica Neue UltraLight" panose="02000206000000020004" pitchFamily="2" charset="0"/>
                <a:ea typeface="Helvetica Neue UltraLight" panose="02000206000000020004" pitchFamily="2" charset="0"/>
              </a:rPr>
              <a:t>Activity</a:t>
            </a:r>
          </a:p>
        </p:txBody>
      </p:sp>
      <p:sp>
        <p:nvSpPr>
          <p:cNvPr id="12" name="Arrow: Down 6">
            <a:extLst>
              <a:ext uri="{FF2B5EF4-FFF2-40B4-BE49-F238E27FC236}">
                <a16:creationId xmlns:a16="http://schemas.microsoft.com/office/drawing/2014/main" id="{A91E88FD-DE67-3F8F-547E-63853072B4D1}"/>
              </a:ext>
            </a:extLst>
          </p:cNvPr>
          <p:cNvSpPr/>
          <p:nvPr/>
        </p:nvSpPr>
        <p:spPr>
          <a:xfrm rot="16200000">
            <a:off x="5553608" y="1589327"/>
            <a:ext cx="952496" cy="7776924"/>
          </a:xfrm>
          <a:prstGeom prst="downArrow">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58C42A9-653E-3D3A-380D-83E882D7716A}"/>
              </a:ext>
            </a:extLst>
          </p:cNvPr>
          <p:cNvSpPr txBox="1"/>
          <p:nvPr/>
        </p:nvSpPr>
        <p:spPr>
          <a:xfrm>
            <a:off x="10050606" y="1353663"/>
            <a:ext cx="1513556" cy="1754326"/>
          </a:xfrm>
          <a:prstGeom prst="rect">
            <a:avLst/>
          </a:prstGeom>
          <a:noFill/>
          <a:ln>
            <a:noFill/>
          </a:ln>
        </p:spPr>
        <p:txBody>
          <a:bodyPr wrap="none" rtlCol="0">
            <a:spAutoFit/>
          </a:bodyPr>
          <a:lstStyle/>
          <a:p>
            <a:r>
              <a:rPr lang="en-US" sz="3600">
                <a:solidFill>
                  <a:schemeClr val="bg1"/>
                </a:solidFill>
                <a:latin typeface="Helvetica Neue UltraLight" panose="02000206000000020004" pitchFamily="2" charset="0"/>
                <a:ea typeface="Helvetica Neue UltraLight" panose="02000206000000020004" pitchFamily="2" charset="0"/>
              </a:rPr>
              <a:t>Future </a:t>
            </a:r>
          </a:p>
          <a:p>
            <a:r>
              <a:rPr lang="en-US" sz="3600">
                <a:solidFill>
                  <a:schemeClr val="bg1"/>
                </a:solidFill>
                <a:latin typeface="Helvetica Neue UltraLight" panose="02000206000000020004" pitchFamily="2" charset="0"/>
                <a:ea typeface="Helvetica Neue UltraLight" panose="02000206000000020004" pitchFamily="2" charset="0"/>
              </a:rPr>
              <a:t>Neural</a:t>
            </a:r>
          </a:p>
          <a:p>
            <a:r>
              <a:rPr lang="en-US" sz="3600">
                <a:solidFill>
                  <a:schemeClr val="bg1"/>
                </a:solidFill>
                <a:latin typeface="Helvetica Neue UltraLight" panose="02000206000000020004" pitchFamily="2" charset="0"/>
                <a:ea typeface="Helvetica Neue UltraLight" panose="02000206000000020004" pitchFamily="2" charset="0"/>
              </a:rPr>
              <a:t>Activity</a:t>
            </a:r>
          </a:p>
        </p:txBody>
      </p:sp>
      <p:sp>
        <p:nvSpPr>
          <p:cNvPr id="14" name="TextBox 13">
            <a:extLst>
              <a:ext uri="{FF2B5EF4-FFF2-40B4-BE49-F238E27FC236}">
                <a16:creationId xmlns:a16="http://schemas.microsoft.com/office/drawing/2014/main" id="{A1D11330-4234-F431-8074-256AA0A6112F}"/>
              </a:ext>
            </a:extLst>
          </p:cNvPr>
          <p:cNvSpPr txBox="1"/>
          <p:nvPr/>
        </p:nvSpPr>
        <p:spPr>
          <a:xfrm>
            <a:off x="631543" y="4600625"/>
            <a:ext cx="1830950" cy="1754326"/>
          </a:xfrm>
          <a:prstGeom prst="rect">
            <a:avLst/>
          </a:prstGeom>
          <a:noFill/>
          <a:ln>
            <a:noFill/>
          </a:ln>
        </p:spPr>
        <p:txBody>
          <a:bodyPr wrap="none" rtlCol="0">
            <a:spAutoFit/>
          </a:bodyPr>
          <a:lstStyle/>
          <a:p>
            <a:r>
              <a:rPr lang="en-US" sz="3600">
                <a:solidFill>
                  <a:schemeClr val="bg1"/>
                </a:solidFill>
                <a:latin typeface="Helvetica Neue UltraLight" panose="02000206000000020004" pitchFamily="2" charset="0"/>
                <a:ea typeface="Helvetica Neue UltraLight" panose="02000206000000020004" pitchFamily="2" charset="0"/>
              </a:rPr>
              <a:t>Past </a:t>
            </a:r>
          </a:p>
          <a:p>
            <a:r>
              <a:rPr lang="en-US" sz="3600">
                <a:solidFill>
                  <a:schemeClr val="bg1"/>
                </a:solidFill>
                <a:latin typeface="Helvetica Neue UltraLight" panose="02000206000000020004" pitchFamily="2" charset="0"/>
                <a:ea typeface="Helvetica Neue UltraLight" panose="02000206000000020004" pitchFamily="2" charset="0"/>
              </a:rPr>
              <a:t>Social</a:t>
            </a:r>
          </a:p>
          <a:p>
            <a:r>
              <a:rPr lang="en-US" sz="3600">
                <a:solidFill>
                  <a:schemeClr val="bg1"/>
                </a:solidFill>
                <a:latin typeface="Helvetica Neue UltraLight" panose="02000206000000020004" pitchFamily="2" charset="0"/>
                <a:ea typeface="Helvetica Neue UltraLight" panose="02000206000000020004" pitchFamily="2" charset="0"/>
              </a:rPr>
              <a:t>Behavior</a:t>
            </a:r>
          </a:p>
        </p:txBody>
      </p:sp>
      <p:sp>
        <p:nvSpPr>
          <p:cNvPr id="15" name="TextBox 14">
            <a:extLst>
              <a:ext uri="{FF2B5EF4-FFF2-40B4-BE49-F238E27FC236}">
                <a16:creationId xmlns:a16="http://schemas.microsoft.com/office/drawing/2014/main" id="{00F4070B-4001-BFEA-92D4-FB633A59E03A}"/>
              </a:ext>
            </a:extLst>
          </p:cNvPr>
          <p:cNvSpPr txBox="1"/>
          <p:nvPr/>
        </p:nvSpPr>
        <p:spPr>
          <a:xfrm>
            <a:off x="10058860" y="4525291"/>
            <a:ext cx="1830950" cy="1754326"/>
          </a:xfrm>
          <a:prstGeom prst="rect">
            <a:avLst/>
          </a:prstGeom>
          <a:noFill/>
          <a:ln>
            <a:noFill/>
          </a:ln>
        </p:spPr>
        <p:txBody>
          <a:bodyPr wrap="none" rtlCol="0">
            <a:spAutoFit/>
          </a:bodyPr>
          <a:lstStyle/>
          <a:p>
            <a:r>
              <a:rPr lang="en-US" sz="3600">
                <a:solidFill>
                  <a:schemeClr val="bg1"/>
                </a:solidFill>
                <a:latin typeface="Helvetica Neue UltraLight" panose="02000206000000020004" pitchFamily="2" charset="0"/>
                <a:ea typeface="Helvetica Neue UltraLight" panose="02000206000000020004" pitchFamily="2" charset="0"/>
              </a:rPr>
              <a:t>Future</a:t>
            </a:r>
          </a:p>
          <a:p>
            <a:r>
              <a:rPr lang="en-US" sz="3600">
                <a:solidFill>
                  <a:schemeClr val="bg1"/>
                </a:solidFill>
                <a:latin typeface="Helvetica Neue UltraLight" panose="02000206000000020004" pitchFamily="2" charset="0"/>
                <a:ea typeface="Helvetica Neue UltraLight" panose="02000206000000020004" pitchFamily="2" charset="0"/>
              </a:rPr>
              <a:t>Social</a:t>
            </a:r>
          </a:p>
          <a:p>
            <a:r>
              <a:rPr lang="en-US" sz="3600">
                <a:solidFill>
                  <a:schemeClr val="bg1"/>
                </a:solidFill>
                <a:latin typeface="Helvetica Neue UltraLight" panose="02000206000000020004" pitchFamily="2" charset="0"/>
                <a:ea typeface="Helvetica Neue UltraLight" panose="02000206000000020004" pitchFamily="2" charset="0"/>
              </a:rPr>
              <a:t>Behavior</a:t>
            </a:r>
          </a:p>
        </p:txBody>
      </p:sp>
      <p:sp>
        <p:nvSpPr>
          <p:cNvPr id="4" name="Arrow: Down 7">
            <a:extLst>
              <a:ext uri="{FF2B5EF4-FFF2-40B4-BE49-F238E27FC236}">
                <a16:creationId xmlns:a16="http://schemas.microsoft.com/office/drawing/2014/main" id="{0B8114E7-4865-B888-55F0-BA68B269F0A2}"/>
              </a:ext>
            </a:extLst>
          </p:cNvPr>
          <p:cNvSpPr/>
          <p:nvPr/>
        </p:nvSpPr>
        <p:spPr>
          <a:xfrm rot="16200000">
            <a:off x="3605498" y="567931"/>
            <a:ext cx="3946539" cy="6825667"/>
          </a:xfrm>
          <a:custGeom>
            <a:avLst/>
            <a:gdLst>
              <a:gd name="connsiteX0" fmla="*/ 0 w 609600"/>
              <a:gd name="connsiteY0" fmla="*/ 6400800 h 6705600"/>
              <a:gd name="connsiteX1" fmla="*/ 152400 w 609600"/>
              <a:gd name="connsiteY1" fmla="*/ 6400800 h 6705600"/>
              <a:gd name="connsiteX2" fmla="*/ 152400 w 609600"/>
              <a:gd name="connsiteY2" fmla="*/ 0 h 6705600"/>
              <a:gd name="connsiteX3" fmla="*/ 457200 w 609600"/>
              <a:gd name="connsiteY3" fmla="*/ 0 h 6705600"/>
              <a:gd name="connsiteX4" fmla="*/ 457200 w 609600"/>
              <a:gd name="connsiteY4" fmla="*/ 6400800 h 6705600"/>
              <a:gd name="connsiteX5" fmla="*/ 609600 w 609600"/>
              <a:gd name="connsiteY5" fmla="*/ 6400800 h 6705600"/>
              <a:gd name="connsiteX6" fmla="*/ 304800 w 609600"/>
              <a:gd name="connsiteY6" fmla="*/ 6705600 h 6705600"/>
              <a:gd name="connsiteX7" fmla="*/ 0 w 609600"/>
              <a:gd name="connsiteY7" fmla="*/ 6400800 h 6705600"/>
              <a:gd name="connsiteX0" fmla="*/ 0 w 1347850"/>
              <a:gd name="connsiteY0" fmla="*/ 6472052 h 6776852"/>
              <a:gd name="connsiteX1" fmla="*/ 152400 w 1347850"/>
              <a:gd name="connsiteY1" fmla="*/ 6472052 h 6776852"/>
              <a:gd name="connsiteX2" fmla="*/ 152400 w 1347850"/>
              <a:gd name="connsiteY2" fmla="*/ 71252 h 6776852"/>
              <a:gd name="connsiteX3" fmla="*/ 1347850 w 1347850"/>
              <a:gd name="connsiteY3" fmla="*/ 0 h 6776852"/>
              <a:gd name="connsiteX4" fmla="*/ 457200 w 1347850"/>
              <a:gd name="connsiteY4" fmla="*/ 6472052 h 6776852"/>
              <a:gd name="connsiteX5" fmla="*/ 609600 w 1347850"/>
              <a:gd name="connsiteY5" fmla="*/ 6472052 h 6776852"/>
              <a:gd name="connsiteX6" fmla="*/ 304800 w 1347850"/>
              <a:gd name="connsiteY6" fmla="*/ 6776852 h 6776852"/>
              <a:gd name="connsiteX7" fmla="*/ 0 w 1347850"/>
              <a:gd name="connsiteY7" fmla="*/ 6472052 h 6776852"/>
              <a:gd name="connsiteX0" fmla="*/ 0 w 1347850"/>
              <a:gd name="connsiteY0" fmla="*/ 6472052 h 6776852"/>
              <a:gd name="connsiteX1" fmla="*/ 152400 w 1347850"/>
              <a:gd name="connsiteY1" fmla="*/ 6472052 h 6776852"/>
              <a:gd name="connsiteX2" fmla="*/ 971797 w 1347850"/>
              <a:gd name="connsiteY2" fmla="*/ 106878 h 6776852"/>
              <a:gd name="connsiteX3" fmla="*/ 1347850 w 1347850"/>
              <a:gd name="connsiteY3" fmla="*/ 0 h 6776852"/>
              <a:gd name="connsiteX4" fmla="*/ 457200 w 1347850"/>
              <a:gd name="connsiteY4" fmla="*/ 6472052 h 6776852"/>
              <a:gd name="connsiteX5" fmla="*/ 609600 w 1347850"/>
              <a:gd name="connsiteY5" fmla="*/ 6472052 h 6776852"/>
              <a:gd name="connsiteX6" fmla="*/ 304800 w 1347850"/>
              <a:gd name="connsiteY6" fmla="*/ 6776852 h 6776852"/>
              <a:gd name="connsiteX7" fmla="*/ 0 w 1347850"/>
              <a:gd name="connsiteY7" fmla="*/ 6472052 h 6776852"/>
              <a:gd name="connsiteX0" fmla="*/ 0 w 2202874"/>
              <a:gd name="connsiteY0" fmla="*/ 6365174 h 6669974"/>
              <a:gd name="connsiteX1" fmla="*/ 152400 w 2202874"/>
              <a:gd name="connsiteY1" fmla="*/ 6365174 h 6669974"/>
              <a:gd name="connsiteX2" fmla="*/ 971797 w 2202874"/>
              <a:gd name="connsiteY2" fmla="*/ 0 h 6669974"/>
              <a:gd name="connsiteX3" fmla="*/ 2202874 w 2202874"/>
              <a:gd name="connsiteY3" fmla="*/ 154380 h 6669974"/>
              <a:gd name="connsiteX4" fmla="*/ 457200 w 2202874"/>
              <a:gd name="connsiteY4" fmla="*/ 6365174 h 6669974"/>
              <a:gd name="connsiteX5" fmla="*/ 609600 w 2202874"/>
              <a:gd name="connsiteY5" fmla="*/ 6365174 h 6669974"/>
              <a:gd name="connsiteX6" fmla="*/ 304800 w 2202874"/>
              <a:gd name="connsiteY6" fmla="*/ 6669974 h 6669974"/>
              <a:gd name="connsiteX7" fmla="*/ 0 w 2202874"/>
              <a:gd name="connsiteY7" fmla="*/ 6365174 h 6669974"/>
              <a:gd name="connsiteX0" fmla="*/ 0 w 2202874"/>
              <a:gd name="connsiteY0" fmla="*/ 6210795 h 6515595"/>
              <a:gd name="connsiteX1" fmla="*/ 152400 w 2202874"/>
              <a:gd name="connsiteY1" fmla="*/ 6210795 h 6515595"/>
              <a:gd name="connsiteX2" fmla="*/ 1933698 w 2202874"/>
              <a:gd name="connsiteY2" fmla="*/ 0 h 6515595"/>
              <a:gd name="connsiteX3" fmla="*/ 2202874 w 2202874"/>
              <a:gd name="connsiteY3" fmla="*/ 1 h 6515595"/>
              <a:gd name="connsiteX4" fmla="*/ 457200 w 2202874"/>
              <a:gd name="connsiteY4" fmla="*/ 6210795 h 6515595"/>
              <a:gd name="connsiteX5" fmla="*/ 609600 w 2202874"/>
              <a:gd name="connsiteY5" fmla="*/ 6210795 h 6515595"/>
              <a:gd name="connsiteX6" fmla="*/ 304800 w 2202874"/>
              <a:gd name="connsiteY6" fmla="*/ 6515595 h 6515595"/>
              <a:gd name="connsiteX7" fmla="*/ 0 w 2202874"/>
              <a:gd name="connsiteY7" fmla="*/ 6210795 h 6515595"/>
              <a:gd name="connsiteX0" fmla="*/ 0 w 2220993"/>
              <a:gd name="connsiteY0" fmla="*/ 6210795 h 6515595"/>
              <a:gd name="connsiteX1" fmla="*/ 152400 w 2220993"/>
              <a:gd name="connsiteY1" fmla="*/ 6210795 h 6515595"/>
              <a:gd name="connsiteX2" fmla="*/ 1933698 w 2220993"/>
              <a:gd name="connsiteY2" fmla="*/ 0 h 6515595"/>
              <a:gd name="connsiteX3" fmla="*/ 2202874 w 2220993"/>
              <a:gd name="connsiteY3" fmla="*/ 1 h 6515595"/>
              <a:gd name="connsiteX4" fmla="*/ 457200 w 2220993"/>
              <a:gd name="connsiteY4" fmla="*/ 6210795 h 6515595"/>
              <a:gd name="connsiteX5" fmla="*/ 609600 w 2220993"/>
              <a:gd name="connsiteY5" fmla="*/ 6210795 h 6515595"/>
              <a:gd name="connsiteX6" fmla="*/ 304800 w 2220993"/>
              <a:gd name="connsiteY6" fmla="*/ 6515595 h 6515595"/>
              <a:gd name="connsiteX7" fmla="*/ 0 w 2220993"/>
              <a:gd name="connsiteY7" fmla="*/ 6210795 h 6515595"/>
              <a:gd name="connsiteX0" fmla="*/ 0 w 2220993"/>
              <a:gd name="connsiteY0" fmla="*/ 6210795 h 6515595"/>
              <a:gd name="connsiteX1" fmla="*/ 152400 w 2220993"/>
              <a:gd name="connsiteY1" fmla="*/ 6210795 h 6515595"/>
              <a:gd name="connsiteX2" fmla="*/ 1933698 w 2220993"/>
              <a:gd name="connsiteY2" fmla="*/ 0 h 6515595"/>
              <a:gd name="connsiteX3" fmla="*/ 2202874 w 2220993"/>
              <a:gd name="connsiteY3" fmla="*/ 1 h 6515595"/>
              <a:gd name="connsiteX4" fmla="*/ 457200 w 2220993"/>
              <a:gd name="connsiteY4" fmla="*/ 6210795 h 6515595"/>
              <a:gd name="connsiteX5" fmla="*/ 609600 w 2220993"/>
              <a:gd name="connsiteY5" fmla="*/ 6210795 h 6515595"/>
              <a:gd name="connsiteX6" fmla="*/ 304800 w 2220993"/>
              <a:gd name="connsiteY6" fmla="*/ 6515595 h 6515595"/>
              <a:gd name="connsiteX7" fmla="*/ 0 w 2220993"/>
              <a:gd name="connsiteY7" fmla="*/ 6210795 h 65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993" h="6515595">
                <a:moveTo>
                  <a:pt x="0" y="6210795"/>
                </a:moveTo>
                <a:lnTo>
                  <a:pt x="152400" y="6210795"/>
                </a:lnTo>
                <a:cubicBezTo>
                  <a:pt x="746166" y="4140530"/>
                  <a:pt x="2004950" y="2260270"/>
                  <a:pt x="1933698" y="0"/>
                </a:cubicBezTo>
                <a:lnTo>
                  <a:pt x="2202874" y="1"/>
                </a:lnTo>
                <a:cubicBezTo>
                  <a:pt x="2392880" y="2295901"/>
                  <a:pt x="1039091" y="4140530"/>
                  <a:pt x="457200" y="6210795"/>
                </a:cubicBezTo>
                <a:lnTo>
                  <a:pt x="609600" y="6210795"/>
                </a:lnTo>
                <a:lnTo>
                  <a:pt x="304800" y="6515595"/>
                </a:lnTo>
                <a:lnTo>
                  <a:pt x="0" y="6210795"/>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7">
            <a:extLst>
              <a:ext uri="{FF2B5EF4-FFF2-40B4-BE49-F238E27FC236}">
                <a16:creationId xmlns:a16="http://schemas.microsoft.com/office/drawing/2014/main" id="{E12DEBBE-52A5-B821-B935-E362D773B17F}"/>
              </a:ext>
            </a:extLst>
          </p:cNvPr>
          <p:cNvSpPr/>
          <p:nvPr/>
        </p:nvSpPr>
        <p:spPr>
          <a:xfrm rot="5400000" flipV="1">
            <a:off x="3605499" y="347303"/>
            <a:ext cx="3946539" cy="6825668"/>
          </a:xfrm>
          <a:custGeom>
            <a:avLst/>
            <a:gdLst>
              <a:gd name="connsiteX0" fmla="*/ 0 w 609600"/>
              <a:gd name="connsiteY0" fmla="*/ 6400800 h 6705600"/>
              <a:gd name="connsiteX1" fmla="*/ 152400 w 609600"/>
              <a:gd name="connsiteY1" fmla="*/ 6400800 h 6705600"/>
              <a:gd name="connsiteX2" fmla="*/ 152400 w 609600"/>
              <a:gd name="connsiteY2" fmla="*/ 0 h 6705600"/>
              <a:gd name="connsiteX3" fmla="*/ 457200 w 609600"/>
              <a:gd name="connsiteY3" fmla="*/ 0 h 6705600"/>
              <a:gd name="connsiteX4" fmla="*/ 457200 w 609600"/>
              <a:gd name="connsiteY4" fmla="*/ 6400800 h 6705600"/>
              <a:gd name="connsiteX5" fmla="*/ 609600 w 609600"/>
              <a:gd name="connsiteY5" fmla="*/ 6400800 h 6705600"/>
              <a:gd name="connsiteX6" fmla="*/ 304800 w 609600"/>
              <a:gd name="connsiteY6" fmla="*/ 6705600 h 6705600"/>
              <a:gd name="connsiteX7" fmla="*/ 0 w 609600"/>
              <a:gd name="connsiteY7" fmla="*/ 6400800 h 6705600"/>
              <a:gd name="connsiteX0" fmla="*/ 0 w 1347850"/>
              <a:gd name="connsiteY0" fmla="*/ 6472052 h 6776852"/>
              <a:gd name="connsiteX1" fmla="*/ 152400 w 1347850"/>
              <a:gd name="connsiteY1" fmla="*/ 6472052 h 6776852"/>
              <a:gd name="connsiteX2" fmla="*/ 152400 w 1347850"/>
              <a:gd name="connsiteY2" fmla="*/ 71252 h 6776852"/>
              <a:gd name="connsiteX3" fmla="*/ 1347850 w 1347850"/>
              <a:gd name="connsiteY3" fmla="*/ 0 h 6776852"/>
              <a:gd name="connsiteX4" fmla="*/ 457200 w 1347850"/>
              <a:gd name="connsiteY4" fmla="*/ 6472052 h 6776852"/>
              <a:gd name="connsiteX5" fmla="*/ 609600 w 1347850"/>
              <a:gd name="connsiteY5" fmla="*/ 6472052 h 6776852"/>
              <a:gd name="connsiteX6" fmla="*/ 304800 w 1347850"/>
              <a:gd name="connsiteY6" fmla="*/ 6776852 h 6776852"/>
              <a:gd name="connsiteX7" fmla="*/ 0 w 1347850"/>
              <a:gd name="connsiteY7" fmla="*/ 6472052 h 6776852"/>
              <a:gd name="connsiteX0" fmla="*/ 0 w 1347850"/>
              <a:gd name="connsiteY0" fmla="*/ 6472052 h 6776852"/>
              <a:gd name="connsiteX1" fmla="*/ 152400 w 1347850"/>
              <a:gd name="connsiteY1" fmla="*/ 6472052 h 6776852"/>
              <a:gd name="connsiteX2" fmla="*/ 971797 w 1347850"/>
              <a:gd name="connsiteY2" fmla="*/ 106878 h 6776852"/>
              <a:gd name="connsiteX3" fmla="*/ 1347850 w 1347850"/>
              <a:gd name="connsiteY3" fmla="*/ 0 h 6776852"/>
              <a:gd name="connsiteX4" fmla="*/ 457200 w 1347850"/>
              <a:gd name="connsiteY4" fmla="*/ 6472052 h 6776852"/>
              <a:gd name="connsiteX5" fmla="*/ 609600 w 1347850"/>
              <a:gd name="connsiteY5" fmla="*/ 6472052 h 6776852"/>
              <a:gd name="connsiteX6" fmla="*/ 304800 w 1347850"/>
              <a:gd name="connsiteY6" fmla="*/ 6776852 h 6776852"/>
              <a:gd name="connsiteX7" fmla="*/ 0 w 1347850"/>
              <a:gd name="connsiteY7" fmla="*/ 6472052 h 6776852"/>
              <a:gd name="connsiteX0" fmla="*/ 0 w 2202874"/>
              <a:gd name="connsiteY0" fmla="*/ 6365174 h 6669974"/>
              <a:gd name="connsiteX1" fmla="*/ 152400 w 2202874"/>
              <a:gd name="connsiteY1" fmla="*/ 6365174 h 6669974"/>
              <a:gd name="connsiteX2" fmla="*/ 971797 w 2202874"/>
              <a:gd name="connsiteY2" fmla="*/ 0 h 6669974"/>
              <a:gd name="connsiteX3" fmla="*/ 2202874 w 2202874"/>
              <a:gd name="connsiteY3" fmla="*/ 154380 h 6669974"/>
              <a:gd name="connsiteX4" fmla="*/ 457200 w 2202874"/>
              <a:gd name="connsiteY4" fmla="*/ 6365174 h 6669974"/>
              <a:gd name="connsiteX5" fmla="*/ 609600 w 2202874"/>
              <a:gd name="connsiteY5" fmla="*/ 6365174 h 6669974"/>
              <a:gd name="connsiteX6" fmla="*/ 304800 w 2202874"/>
              <a:gd name="connsiteY6" fmla="*/ 6669974 h 6669974"/>
              <a:gd name="connsiteX7" fmla="*/ 0 w 2202874"/>
              <a:gd name="connsiteY7" fmla="*/ 6365174 h 6669974"/>
              <a:gd name="connsiteX0" fmla="*/ 0 w 2202874"/>
              <a:gd name="connsiteY0" fmla="*/ 6210795 h 6515595"/>
              <a:gd name="connsiteX1" fmla="*/ 152400 w 2202874"/>
              <a:gd name="connsiteY1" fmla="*/ 6210795 h 6515595"/>
              <a:gd name="connsiteX2" fmla="*/ 1933698 w 2202874"/>
              <a:gd name="connsiteY2" fmla="*/ 0 h 6515595"/>
              <a:gd name="connsiteX3" fmla="*/ 2202874 w 2202874"/>
              <a:gd name="connsiteY3" fmla="*/ 1 h 6515595"/>
              <a:gd name="connsiteX4" fmla="*/ 457200 w 2202874"/>
              <a:gd name="connsiteY4" fmla="*/ 6210795 h 6515595"/>
              <a:gd name="connsiteX5" fmla="*/ 609600 w 2202874"/>
              <a:gd name="connsiteY5" fmla="*/ 6210795 h 6515595"/>
              <a:gd name="connsiteX6" fmla="*/ 304800 w 2202874"/>
              <a:gd name="connsiteY6" fmla="*/ 6515595 h 6515595"/>
              <a:gd name="connsiteX7" fmla="*/ 0 w 2202874"/>
              <a:gd name="connsiteY7" fmla="*/ 6210795 h 6515595"/>
              <a:gd name="connsiteX0" fmla="*/ 0 w 2220993"/>
              <a:gd name="connsiteY0" fmla="*/ 6210795 h 6515595"/>
              <a:gd name="connsiteX1" fmla="*/ 152400 w 2220993"/>
              <a:gd name="connsiteY1" fmla="*/ 6210795 h 6515595"/>
              <a:gd name="connsiteX2" fmla="*/ 1933698 w 2220993"/>
              <a:gd name="connsiteY2" fmla="*/ 0 h 6515595"/>
              <a:gd name="connsiteX3" fmla="*/ 2202874 w 2220993"/>
              <a:gd name="connsiteY3" fmla="*/ 1 h 6515595"/>
              <a:gd name="connsiteX4" fmla="*/ 457200 w 2220993"/>
              <a:gd name="connsiteY4" fmla="*/ 6210795 h 6515595"/>
              <a:gd name="connsiteX5" fmla="*/ 609600 w 2220993"/>
              <a:gd name="connsiteY5" fmla="*/ 6210795 h 6515595"/>
              <a:gd name="connsiteX6" fmla="*/ 304800 w 2220993"/>
              <a:gd name="connsiteY6" fmla="*/ 6515595 h 6515595"/>
              <a:gd name="connsiteX7" fmla="*/ 0 w 2220993"/>
              <a:gd name="connsiteY7" fmla="*/ 6210795 h 6515595"/>
              <a:gd name="connsiteX0" fmla="*/ 0 w 2220993"/>
              <a:gd name="connsiteY0" fmla="*/ 6210795 h 6515595"/>
              <a:gd name="connsiteX1" fmla="*/ 152400 w 2220993"/>
              <a:gd name="connsiteY1" fmla="*/ 6210795 h 6515595"/>
              <a:gd name="connsiteX2" fmla="*/ 1933698 w 2220993"/>
              <a:gd name="connsiteY2" fmla="*/ 0 h 6515595"/>
              <a:gd name="connsiteX3" fmla="*/ 2202874 w 2220993"/>
              <a:gd name="connsiteY3" fmla="*/ 1 h 6515595"/>
              <a:gd name="connsiteX4" fmla="*/ 457200 w 2220993"/>
              <a:gd name="connsiteY4" fmla="*/ 6210795 h 6515595"/>
              <a:gd name="connsiteX5" fmla="*/ 609600 w 2220993"/>
              <a:gd name="connsiteY5" fmla="*/ 6210795 h 6515595"/>
              <a:gd name="connsiteX6" fmla="*/ 304800 w 2220993"/>
              <a:gd name="connsiteY6" fmla="*/ 6515595 h 6515595"/>
              <a:gd name="connsiteX7" fmla="*/ 0 w 2220993"/>
              <a:gd name="connsiteY7" fmla="*/ 6210795 h 65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993" h="6515595">
                <a:moveTo>
                  <a:pt x="0" y="6210795"/>
                </a:moveTo>
                <a:lnTo>
                  <a:pt x="152400" y="6210795"/>
                </a:lnTo>
                <a:cubicBezTo>
                  <a:pt x="746166" y="4140530"/>
                  <a:pt x="2004950" y="2260270"/>
                  <a:pt x="1933698" y="0"/>
                </a:cubicBezTo>
                <a:lnTo>
                  <a:pt x="2202874" y="1"/>
                </a:lnTo>
                <a:cubicBezTo>
                  <a:pt x="2392880" y="2295901"/>
                  <a:pt x="1039091" y="4140530"/>
                  <a:pt x="457200" y="6210795"/>
                </a:cubicBezTo>
                <a:lnTo>
                  <a:pt x="609600" y="6210795"/>
                </a:lnTo>
                <a:lnTo>
                  <a:pt x="304800" y="6515595"/>
                </a:lnTo>
                <a:lnTo>
                  <a:pt x="0" y="6210795"/>
                </a:ln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26BAF020-70EC-A321-2506-B8D814D84689}"/>
              </a:ext>
            </a:extLst>
          </p:cNvPr>
          <p:cNvSpPr>
            <a:spLocks noGrp="1"/>
          </p:cNvSpPr>
          <p:nvPr>
            <p:ph type="title"/>
          </p:nvPr>
        </p:nvSpPr>
        <p:spPr>
          <a:xfrm>
            <a:off x="2090811" y="173396"/>
            <a:ext cx="8010378" cy="1021223"/>
          </a:xfrm>
        </p:spPr>
        <p:txBody>
          <a:bodyPr/>
          <a:lstStyle/>
          <a:p>
            <a:pPr algn="ctr"/>
            <a:r>
              <a:rPr lang="en-US" dirty="0">
                <a:solidFill>
                  <a:schemeClr val="bg1"/>
                </a:solidFill>
                <a:latin typeface="Helvetica Neue Light" panose="02000403000000020004" pitchFamily="2" charset="0"/>
                <a:ea typeface="Helvetica Neue Light" panose="02000403000000020004" pitchFamily="2" charset="0"/>
              </a:rPr>
              <a:t>Predictive Power?</a:t>
            </a:r>
          </a:p>
        </p:txBody>
      </p:sp>
      <p:sp>
        <p:nvSpPr>
          <p:cNvPr id="20" name="TextBox 19">
            <a:extLst>
              <a:ext uri="{FF2B5EF4-FFF2-40B4-BE49-F238E27FC236}">
                <a16:creationId xmlns:a16="http://schemas.microsoft.com/office/drawing/2014/main" id="{2FC1534E-3BF7-5A46-3601-EB6D9260B40D}"/>
              </a:ext>
            </a:extLst>
          </p:cNvPr>
          <p:cNvSpPr txBox="1"/>
          <p:nvPr/>
        </p:nvSpPr>
        <p:spPr>
          <a:xfrm>
            <a:off x="6433135" y="4485444"/>
            <a:ext cx="1830950" cy="553998"/>
          </a:xfrm>
          <a:prstGeom prst="rect">
            <a:avLst/>
          </a:prstGeom>
          <a:solidFill>
            <a:srgbClr val="156082"/>
          </a:solidFill>
          <a:ln>
            <a:solidFill>
              <a:schemeClr val="bg1"/>
            </a:solidFill>
          </a:ln>
        </p:spPr>
        <p:txBody>
          <a:bodyPr wrap="square">
            <a:spAutoFit/>
          </a:bodyPr>
          <a:lstStyle/>
          <a:p>
            <a:pPr algn="ctr"/>
            <a:r>
              <a:rPr lang="en-US" sz="3000" dirty="0">
                <a:solidFill>
                  <a:srgbClr val="CCCCCC"/>
                </a:solidFill>
                <a:latin typeface="Helvetica Neue UltraLight" panose="02000206000000020004" pitchFamily="2" charset="0"/>
                <a:ea typeface="Helvetica Neue UltraLight" panose="02000206000000020004" pitchFamily="2" charset="0"/>
              </a:rPr>
              <a:t>Motor</a:t>
            </a:r>
            <a:endParaRPr lang="en-US" sz="3000" dirty="0"/>
          </a:p>
        </p:txBody>
      </p:sp>
      <p:sp>
        <p:nvSpPr>
          <p:cNvPr id="21" name="TextBox 20">
            <a:extLst>
              <a:ext uri="{FF2B5EF4-FFF2-40B4-BE49-F238E27FC236}">
                <a16:creationId xmlns:a16="http://schemas.microsoft.com/office/drawing/2014/main" id="{21EC9F83-B5C4-48CA-E066-484AC8258C6E}"/>
              </a:ext>
            </a:extLst>
          </p:cNvPr>
          <p:cNvSpPr txBox="1"/>
          <p:nvPr/>
        </p:nvSpPr>
        <p:spPr>
          <a:xfrm>
            <a:off x="6433135" y="2685392"/>
            <a:ext cx="1830950" cy="553998"/>
          </a:xfrm>
          <a:prstGeom prst="rect">
            <a:avLst/>
          </a:prstGeom>
          <a:solidFill>
            <a:srgbClr val="3A7E22"/>
          </a:solidFill>
          <a:ln>
            <a:solidFill>
              <a:schemeClr val="bg1"/>
            </a:solidFill>
          </a:ln>
        </p:spPr>
        <p:txBody>
          <a:bodyPr wrap="square">
            <a:spAutoFit/>
          </a:bodyPr>
          <a:lstStyle/>
          <a:p>
            <a:pPr algn="ctr"/>
            <a:r>
              <a:rPr lang="en-US" sz="3000" dirty="0">
                <a:solidFill>
                  <a:srgbClr val="CCCCCC"/>
                </a:solidFill>
                <a:latin typeface="Helvetica Neue UltraLight" panose="02000206000000020004" pitchFamily="2" charset="0"/>
                <a:ea typeface="Helvetica Neue UltraLight" panose="02000206000000020004" pitchFamily="2" charset="0"/>
              </a:rPr>
              <a:t>Sensory </a:t>
            </a:r>
            <a:endParaRPr lang="en-US" sz="3000" dirty="0"/>
          </a:p>
        </p:txBody>
      </p:sp>
      <p:sp>
        <p:nvSpPr>
          <p:cNvPr id="2" name="TextBox 1">
            <a:extLst>
              <a:ext uri="{FF2B5EF4-FFF2-40B4-BE49-F238E27FC236}">
                <a16:creationId xmlns:a16="http://schemas.microsoft.com/office/drawing/2014/main" id="{51B6D67D-90A1-C734-C75C-D383881410BB}"/>
              </a:ext>
            </a:extLst>
          </p:cNvPr>
          <p:cNvSpPr txBox="1"/>
          <p:nvPr/>
        </p:nvSpPr>
        <p:spPr>
          <a:xfrm>
            <a:off x="2884538" y="1848674"/>
            <a:ext cx="1982323" cy="954107"/>
          </a:xfrm>
          <a:prstGeom prst="rect">
            <a:avLst/>
          </a:prstGeom>
          <a:solidFill>
            <a:srgbClr val="156082"/>
          </a:solidFill>
          <a:ln>
            <a:solidFill>
              <a:schemeClr val="bg1"/>
            </a:solidFill>
          </a:ln>
        </p:spPr>
        <p:txBody>
          <a:bodyPr wrap="square">
            <a:spAutoFit/>
          </a:bodyPr>
          <a:lstStyle/>
          <a:p>
            <a:pPr algn="ctr"/>
            <a:r>
              <a:rPr lang="en-US" sz="2800" dirty="0">
                <a:solidFill>
                  <a:srgbClr val="CCCCCC"/>
                </a:solidFill>
                <a:latin typeface="Helvetica Neue UltraLight" panose="02000206000000020004" pitchFamily="2" charset="0"/>
                <a:ea typeface="Helvetica Neue UltraLight" panose="02000206000000020004" pitchFamily="2" charset="0"/>
              </a:rPr>
              <a:t>Fiber </a:t>
            </a:r>
          </a:p>
          <a:p>
            <a:pPr algn="ctr"/>
            <a:r>
              <a:rPr lang="en-US" sz="2800" dirty="0">
                <a:solidFill>
                  <a:srgbClr val="CCCCCC"/>
                </a:solidFill>
                <a:latin typeface="Helvetica Neue UltraLight" panose="02000206000000020004" pitchFamily="2" charset="0"/>
                <a:ea typeface="Helvetica Neue UltraLight" panose="02000206000000020004" pitchFamily="2" charset="0"/>
              </a:rPr>
              <a:t>Photometry</a:t>
            </a:r>
            <a:endParaRPr lang="en-US" sz="2800" dirty="0"/>
          </a:p>
        </p:txBody>
      </p:sp>
      <p:sp>
        <p:nvSpPr>
          <p:cNvPr id="6" name="TextBox 5">
            <a:extLst>
              <a:ext uri="{FF2B5EF4-FFF2-40B4-BE49-F238E27FC236}">
                <a16:creationId xmlns:a16="http://schemas.microsoft.com/office/drawing/2014/main" id="{4C4E9A9B-1B0E-F31E-1988-B6D7F3ABB7E7}"/>
              </a:ext>
            </a:extLst>
          </p:cNvPr>
          <p:cNvSpPr txBox="1"/>
          <p:nvPr/>
        </p:nvSpPr>
        <p:spPr>
          <a:xfrm>
            <a:off x="2884538" y="4778291"/>
            <a:ext cx="1982323" cy="1384995"/>
          </a:xfrm>
          <a:prstGeom prst="rect">
            <a:avLst/>
          </a:prstGeom>
          <a:solidFill>
            <a:srgbClr val="3A7E22"/>
          </a:solidFill>
          <a:ln>
            <a:solidFill>
              <a:schemeClr val="bg1"/>
            </a:solidFill>
          </a:ln>
        </p:spPr>
        <p:txBody>
          <a:bodyPr wrap="square">
            <a:spAutoFit/>
          </a:bodyPr>
          <a:lstStyle/>
          <a:p>
            <a:pPr algn="ctr"/>
            <a:r>
              <a:rPr lang="en-US" sz="2800" dirty="0">
                <a:solidFill>
                  <a:srgbClr val="CCCCCC"/>
                </a:solidFill>
                <a:latin typeface="Helvetica Neue UltraLight" panose="02000206000000020004" pitchFamily="2" charset="0"/>
                <a:ea typeface="Helvetica Neue UltraLight" panose="02000206000000020004" pitchFamily="2" charset="0"/>
              </a:rPr>
              <a:t>Behavioral Features (PCA)</a:t>
            </a:r>
            <a:endParaRPr lang="en-US" sz="2800" dirty="0"/>
          </a:p>
        </p:txBody>
      </p:sp>
    </p:spTree>
    <p:extLst>
      <p:ext uri="{BB962C8B-B14F-4D97-AF65-F5344CB8AC3E}">
        <p14:creationId xmlns:p14="http://schemas.microsoft.com/office/powerpoint/2010/main" val="20644330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E2BAFB5-3EAA-C9CF-26E5-09D7CF3EC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D28170-7E86-18DB-7888-420C152E4455}"/>
              </a:ext>
            </a:extLst>
          </p:cNvPr>
          <p:cNvSpPr>
            <a:spLocks noGrp="1"/>
          </p:cNvSpPr>
          <p:nvPr>
            <p:ph type="title"/>
          </p:nvPr>
        </p:nvSpPr>
        <p:spPr>
          <a:xfrm>
            <a:off x="3493183" y="530368"/>
            <a:ext cx="5205630" cy="1021223"/>
          </a:xfrm>
        </p:spPr>
        <p:txBody>
          <a:bodyPr/>
          <a:lstStyle/>
          <a:p>
            <a:pPr algn="ctr"/>
            <a:r>
              <a:rPr lang="en-US" dirty="0">
                <a:solidFill>
                  <a:schemeClr val="bg1"/>
                </a:solidFill>
                <a:latin typeface="Helvetica Neue Light" panose="02000403000000020004" pitchFamily="2" charset="0"/>
                <a:ea typeface="Helvetica Neue Light" panose="02000403000000020004" pitchFamily="2" charset="0"/>
              </a:rPr>
              <a:t>Granger</a:t>
            </a:r>
            <a:r>
              <a:rPr lang="en-US" sz="4400" dirty="0">
                <a:solidFill>
                  <a:schemeClr val="bg1"/>
                </a:solidFill>
                <a:latin typeface="Helvetica Neue Light" panose="02000403000000020004" pitchFamily="2" charset="0"/>
                <a:ea typeface="Helvetica Neue Light" panose="02000403000000020004" pitchFamily="2" charset="0"/>
              </a:rPr>
              <a:t> </a:t>
            </a:r>
            <a:r>
              <a:rPr lang="en-US" dirty="0">
                <a:solidFill>
                  <a:schemeClr val="bg1"/>
                </a:solidFill>
                <a:latin typeface="Helvetica Neue Light" panose="02000403000000020004" pitchFamily="2" charset="0"/>
                <a:ea typeface="Helvetica Neue Light" panose="02000403000000020004" pitchFamily="2" charset="0"/>
              </a:rPr>
              <a:t>Causality</a:t>
            </a:r>
          </a:p>
        </p:txBody>
      </p:sp>
      <p:sp>
        <p:nvSpPr>
          <p:cNvPr id="3" name="Content Placeholder 2">
            <a:extLst>
              <a:ext uri="{FF2B5EF4-FFF2-40B4-BE49-F238E27FC236}">
                <a16:creationId xmlns:a16="http://schemas.microsoft.com/office/drawing/2014/main" id="{5D413FD7-19D1-BEB3-4246-76B3F82CDCA6}"/>
              </a:ext>
            </a:extLst>
          </p:cNvPr>
          <p:cNvSpPr>
            <a:spLocks noGrp="1"/>
          </p:cNvSpPr>
          <p:nvPr>
            <p:ph idx="1"/>
          </p:nvPr>
        </p:nvSpPr>
        <p:spPr>
          <a:xfrm>
            <a:off x="208084" y="4903723"/>
            <a:ext cx="11775829" cy="604912"/>
          </a:xfrm>
        </p:spPr>
        <p:txBody>
          <a:bodyPr/>
          <a:lstStyle/>
          <a:p>
            <a:pPr marL="0" indent="0" algn="ctr">
              <a:buNone/>
            </a:pPr>
            <a:r>
              <a:rPr lang="en-US" dirty="0">
                <a:solidFill>
                  <a:schemeClr val="bg1"/>
                </a:solidFill>
                <a:latin typeface="Helvetica Neue UltraLight" panose="02000206000000020004" pitchFamily="2" charset="0"/>
                <a:ea typeface="Helvetica Neue UltraLight" panose="02000206000000020004" pitchFamily="2" charset="0"/>
              </a:rPr>
              <a:t>These assumptions often fail in biology (Fails in brain-behavior dynamics)</a:t>
            </a:r>
          </a:p>
          <a:p>
            <a:pPr algn="ctr">
              <a:buFont typeface="Arial" panose="020B0604020202020204" pitchFamily="34" charset="0"/>
              <a:buChar char="•"/>
            </a:pPr>
            <a:endParaRPr lang="en-US" dirty="0">
              <a:solidFill>
                <a:schemeClr val="bg1"/>
              </a:solidFill>
              <a:latin typeface="Helvetica Neue UltraLight" panose="02000206000000020004" pitchFamily="2" charset="0"/>
              <a:ea typeface="Helvetica Neue UltraLight" panose="02000206000000020004" pitchFamily="2" charset="0"/>
            </a:endParaRPr>
          </a:p>
        </p:txBody>
      </p:sp>
      <p:pic>
        <p:nvPicPr>
          <p:cNvPr id="20" name="Picture 19">
            <a:extLst>
              <a:ext uri="{FF2B5EF4-FFF2-40B4-BE49-F238E27FC236}">
                <a16:creationId xmlns:a16="http://schemas.microsoft.com/office/drawing/2014/main" id="{1BABCE29-AE7A-DBAC-D407-F299F819208D}"/>
              </a:ext>
            </a:extLst>
          </p:cNvPr>
          <p:cNvPicPr>
            <a:picLocks noChangeAspect="1"/>
          </p:cNvPicPr>
          <p:nvPr/>
        </p:nvPicPr>
        <p:blipFill>
          <a:blip r:embed="rId3"/>
          <a:srcRect t="26768" b="28405"/>
          <a:stretch/>
        </p:blipFill>
        <p:spPr>
          <a:xfrm>
            <a:off x="1772234" y="1793460"/>
            <a:ext cx="8647532" cy="2584321"/>
          </a:xfrm>
          <a:prstGeom prst="rect">
            <a:avLst/>
          </a:prstGeom>
        </p:spPr>
      </p:pic>
      <p:sp>
        <p:nvSpPr>
          <p:cNvPr id="22" name="Title 1">
            <a:extLst>
              <a:ext uri="{FF2B5EF4-FFF2-40B4-BE49-F238E27FC236}">
                <a16:creationId xmlns:a16="http://schemas.microsoft.com/office/drawing/2014/main" id="{F1E8A21C-4DC5-B968-70F5-BD246E4B6AEC}"/>
              </a:ext>
            </a:extLst>
          </p:cNvPr>
          <p:cNvSpPr txBox="1">
            <a:spLocks/>
          </p:cNvSpPr>
          <p:nvPr/>
        </p:nvSpPr>
        <p:spPr>
          <a:xfrm>
            <a:off x="838198" y="5206179"/>
            <a:ext cx="10515600" cy="10231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latin typeface="Helvetica Neue UltraLight" panose="02000206000000020004" pitchFamily="2" charset="0"/>
                <a:ea typeface="Helvetica Neue UltraLight" panose="02000206000000020004" pitchFamily="2" charset="0"/>
                <a:cs typeface="Helvetica Neue Medium" panose="02000503000000020004" pitchFamily="2" charset="0"/>
              </a:rPr>
              <a:t>Need for New Methods</a:t>
            </a:r>
          </a:p>
        </p:txBody>
      </p:sp>
      <p:sp>
        <p:nvSpPr>
          <p:cNvPr id="23" name="Content Placeholder 2">
            <a:extLst>
              <a:ext uri="{FF2B5EF4-FFF2-40B4-BE49-F238E27FC236}">
                <a16:creationId xmlns:a16="http://schemas.microsoft.com/office/drawing/2014/main" id="{402EBF3D-9A0E-E352-2B8F-6A7BCA3930D0}"/>
              </a:ext>
            </a:extLst>
          </p:cNvPr>
          <p:cNvSpPr txBox="1">
            <a:spLocks/>
          </p:cNvSpPr>
          <p:nvPr/>
        </p:nvSpPr>
        <p:spPr>
          <a:xfrm>
            <a:off x="416171" y="5992373"/>
            <a:ext cx="11775829" cy="604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Helvetica Neue UltraLight" panose="02000206000000020004" pitchFamily="2" charset="0"/>
                <a:ea typeface="Helvetica Neue UltraLight" panose="02000206000000020004" pitchFamily="2" charset="0"/>
              </a:rPr>
              <a:t>Behavior patterns shift over time → Need dynamic models</a:t>
            </a:r>
          </a:p>
          <a:p>
            <a:pPr marL="0" indent="0">
              <a:buNone/>
            </a:pPr>
            <a:endParaRPr lang="en-US" dirty="0">
              <a:solidFill>
                <a:schemeClr val="bg1"/>
              </a:solidFill>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1641070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3C84E6A-AB29-2A39-912E-D20AC8F7B089}"/>
              </a:ext>
            </a:extLst>
          </p:cNvPr>
          <p:cNvSpPr txBox="1">
            <a:spLocks/>
          </p:cNvSpPr>
          <p:nvPr/>
        </p:nvSpPr>
        <p:spPr>
          <a:xfrm>
            <a:off x="1483778" y="-2188169"/>
            <a:ext cx="7584971" cy="16804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Helvetica Neue UltraLight" panose="02000206000000020004" pitchFamily="2" charset="0"/>
                <a:ea typeface="Helvetica Neue UltraLight" panose="02000206000000020004" pitchFamily="2" charset="0"/>
                <a:cs typeface="Calibri" panose="020F0502020204030204" pitchFamily="34" charset="0"/>
              </a:rPr>
              <a:t>Two-headed predictive autoencoder that predicts the future of one variable (X) from the past of X and Y and another that predicts the future of X from the pasts of X and a randomized version of Y</a:t>
            </a:r>
          </a:p>
        </p:txBody>
      </p:sp>
      <p:sp>
        <p:nvSpPr>
          <p:cNvPr id="6" name="TextBox 5">
            <a:extLst>
              <a:ext uri="{FF2B5EF4-FFF2-40B4-BE49-F238E27FC236}">
                <a16:creationId xmlns:a16="http://schemas.microsoft.com/office/drawing/2014/main" id="{0FB82A07-BF52-061B-3C64-4FD18EE3B4DE}"/>
              </a:ext>
            </a:extLst>
          </p:cNvPr>
          <p:cNvSpPr txBox="1"/>
          <p:nvPr/>
        </p:nvSpPr>
        <p:spPr>
          <a:xfrm>
            <a:off x="-448408" y="237828"/>
            <a:ext cx="13088815" cy="646331"/>
          </a:xfrm>
          <a:prstGeom prst="rect">
            <a:avLst/>
          </a:prstGeom>
          <a:noFill/>
        </p:spPr>
        <p:txBody>
          <a:bodyPr wrap="square">
            <a:spAutoFit/>
          </a:bodyPr>
          <a:lstStyle/>
          <a:p>
            <a:pPr algn="ctr">
              <a:buNone/>
            </a:pPr>
            <a:r>
              <a:rPr lang="en-US" sz="3600" dirty="0">
                <a:solidFill>
                  <a:schemeClr val="bg1"/>
                </a:solidFill>
                <a:latin typeface="Helvetica Neue Light" panose="02000403000000020004" pitchFamily="2" charset="0"/>
                <a:ea typeface="Helvetica Neue Light" panose="02000403000000020004" pitchFamily="2" charset="0"/>
              </a:rPr>
              <a:t>Temporal Autoencoders for Causal Inference</a:t>
            </a:r>
          </a:p>
        </p:txBody>
      </p:sp>
      <p:sp>
        <p:nvSpPr>
          <p:cNvPr id="10" name="TextBox 9">
            <a:extLst>
              <a:ext uri="{FF2B5EF4-FFF2-40B4-BE49-F238E27FC236}">
                <a16:creationId xmlns:a16="http://schemas.microsoft.com/office/drawing/2014/main" id="{6EF56C18-0FC9-C2AD-A194-FF838D70292C}"/>
              </a:ext>
            </a:extLst>
          </p:cNvPr>
          <p:cNvSpPr txBox="1"/>
          <p:nvPr/>
        </p:nvSpPr>
        <p:spPr>
          <a:xfrm>
            <a:off x="1678058" y="794467"/>
            <a:ext cx="4417941" cy="369332"/>
          </a:xfrm>
          <a:prstGeom prst="rect">
            <a:avLst/>
          </a:prstGeom>
          <a:noFill/>
        </p:spPr>
        <p:txBody>
          <a:bodyPr wrap="none" rtlCol="0">
            <a:spAutoFit/>
          </a:bodyPr>
          <a:lstStyle/>
          <a:p>
            <a:r>
              <a:rPr lang="en-US" dirty="0">
                <a:solidFill>
                  <a:schemeClr val="bg1"/>
                </a:solidFill>
                <a:latin typeface="Helvetica Neue Thin" panose="020B0403020202020204" pitchFamily="34" charset="0"/>
                <a:ea typeface="Helvetica Neue Thin" panose="020B0403020202020204" pitchFamily="34" charset="0"/>
              </a:rPr>
              <a:t>Josuan Calderon &amp; Gordon Berman, 2024</a:t>
            </a:r>
          </a:p>
        </p:txBody>
      </p:sp>
      <p:pic>
        <p:nvPicPr>
          <p:cNvPr id="11" name="Picture 10" descr="A diagram of a bottleneck&#10;&#10;Description automatically generated">
            <a:extLst>
              <a:ext uri="{FF2B5EF4-FFF2-40B4-BE49-F238E27FC236}">
                <a16:creationId xmlns:a16="http://schemas.microsoft.com/office/drawing/2014/main" id="{45DB4531-871A-D516-68D7-68856FA34837}"/>
              </a:ext>
            </a:extLst>
          </p:cNvPr>
          <p:cNvPicPr>
            <a:picLocks noChangeAspect="1"/>
          </p:cNvPicPr>
          <p:nvPr/>
        </p:nvPicPr>
        <p:blipFill>
          <a:blip r:embed="rId3"/>
          <a:stretch>
            <a:fillRect/>
          </a:stretch>
        </p:blipFill>
        <p:spPr>
          <a:xfrm>
            <a:off x="7307245" y="1340801"/>
            <a:ext cx="3523007" cy="5094675"/>
          </a:xfrm>
          <a:prstGeom prst="rect">
            <a:avLst/>
          </a:prstGeom>
        </p:spPr>
      </p:pic>
      <p:sp>
        <p:nvSpPr>
          <p:cNvPr id="13" name="TextBox 12">
            <a:extLst>
              <a:ext uri="{FF2B5EF4-FFF2-40B4-BE49-F238E27FC236}">
                <a16:creationId xmlns:a16="http://schemas.microsoft.com/office/drawing/2014/main" id="{4E470344-2AE4-98BD-7022-D848CD5F500F}"/>
              </a:ext>
            </a:extLst>
          </p:cNvPr>
          <p:cNvSpPr txBox="1"/>
          <p:nvPr/>
        </p:nvSpPr>
        <p:spPr>
          <a:xfrm>
            <a:off x="782631" y="2764753"/>
            <a:ext cx="6208794" cy="2246769"/>
          </a:xfrm>
          <a:prstGeom prst="rect">
            <a:avLst/>
          </a:prstGeom>
          <a:noFill/>
        </p:spPr>
        <p:txBody>
          <a:bodyPr wrap="square">
            <a:spAutoFit/>
          </a:bodyPr>
          <a:lstStyle/>
          <a:p>
            <a:r>
              <a:rPr lang="en-US" sz="2800" dirty="0">
                <a:solidFill>
                  <a:schemeClr val="bg1"/>
                </a:solidFill>
                <a:latin typeface="Helvetica Neue UltraLight" panose="02000206000000020004" pitchFamily="2" charset="0"/>
                <a:ea typeface="Helvetica Neue UltraLight" panose="02000206000000020004" pitchFamily="2" charset="0"/>
              </a:rPr>
              <a:t>It learns the causal structure directly from temporal patterns in real signals — unlike Granger, which imposes strong assumptions that often don’t hold in neuroscience. </a:t>
            </a:r>
          </a:p>
        </p:txBody>
      </p:sp>
    </p:spTree>
    <p:extLst>
      <p:ext uri="{BB962C8B-B14F-4D97-AF65-F5344CB8AC3E}">
        <p14:creationId xmlns:p14="http://schemas.microsoft.com/office/powerpoint/2010/main" val="169977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F917722-52A7-7C22-F1E0-D25C866B27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A842F-32C9-332E-BC16-14989664BB31}"/>
              </a:ext>
            </a:extLst>
          </p:cNvPr>
          <p:cNvSpPr>
            <a:spLocks noGrp="1"/>
          </p:cNvSpPr>
          <p:nvPr>
            <p:ph type="ctrTitle"/>
          </p:nvPr>
        </p:nvSpPr>
        <p:spPr>
          <a:xfrm>
            <a:off x="208973" y="558800"/>
            <a:ext cx="11291454" cy="5435600"/>
          </a:xfrm>
        </p:spPr>
        <p:txBody>
          <a:bodyPr>
            <a:normAutofit/>
          </a:bodyPr>
          <a:lstStyle/>
          <a:p>
            <a:pPr algn="l"/>
            <a:r>
              <a:rPr lang="en-US" sz="3500" kern="1200" dirty="0">
                <a:solidFill>
                  <a:schemeClr val="bg1"/>
                </a:solidFill>
                <a:effectLst/>
                <a:latin typeface="Helvetica Neue Light" panose="02000403000000020004" pitchFamily="2" charset="0"/>
                <a:ea typeface="Helvetica Neue Light" panose="02000403000000020004" pitchFamily="2" charset="0"/>
                <a:cs typeface="Times New Roman" panose="02020603050405020304" pitchFamily="18" charset="0"/>
              </a:rPr>
              <a:t>What I need: </a:t>
            </a:r>
            <a:br>
              <a:rPr lang="en-US" sz="3500" kern="1200" dirty="0">
                <a:solidFill>
                  <a:schemeClr val="bg1"/>
                </a:solidFill>
                <a:effectLst/>
                <a:latin typeface="Helvetica Neue Light" panose="02000403000000020004" pitchFamily="2" charset="0"/>
                <a:ea typeface="Helvetica Neue Light" panose="02000403000000020004" pitchFamily="2" charset="0"/>
                <a:cs typeface="Times New Roman" panose="02020603050405020304" pitchFamily="18" charset="0"/>
              </a:rPr>
            </a:br>
            <a:r>
              <a:rPr lang="en-US" sz="3500" kern="1200" dirty="0">
                <a:solidFill>
                  <a:schemeClr val="bg1"/>
                </a:solidFill>
                <a:effectLst/>
                <a:latin typeface="Helvetica Neue Light" panose="02000403000000020004" pitchFamily="2" charset="0"/>
                <a:ea typeface="Helvetica Neue Light" panose="02000403000000020004" pitchFamily="2" charset="0"/>
                <a:cs typeface="Times New Roman" panose="02020603050405020304" pitchFamily="18" charset="0"/>
              </a:rPr>
              <a:t>1- I need more fetal data, same age</a:t>
            </a:r>
            <a:br>
              <a:rPr lang="en-US" sz="3500" kern="1200" dirty="0">
                <a:solidFill>
                  <a:schemeClr val="bg1"/>
                </a:solidFill>
                <a:effectLst/>
                <a:latin typeface="Helvetica Neue Light" panose="02000403000000020004" pitchFamily="2" charset="0"/>
                <a:ea typeface="Helvetica Neue Light" panose="02000403000000020004" pitchFamily="2" charset="0"/>
                <a:cs typeface="Times New Roman" panose="02020603050405020304" pitchFamily="18" charset="0"/>
              </a:rPr>
            </a:br>
            <a:r>
              <a:rPr lang="en-US" sz="3500" kern="1200" dirty="0">
                <a:solidFill>
                  <a:schemeClr val="bg1"/>
                </a:solidFill>
                <a:effectLst/>
                <a:latin typeface="Helvetica Neue Light" panose="02000403000000020004" pitchFamily="2" charset="0"/>
                <a:ea typeface="Helvetica Neue Light" panose="02000403000000020004" pitchFamily="2" charset="0"/>
                <a:cs typeface="Times New Roman" panose="02020603050405020304" pitchFamily="18" charset="0"/>
              </a:rPr>
              <a:t>2- I need more invitro data, same age</a:t>
            </a:r>
            <a:br>
              <a:rPr lang="en-US" sz="3500" kern="1200" dirty="0">
                <a:solidFill>
                  <a:schemeClr val="bg1"/>
                </a:solidFill>
                <a:effectLst/>
                <a:latin typeface="Helvetica Neue Light" panose="02000403000000020004" pitchFamily="2" charset="0"/>
                <a:ea typeface="Helvetica Neue Light" panose="02000403000000020004" pitchFamily="2" charset="0"/>
                <a:cs typeface="Times New Roman" panose="02020603050405020304" pitchFamily="18" charset="0"/>
              </a:rPr>
            </a:br>
            <a:r>
              <a:rPr lang="en-US" sz="3500" kern="1200" dirty="0">
                <a:solidFill>
                  <a:schemeClr val="bg1"/>
                </a:solidFill>
                <a:effectLst/>
                <a:latin typeface="Helvetica Neue Light" panose="02000403000000020004" pitchFamily="2" charset="0"/>
                <a:ea typeface="Helvetica Neue Light" panose="02000403000000020004" pitchFamily="2" charset="0"/>
                <a:cs typeface="Times New Roman" panose="02020603050405020304" pitchFamily="18" charset="0"/>
              </a:rPr>
              <a:t>3- I need to talk to Max, explain method, get feedback</a:t>
            </a:r>
            <a:br>
              <a:rPr lang="en-US" sz="3500" kern="1200" dirty="0">
                <a:solidFill>
                  <a:schemeClr val="bg1"/>
                </a:solidFill>
                <a:effectLst/>
                <a:latin typeface="Helvetica Neue Light" panose="02000403000000020004" pitchFamily="2" charset="0"/>
                <a:ea typeface="Helvetica Neue Light" panose="02000403000000020004" pitchFamily="2" charset="0"/>
                <a:cs typeface="Times New Roman" panose="02020603050405020304" pitchFamily="18" charset="0"/>
              </a:rPr>
            </a:br>
            <a:r>
              <a:rPr lang="en-US" sz="3500" kern="1200" dirty="0">
                <a:solidFill>
                  <a:schemeClr val="bg1"/>
                </a:solidFill>
                <a:effectLst/>
                <a:latin typeface="Helvetica Neue Light" panose="02000403000000020004" pitchFamily="2" charset="0"/>
                <a:ea typeface="Helvetica Neue Light" panose="02000403000000020004" pitchFamily="2" charset="0"/>
                <a:cs typeface="Times New Roman" panose="02020603050405020304" pitchFamily="18" charset="0"/>
              </a:rPr>
              <a:t>4- I need to present my methodologie</a:t>
            </a:r>
            <a:r>
              <a:rPr lang="en-US" sz="3500" dirty="0">
                <a:solidFill>
                  <a:schemeClr val="bg1"/>
                </a:solidFill>
                <a:latin typeface="Helvetica Neue Light" panose="02000403000000020004" pitchFamily="2" charset="0"/>
                <a:ea typeface="Helvetica Neue Light" panose="02000403000000020004" pitchFamily="2" charset="0"/>
                <a:cs typeface="Times New Roman" panose="02020603050405020304" pitchFamily="18" charset="0"/>
              </a:rPr>
              <a:t>s to Jonathan/Zhongwei.</a:t>
            </a:r>
            <a:br>
              <a:rPr lang="en-US" sz="3500" dirty="0">
                <a:solidFill>
                  <a:schemeClr val="bg1"/>
                </a:solidFill>
                <a:latin typeface="Helvetica Neue Light" panose="02000403000000020004" pitchFamily="2" charset="0"/>
                <a:ea typeface="Helvetica Neue Light" panose="02000403000000020004" pitchFamily="2" charset="0"/>
                <a:cs typeface="Times New Roman" panose="02020603050405020304" pitchFamily="18" charset="0"/>
              </a:rPr>
            </a:br>
            <a:r>
              <a:rPr lang="en-US" sz="3500" dirty="0">
                <a:solidFill>
                  <a:schemeClr val="bg1"/>
                </a:solidFill>
                <a:latin typeface="Helvetica Neue Light" panose="02000403000000020004" pitchFamily="2" charset="0"/>
                <a:ea typeface="Helvetica Neue Light" panose="02000403000000020004" pitchFamily="2" charset="0"/>
                <a:cs typeface="Times New Roman" panose="02020603050405020304" pitchFamily="18" charset="0"/>
              </a:rPr>
              <a:t>5- I need to implement my method to the data and Identify the markers </a:t>
            </a:r>
            <a:r>
              <a:rPr lang="en-US" sz="3500">
                <a:solidFill>
                  <a:schemeClr val="bg1"/>
                </a:solidFill>
                <a:latin typeface="Helvetica Neue Light" panose="02000403000000020004" pitchFamily="2" charset="0"/>
                <a:ea typeface="Helvetica Neue Light" panose="02000403000000020004" pitchFamily="2" charset="0"/>
                <a:cs typeface="Times New Roman" panose="02020603050405020304" pitchFamily="18" charset="0"/>
              </a:rPr>
              <a:t>driving maturity.</a:t>
            </a:r>
            <a:endParaRPr lang="en-US" sz="3500" dirty="0">
              <a:solidFill>
                <a:schemeClr val="bg1"/>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708584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33CDD1-FA22-6ACE-6CC2-56760328A3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DBAAED-326D-AE31-08C1-C34724AF56EF}"/>
              </a:ext>
            </a:extLst>
          </p:cNvPr>
          <p:cNvSpPr>
            <a:spLocks noGrp="1"/>
          </p:cNvSpPr>
          <p:nvPr>
            <p:ph type="title"/>
          </p:nvPr>
        </p:nvSpPr>
        <p:spPr>
          <a:xfrm>
            <a:off x="838200" y="687408"/>
            <a:ext cx="10515600" cy="803426"/>
          </a:xfrm>
        </p:spPr>
        <p:txBody>
          <a:bodyPr>
            <a:normAutofit/>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TACI Optimization Process </a:t>
            </a:r>
          </a:p>
        </p:txBody>
      </p:sp>
      <p:sp>
        <p:nvSpPr>
          <p:cNvPr id="3" name="Content Placeholder 2">
            <a:extLst>
              <a:ext uri="{FF2B5EF4-FFF2-40B4-BE49-F238E27FC236}">
                <a16:creationId xmlns:a16="http://schemas.microsoft.com/office/drawing/2014/main" id="{32B2B35C-472F-59D9-EBA9-FBA6F1C992DC}"/>
              </a:ext>
            </a:extLst>
          </p:cNvPr>
          <p:cNvSpPr>
            <a:spLocks noGrp="1"/>
          </p:cNvSpPr>
          <p:nvPr>
            <p:ph idx="1"/>
          </p:nvPr>
        </p:nvSpPr>
        <p:spPr>
          <a:xfrm>
            <a:off x="838200" y="7603913"/>
            <a:ext cx="10515600" cy="3910156"/>
          </a:xfrm>
        </p:spPr>
        <p:txBody>
          <a:bodyPr>
            <a:normAutofit/>
          </a:bodyPr>
          <a:lstStyle/>
          <a:p>
            <a:r>
              <a:rPr lang="en-US" b="1" dirty="0"/>
              <a:t>Fiber Photometry: Neural Recordings</a:t>
            </a:r>
            <a:endParaRPr lang="en-US" dirty="0"/>
          </a:p>
          <a:p>
            <a:pPr lvl="1"/>
            <a:r>
              <a:rPr lang="en-US" dirty="0"/>
              <a:t>Real-time MeA calcium activity</a:t>
            </a:r>
          </a:p>
          <a:p>
            <a:pPr lvl="1"/>
            <a:r>
              <a:rPr lang="en-US" dirty="0"/>
              <a:t>Neural signal synchronized to behavior</a:t>
            </a:r>
          </a:p>
          <a:p>
            <a:r>
              <a:rPr lang="en-US" sz="2800" b="1" dirty="0">
                <a:cs typeface="Helvetica" panose="020B0604020202020204" pitchFamily="34" charset="0"/>
              </a:rPr>
              <a:t>Extraction of Features Underlying Behavior </a:t>
            </a:r>
          </a:p>
          <a:p>
            <a:pPr lvl="1"/>
            <a:r>
              <a:rPr lang="en-US" dirty="0"/>
              <a:t>Reduces pose data to main components</a:t>
            </a:r>
          </a:p>
          <a:p>
            <a:pPr lvl="1"/>
            <a:r>
              <a:rPr lang="en-US" dirty="0"/>
              <a:t>PC1 = dominant movement pattern (behavioral axis)</a:t>
            </a:r>
          </a:p>
          <a:p>
            <a:pPr lvl="1"/>
            <a:endParaRPr lang="en-US" dirty="0">
              <a:cs typeface="Helvetica" panose="020B0604020202020204" pitchFamily="34" charset="0"/>
            </a:endParaRPr>
          </a:p>
        </p:txBody>
      </p:sp>
      <p:sp>
        <p:nvSpPr>
          <p:cNvPr id="31" name="Rectangle 30">
            <a:extLst>
              <a:ext uri="{FF2B5EF4-FFF2-40B4-BE49-F238E27FC236}">
                <a16:creationId xmlns:a16="http://schemas.microsoft.com/office/drawing/2014/main" id="{067458F4-88FD-563E-6CE4-11CDA88246D7}"/>
              </a:ext>
            </a:extLst>
          </p:cNvPr>
          <p:cNvSpPr/>
          <p:nvPr/>
        </p:nvSpPr>
        <p:spPr>
          <a:xfrm>
            <a:off x="7979121" y="2570896"/>
            <a:ext cx="2403357" cy="2444336"/>
          </a:xfrm>
          <a:prstGeom prst="rect">
            <a:avLst/>
          </a:prstGeom>
          <a:solidFill>
            <a:schemeClr val="bg1">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latin typeface="Helvetica Neue Thin" panose="020B0403020202020204" pitchFamily="34" charset="0"/>
              <a:ea typeface="Helvetica Neue Thin" panose="020B0403020202020204" pitchFamily="34" charset="0"/>
            </a:endParaRPr>
          </a:p>
        </p:txBody>
      </p:sp>
      <p:sp>
        <p:nvSpPr>
          <p:cNvPr id="9" name="Rectangle 8">
            <a:extLst>
              <a:ext uri="{FF2B5EF4-FFF2-40B4-BE49-F238E27FC236}">
                <a16:creationId xmlns:a16="http://schemas.microsoft.com/office/drawing/2014/main" id="{390E841C-82CB-E342-92A6-3D9C8A4D9233}"/>
              </a:ext>
            </a:extLst>
          </p:cNvPr>
          <p:cNvSpPr/>
          <p:nvPr/>
        </p:nvSpPr>
        <p:spPr>
          <a:xfrm>
            <a:off x="1227537" y="2572443"/>
            <a:ext cx="2823172" cy="2444336"/>
          </a:xfrm>
          <a:prstGeom prst="rect">
            <a:avLst/>
          </a:prstGeom>
          <a:solidFill>
            <a:schemeClr val="bg1">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latin typeface="Helvetica Neue Thin" panose="020B0403020202020204" pitchFamily="34" charset="0"/>
              <a:ea typeface="Helvetica Neue Thin" panose="020B0403020202020204" pitchFamily="34" charset="0"/>
            </a:endParaRPr>
          </a:p>
        </p:txBody>
      </p:sp>
      <p:sp>
        <p:nvSpPr>
          <p:cNvPr id="4" name="Rectangle 3">
            <a:extLst>
              <a:ext uri="{FF2B5EF4-FFF2-40B4-BE49-F238E27FC236}">
                <a16:creationId xmlns:a16="http://schemas.microsoft.com/office/drawing/2014/main" id="{50872521-FFFA-F178-9938-7A3BED8947C5}"/>
              </a:ext>
            </a:extLst>
          </p:cNvPr>
          <p:cNvSpPr/>
          <p:nvPr/>
        </p:nvSpPr>
        <p:spPr>
          <a:xfrm>
            <a:off x="1306796" y="2682597"/>
            <a:ext cx="2664654" cy="103165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Thin" panose="020B0403020202020204" pitchFamily="34" charset="0"/>
                <a:ea typeface="Helvetica Neue Thin" panose="020B0403020202020204" pitchFamily="34" charset="0"/>
              </a:rPr>
              <a:t>MeA Fiber Data</a:t>
            </a:r>
          </a:p>
        </p:txBody>
      </p:sp>
      <p:sp>
        <p:nvSpPr>
          <p:cNvPr id="5" name="Rectangle 4">
            <a:extLst>
              <a:ext uri="{FF2B5EF4-FFF2-40B4-BE49-F238E27FC236}">
                <a16:creationId xmlns:a16="http://schemas.microsoft.com/office/drawing/2014/main" id="{543551FF-FB59-65E9-344D-B8DB6E15BC1B}"/>
              </a:ext>
            </a:extLst>
          </p:cNvPr>
          <p:cNvSpPr/>
          <p:nvPr/>
        </p:nvSpPr>
        <p:spPr>
          <a:xfrm>
            <a:off x="1306796" y="3908799"/>
            <a:ext cx="2664654" cy="103165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Thin" panose="020B0403020202020204" pitchFamily="34" charset="0"/>
                <a:ea typeface="Helvetica Neue Thin" panose="020B0403020202020204" pitchFamily="34" charset="0"/>
              </a:rPr>
              <a:t>Behavior Features (PCA)</a:t>
            </a:r>
          </a:p>
        </p:txBody>
      </p:sp>
      <p:sp>
        <p:nvSpPr>
          <p:cNvPr id="7" name="Rectangle 6">
            <a:extLst>
              <a:ext uri="{FF2B5EF4-FFF2-40B4-BE49-F238E27FC236}">
                <a16:creationId xmlns:a16="http://schemas.microsoft.com/office/drawing/2014/main" id="{27898726-FB99-3D44-5893-F2D9805D5DD6}"/>
              </a:ext>
            </a:extLst>
          </p:cNvPr>
          <p:cNvSpPr/>
          <p:nvPr/>
        </p:nvSpPr>
        <p:spPr>
          <a:xfrm>
            <a:off x="4709146" y="3292971"/>
            <a:ext cx="2263138" cy="101981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Thin" panose="020B0403020202020204" pitchFamily="34" charset="0"/>
                <a:ea typeface="Helvetica Neue Thin" panose="020B0403020202020204" pitchFamily="34" charset="0"/>
              </a:rPr>
              <a:t>Surrogate Data</a:t>
            </a:r>
          </a:p>
        </p:txBody>
      </p:sp>
      <p:cxnSp>
        <p:nvCxnSpPr>
          <p:cNvPr id="15" name="Straight Arrow Connector 14">
            <a:extLst>
              <a:ext uri="{FF2B5EF4-FFF2-40B4-BE49-F238E27FC236}">
                <a16:creationId xmlns:a16="http://schemas.microsoft.com/office/drawing/2014/main" id="{7C89A262-23D3-B499-EEDD-3C7EB76CACBF}"/>
              </a:ext>
            </a:extLst>
          </p:cNvPr>
          <p:cNvCxnSpPr>
            <a:cxnSpLocks/>
            <a:stCxn id="9" idx="3"/>
            <a:endCxn id="7" idx="1"/>
          </p:cNvCxnSpPr>
          <p:nvPr/>
        </p:nvCxnSpPr>
        <p:spPr>
          <a:xfrm>
            <a:off x="4050709" y="3794611"/>
            <a:ext cx="658437" cy="8267"/>
          </a:xfrm>
          <a:prstGeom prst="straightConnector1">
            <a:avLst/>
          </a:prstGeom>
          <a:ln w="28575">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4FDF40F-114B-F7FE-3DDE-0183A447759C}"/>
              </a:ext>
            </a:extLst>
          </p:cNvPr>
          <p:cNvCxnSpPr>
            <a:cxnSpLocks/>
            <a:stCxn id="7" idx="3"/>
            <a:endCxn id="31" idx="1"/>
          </p:cNvCxnSpPr>
          <p:nvPr/>
        </p:nvCxnSpPr>
        <p:spPr>
          <a:xfrm flipV="1">
            <a:off x="6972284" y="3793064"/>
            <a:ext cx="1006837" cy="9814"/>
          </a:xfrm>
          <a:prstGeom prst="straightConnector1">
            <a:avLst/>
          </a:prstGeom>
          <a:ln w="28575">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6A825F37-E8DC-283F-05D7-8D2C819372CB}"/>
              </a:ext>
            </a:extLst>
          </p:cNvPr>
          <p:cNvSpPr/>
          <p:nvPr/>
        </p:nvSpPr>
        <p:spPr>
          <a:xfrm>
            <a:off x="8049230" y="2718398"/>
            <a:ext cx="2263137" cy="101587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Thin" panose="020B0403020202020204" pitchFamily="34" charset="0"/>
                <a:ea typeface="Helvetica Neue Thin" panose="020B0403020202020204" pitchFamily="34" charset="0"/>
              </a:rPr>
              <a:t>Sweep A</a:t>
            </a:r>
          </a:p>
        </p:txBody>
      </p:sp>
      <p:sp>
        <p:nvSpPr>
          <p:cNvPr id="27" name="Rectangle 26">
            <a:extLst>
              <a:ext uri="{FF2B5EF4-FFF2-40B4-BE49-F238E27FC236}">
                <a16:creationId xmlns:a16="http://schemas.microsoft.com/office/drawing/2014/main" id="{BF23AAAC-DD32-8FC2-4569-EDC46B9E323A}"/>
              </a:ext>
            </a:extLst>
          </p:cNvPr>
          <p:cNvSpPr/>
          <p:nvPr/>
        </p:nvSpPr>
        <p:spPr>
          <a:xfrm>
            <a:off x="8058380" y="3934568"/>
            <a:ext cx="2263137" cy="101587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Thin" panose="020B0403020202020204" pitchFamily="34" charset="0"/>
                <a:ea typeface="Helvetica Neue Thin" panose="020B0403020202020204" pitchFamily="34" charset="0"/>
              </a:rPr>
              <a:t>Sweep B</a:t>
            </a:r>
          </a:p>
        </p:txBody>
      </p:sp>
      <p:sp>
        <p:nvSpPr>
          <p:cNvPr id="30" name="Title 1">
            <a:extLst>
              <a:ext uri="{FF2B5EF4-FFF2-40B4-BE49-F238E27FC236}">
                <a16:creationId xmlns:a16="http://schemas.microsoft.com/office/drawing/2014/main" id="{84F65740-239D-157D-8DE0-2B0CAAF37C7D}"/>
              </a:ext>
            </a:extLst>
          </p:cNvPr>
          <p:cNvSpPr txBox="1">
            <a:spLocks/>
          </p:cNvSpPr>
          <p:nvPr/>
        </p:nvSpPr>
        <p:spPr>
          <a:xfrm>
            <a:off x="7415431" y="1841221"/>
            <a:ext cx="3549033" cy="803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bg1"/>
                </a:solidFill>
                <a:latin typeface="Helvetica Neue UltraLight" panose="02000206000000020004" pitchFamily="2" charset="0"/>
                <a:ea typeface="Helvetica Neue UltraLight" panose="02000206000000020004" pitchFamily="2" charset="0"/>
                <a:cs typeface="Helvetica Neue" panose="02000503000000020004" pitchFamily="2" charset="0"/>
              </a:rPr>
              <a:t>TACI Optimization</a:t>
            </a:r>
          </a:p>
        </p:txBody>
      </p:sp>
    </p:spTree>
    <p:extLst>
      <p:ext uri="{BB962C8B-B14F-4D97-AF65-F5344CB8AC3E}">
        <p14:creationId xmlns:p14="http://schemas.microsoft.com/office/powerpoint/2010/main" val="1712400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6052EF4-753C-3531-7C40-17BED08C21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390048-25ED-830E-6202-78CF2E035ED6}"/>
              </a:ext>
            </a:extLst>
          </p:cNvPr>
          <p:cNvSpPr>
            <a:spLocks noGrp="1"/>
          </p:cNvSpPr>
          <p:nvPr>
            <p:ph type="title"/>
          </p:nvPr>
        </p:nvSpPr>
        <p:spPr>
          <a:xfrm>
            <a:off x="838200" y="687408"/>
            <a:ext cx="10515600" cy="803426"/>
          </a:xfrm>
        </p:spPr>
        <p:txBody>
          <a:bodyPr>
            <a:normAutofit/>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TACI Optimization Process </a:t>
            </a:r>
          </a:p>
        </p:txBody>
      </p:sp>
      <p:sp>
        <p:nvSpPr>
          <p:cNvPr id="3" name="Content Placeholder 2">
            <a:extLst>
              <a:ext uri="{FF2B5EF4-FFF2-40B4-BE49-F238E27FC236}">
                <a16:creationId xmlns:a16="http://schemas.microsoft.com/office/drawing/2014/main" id="{F67E481E-652A-3DF8-8B80-2042E4BF5888}"/>
              </a:ext>
            </a:extLst>
          </p:cNvPr>
          <p:cNvSpPr>
            <a:spLocks noGrp="1"/>
          </p:cNvSpPr>
          <p:nvPr>
            <p:ph idx="1"/>
          </p:nvPr>
        </p:nvSpPr>
        <p:spPr>
          <a:xfrm>
            <a:off x="838200" y="7603913"/>
            <a:ext cx="10515600" cy="3910156"/>
          </a:xfrm>
        </p:spPr>
        <p:txBody>
          <a:bodyPr>
            <a:normAutofit/>
          </a:bodyPr>
          <a:lstStyle/>
          <a:p>
            <a:r>
              <a:rPr lang="en-US" b="1" dirty="0"/>
              <a:t>Fiber Photometry: Neural Recordings</a:t>
            </a:r>
            <a:endParaRPr lang="en-US" dirty="0"/>
          </a:p>
          <a:p>
            <a:pPr lvl="1"/>
            <a:r>
              <a:rPr lang="en-US" dirty="0"/>
              <a:t>Real-time MeA calcium activity</a:t>
            </a:r>
          </a:p>
          <a:p>
            <a:pPr lvl="1"/>
            <a:r>
              <a:rPr lang="en-US" dirty="0"/>
              <a:t>Neural signal synchronized to behavior</a:t>
            </a:r>
          </a:p>
          <a:p>
            <a:r>
              <a:rPr lang="en-US" sz="2800" b="1" dirty="0">
                <a:cs typeface="Helvetica" panose="020B0604020202020204" pitchFamily="34" charset="0"/>
              </a:rPr>
              <a:t>Extraction of Features Underlying Behavior </a:t>
            </a:r>
          </a:p>
          <a:p>
            <a:pPr lvl="1"/>
            <a:r>
              <a:rPr lang="en-US" dirty="0"/>
              <a:t>Reduces pose data to main components</a:t>
            </a:r>
          </a:p>
          <a:p>
            <a:pPr lvl="1"/>
            <a:r>
              <a:rPr lang="en-US" dirty="0"/>
              <a:t>PC1 = dominant movement pattern (behavioral axis)</a:t>
            </a:r>
          </a:p>
          <a:p>
            <a:pPr lvl="1"/>
            <a:endParaRPr lang="en-US" dirty="0">
              <a:cs typeface="Helvetica" panose="020B0604020202020204" pitchFamily="34" charset="0"/>
            </a:endParaRPr>
          </a:p>
        </p:txBody>
      </p:sp>
      <p:sp>
        <p:nvSpPr>
          <p:cNvPr id="31" name="Rectangle 30">
            <a:extLst>
              <a:ext uri="{FF2B5EF4-FFF2-40B4-BE49-F238E27FC236}">
                <a16:creationId xmlns:a16="http://schemas.microsoft.com/office/drawing/2014/main" id="{8CD49FBE-A92A-E788-85C6-B05C0E6EF063}"/>
              </a:ext>
            </a:extLst>
          </p:cNvPr>
          <p:cNvSpPr/>
          <p:nvPr/>
        </p:nvSpPr>
        <p:spPr>
          <a:xfrm>
            <a:off x="7979121" y="2570896"/>
            <a:ext cx="2403357" cy="2444336"/>
          </a:xfrm>
          <a:prstGeom prst="rect">
            <a:avLst/>
          </a:prstGeom>
          <a:solidFill>
            <a:schemeClr val="bg1">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latin typeface="Helvetica Neue Thin" panose="020B0403020202020204" pitchFamily="34" charset="0"/>
              <a:ea typeface="Helvetica Neue Thin" panose="020B0403020202020204" pitchFamily="34" charset="0"/>
            </a:endParaRPr>
          </a:p>
        </p:txBody>
      </p:sp>
      <p:sp>
        <p:nvSpPr>
          <p:cNvPr id="9" name="Rectangle 8">
            <a:extLst>
              <a:ext uri="{FF2B5EF4-FFF2-40B4-BE49-F238E27FC236}">
                <a16:creationId xmlns:a16="http://schemas.microsoft.com/office/drawing/2014/main" id="{29BDE8D7-3057-00F4-DEC5-15F0AC8DC319}"/>
              </a:ext>
            </a:extLst>
          </p:cNvPr>
          <p:cNvSpPr/>
          <p:nvPr/>
        </p:nvSpPr>
        <p:spPr>
          <a:xfrm>
            <a:off x="1227537" y="2572443"/>
            <a:ext cx="2823172" cy="2444336"/>
          </a:xfrm>
          <a:prstGeom prst="rect">
            <a:avLst/>
          </a:prstGeom>
          <a:solidFill>
            <a:schemeClr val="bg1">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latin typeface="Helvetica Neue Thin" panose="020B0403020202020204" pitchFamily="34" charset="0"/>
              <a:ea typeface="Helvetica Neue Thin" panose="020B0403020202020204" pitchFamily="34" charset="0"/>
            </a:endParaRPr>
          </a:p>
        </p:txBody>
      </p:sp>
      <p:sp>
        <p:nvSpPr>
          <p:cNvPr id="4" name="Rectangle 3">
            <a:extLst>
              <a:ext uri="{FF2B5EF4-FFF2-40B4-BE49-F238E27FC236}">
                <a16:creationId xmlns:a16="http://schemas.microsoft.com/office/drawing/2014/main" id="{E8FE110B-5304-0F11-907B-B24340F66069}"/>
              </a:ext>
            </a:extLst>
          </p:cNvPr>
          <p:cNvSpPr/>
          <p:nvPr/>
        </p:nvSpPr>
        <p:spPr>
          <a:xfrm>
            <a:off x="1306796" y="2682597"/>
            <a:ext cx="2664654" cy="103165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Thin" panose="020B0403020202020204" pitchFamily="34" charset="0"/>
                <a:ea typeface="Helvetica Neue Thin" panose="020B0403020202020204" pitchFamily="34" charset="0"/>
              </a:rPr>
              <a:t>MeA Fiber Data</a:t>
            </a:r>
          </a:p>
        </p:txBody>
      </p:sp>
      <p:sp>
        <p:nvSpPr>
          <p:cNvPr id="5" name="Rectangle 4">
            <a:extLst>
              <a:ext uri="{FF2B5EF4-FFF2-40B4-BE49-F238E27FC236}">
                <a16:creationId xmlns:a16="http://schemas.microsoft.com/office/drawing/2014/main" id="{30AD18F2-A658-A7EF-7391-A7B7D5794985}"/>
              </a:ext>
            </a:extLst>
          </p:cNvPr>
          <p:cNvSpPr/>
          <p:nvPr/>
        </p:nvSpPr>
        <p:spPr>
          <a:xfrm>
            <a:off x="1306796" y="3908799"/>
            <a:ext cx="2664654" cy="103165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Thin" panose="020B0403020202020204" pitchFamily="34" charset="0"/>
                <a:ea typeface="Helvetica Neue Thin" panose="020B0403020202020204" pitchFamily="34" charset="0"/>
              </a:rPr>
              <a:t>Behavior Features (PCA)</a:t>
            </a:r>
          </a:p>
        </p:txBody>
      </p:sp>
      <p:sp>
        <p:nvSpPr>
          <p:cNvPr id="7" name="Rectangle 6">
            <a:extLst>
              <a:ext uri="{FF2B5EF4-FFF2-40B4-BE49-F238E27FC236}">
                <a16:creationId xmlns:a16="http://schemas.microsoft.com/office/drawing/2014/main" id="{E44294E5-B23F-F10C-169A-477BD8DECF95}"/>
              </a:ext>
            </a:extLst>
          </p:cNvPr>
          <p:cNvSpPr/>
          <p:nvPr/>
        </p:nvSpPr>
        <p:spPr>
          <a:xfrm>
            <a:off x="4709146" y="3292971"/>
            <a:ext cx="2263138" cy="1019814"/>
          </a:xfrm>
          <a:prstGeom prst="rect">
            <a:avLst/>
          </a:prstGeom>
          <a:solidFill>
            <a:schemeClr val="accent6"/>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Thin" panose="020B0403020202020204" pitchFamily="34" charset="0"/>
                <a:ea typeface="Helvetica Neue Thin" panose="020B0403020202020204" pitchFamily="34" charset="0"/>
              </a:rPr>
              <a:t>Surrogate Data</a:t>
            </a:r>
          </a:p>
        </p:txBody>
      </p:sp>
      <p:cxnSp>
        <p:nvCxnSpPr>
          <p:cNvPr id="15" name="Straight Arrow Connector 14">
            <a:extLst>
              <a:ext uri="{FF2B5EF4-FFF2-40B4-BE49-F238E27FC236}">
                <a16:creationId xmlns:a16="http://schemas.microsoft.com/office/drawing/2014/main" id="{D937EF5C-B009-DB86-A4B2-C86AD4306151}"/>
              </a:ext>
            </a:extLst>
          </p:cNvPr>
          <p:cNvCxnSpPr>
            <a:cxnSpLocks/>
            <a:stCxn id="9" idx="3"/>
            <a:endCxn id="7" idx="1"/>
          </p:cNvCxnSpPr>
          <p:nvPr/>
        </p:nvCxnSpPr>
        <p:spPr>
          <a:xfrm>
            <a:off x="4050709" y="3794611"/>
            <a:ext cx="658437" cy="8267"/>
          </a:xfrm>
          <a:prstGeom prst="straightConnector1">
            <a:avLst/>
          </a:prstGeom>
          <a:ln w="28575">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F19E2AF-21FC-DB51-8F05-5C7969B64DC7}"/>
              </a:ext>
            </a:extLst>
          </p:cNvPr>
          <p:cNvCxnSpPr>
            <a:cxnSpLocks/>
            <a:stCxn id="7" idx="3"/>
            <a:endCxn id="31" idx="1"/>
          </p:cNvCxnSpPr>
          <p:nvPr/>
        </p:nvCxnSpPr>
        <p:spPr>
          <a:xfrm flipV="1">
            <a:off x="6972284" y="3793064"/>
            <a:ext cx="1006837" cy="9814"/>
          </a:xfrm>
          <a:prstGeom prst="straightConnector1">
            <a:avLst/>
          </a:prstGeom>
          <a:ln w="28575">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6DABE5C0-3DAF-5B08-CAE7-0B5FD4C3820D}"/>
              </a:ext>
            </a:extLst>
          </p:cNvPr>
          <p:cNvSpPr/>
          <p:nvPr/>
        </p:nvSpPr>
        <p:spPr>
          <a:xfrm>
            <a:off x="8049230" y="2718398"/>
            <a:ext cx="2263137" cy="101587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Thin" panose="020B0403020202020204" pitchFamily="34" charset="0"/>
                <a:ea typeface="Helvetica Neue Thin" panose="020B0403020202020204" pitchFamily="34" charset="0"/>
              </a:rPr>
              <a:t>Sweep A</a:t>
            </a:r>
          </a:p>
        </p:txBody>
      </p:sp>
      <p:sp>
        <p:nvSpPr>
          <p:cNvPr id="27" name="Rectangle 26">
            <a:extLst>
              <a:ext uri="{FF2B5EF4-FFF2-40B4-BE49-F238E27FC236}">
                <a16:creationId xmlns:a16="http://schemas.microsoft.com/office/drawing/2014/main" id="{E137571D-D3F8-23B1-D481-70344596B789}"/>
              </a:ext>
            </a:extLst>
          </p:cNvPr>
          <p:cNvSpPr/>
          <p:nvPr/>
        </p:nvSpPr>
        <p:spPr>
          <a:xfrm>
            <a:off x="8058380" y="3934568"/>
            <a:ext cx="2263137" cy="101587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Thin" panose="020B0403020202020204" pitchFamily="34" charset="0"/>
                <a:ea typeface="Helvetica Neue Thin" panose="020B0403020202020204" pitchFamily="34" charset="0"/>
              </a:rPr>
              <a:t>Sweep B</a:t>
            </a:r>
          </a:p>
        </p:txBody>
      </p:sp>
      <p:sp>
        <p:nvSpPr>
          <p:cNvPr id="30" name="Title 1">
            <a:extLst>
              <a:ext uri="{FF2B5EF4-FFF2-40B4-BE49-F238E27FC236}">
                <a16:creationId xmlns:a16="http://schemas.microsoft.com/office/drawing/2014/main" id="{51DFB921-D6DD-4592-4678-F1081CA1E56F}"/>
              </a:ext>
            </a:extLst>
          </p:cNvPr>
          <p:cNvSpPr txBox="1">
            <a:spLocks/>
          </p:cNvSpPr>
          <p:nvPr/>
        </p:nvSpPr>
        <p:spPr>
          <a:xfrm>
            <a:off x="7415431" y="1841221"/>
            <a:ext cx="3549033" cy="803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bg1"/>
                </a:solidFill>
                <a:latin typeface="Helvetica Neue UltraLight" panose="02000206000000020004" pitchFamily="2" charset="0"/>
                <a:ea typeface="Helvetica Neue UltraLight" panose="02000206000000020004" pitchFamily="2" charset="0"/>
                <a:cs typeface="Helvetica Neue" panose="02000503000000020004" pitchFamily="2" charset="0"/>
              </a:rPr>
              <a:t>TACI Optimization</a:t>
            </a:r>
          </a:p>
        </p:txBody>
      </p:sp>
    </p:spTree>
    <p:extLst>
      <p:ext uri="{BB962C8B-B14F-4D97-AF65-F5344CB8AC3E}">
        <p14:creationId xmlns:p14="http://schemas.microsoft.com/office/powerpoint/2010/main" val="1255974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F0C6F1B-1B4B-6539-EFC5-074E546FB464}"/>
            </a:ext>
          </a:extLst>
        </p:cNvPr>
        <p:cNvGrpSpPr/>
        <p:nvPr/>
      </p:nvGrpSpPr>
      <p:grpSpPr>
        <a:xfrm>
          <a:off x="0" y="0"/>
          <a:ext cx="0" cy="0"/>
          <a:chOff x="0" y="0"/>
          <a:chExt cx="0" cy="0"/>
        </a:xfrm>
      </p:grpSpPr>
      <p:sp>
        <p:nvSpPr>
          <p:cNvPr id="20" name="Oval 19">
            <a:extLst>
              <a:ext uri="{FF2B5EF4-FFF2-40B4-BE49-F238E27FC236}">
                <a16:creationId xmlns:a16="http://schemas.microsoft.com/office/drawing/2014/main" id="{88CD22C4-D48B-6D6E-A6AA-A81E0F1284B8}"/>
              </a:ext>
            </a:extLst>
          </p:cNvPr>
          <p:cNvSpPr/>
          <p:nvPr/>
        </p:nvSpPr>
        <p:spPr>
          <a:xfrm>
            <a:off x="8710068" y="2002731"/>
            <a:ext cx="326530" cy="302411"/>
          </a:xfrm>
          <a:prstGeom prst="ellipse">
            <a:avLst/>
          </a:prstGeom>
          <a:solidFill>
            <a:srgbClr val="FFFF00">
              <a:alpha val="58478"/>
            </a:srgbClr>
          </a:solidFill>
          <a:ln>
            <a:noFill/>
          </a:ln>
          <a:effectLst>
            <a:glow rad="1905000">
              <a:srgbClr val="FFFF00">
                <a:alpha val="63221"/>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6" name="3D Model 15" descr="Twisted Light Bulb Lamp">
                <a:extLst>
                  <a:ext uri="{FF2B5EF4-FFF2-40B4-BE49-F238E27FC236}">
                    <a16:creationId xmlns:a16="http://schemas.microsoft.com/office/drawing/2014/main" id="{05A2416B-0D2B-7090-1B12-022211C1CB9B}"/>
                  </a:ext>
                </a:extLst>
              </p:cNvPr>
              <p:cNvGraphicFramePr>
                <a:graphicFrameLocks noChangeAspect="1"/>
              </p:cNvGraphicFramePr>
              <p:nvPr>
                <p:extLst>
                  <p:ext uri="{D42A27DB-BD31-4B8C-83A1-F6EECF244321}">
                    <p14:modId xmlns:p14="http://schemas.microsoft.com/office/powerpoint/2010/main" val="1381656025"/>
                  </p:ext>
                </p:extLst>
              </p:nvPr>
            </p:nvGraphicFramePr>
            <p:xfrm>
              <a:off x="8346740" y="1487530"/>
              <a:ext cx="1074922" cy="2785713"/>
            </p:xfrm>
            <a:graphic>
              <a:graphicData uri="http://schemas.microsoft.com/office/drawing/2017/model3d">
                <am3d:model3d r:embed="rId2">
                  <am3d:spPr>
                    <a:xfrm>
                      <a:off x="0" y="0"/>
                      <a:ext cx="1074922" cy="2785713"/>
                    </a:xfrm>
                    <a:prstGeom prst="rect">
                      <a:avLst/>
                    </a:prstGeom>
                  </am3d:spPr>
                  <am3d:camera>
                    <am3d:pos x="0" y="0" z="53443512"/>
                    <am3d:up dx="0" dy="36000000" dz="0"/>
                    <am3d:lookAt x="0" y="0" z="0"/>
                    <am3d:perspective fov="2700000"/>
                  </am3d:camera>
                  <am3d:trans>
                    <am3d:meterPerModelUnit n="7821054" d="1000000"/>
                    <am3d:preTrans dx="-281" dy="-18000000" dz="563"/>
                    <am3d:scale>
                      <am3d:sx n="1000000" d="1000000"/>
                      <am3d:sy n="1000000" d="1000000"/>
                      <am3d:sz n="1000000" d="1000000"/>
                    </am3d:scale>
                    <am3d:rot ax="449547" ay="2377608" az="287685"/>
                    <am3d:postTrans dx="0" dy="0" dz="0"/>
                  </am3d:trans>
                  <am3d:raster rName="Office3DRenderer" rVer="16.0.8326">
                    <am3d:blip r:embed="rId3"/>
                  </am3d:raster>
                  <am3d:objViewport viewportSz="3149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Twisted Light Bulb Lamp">
                <a:extLst>
                  <a:ext uri="{FF2B5EF4-FFF2-40B4-BE49-F238E27FC236}">
                    <a16:creationId xmlns:a16="http://schemas.microsoft.com/office/drawing/2014/main" id="{05A2416B-0D2B-7090-1B12-022211C1CB9B}"/>
                  </a:ext>
                </a:extLst>
              </p:cNvPr>
              <p:cNvPicPr>
                <a:picLocks noGrp="1" noRot="1" noChangeAspect="1" noMove="1" noResize="1" noEditPoints="1" noAdjustHandles="1" noChangeArrowheads="1" noChangeShapeType="1" noCrop="1"/>
              </p:cNvPicPr>
              <p:nvPr/>
            </p:nvPicPr>
            <p:blipFill>
              <a:blip r:embed="rId3"/>
              <a:stretch>
                <a:fillRect/>
              </a:stretch>
            </p:blipFill>
            <p:spPr>
              <a:xfrm>
                <a:off x="8346740" y="1487530"/>
                <a:ext cx="1074922" cy="2785713"/>
              </a:xfrm>
              <a:prstGeom prst="rect">
                <a:avLst/>
              </a:prstGeom>
            </p:spPr>
          </p:pic>
        </mc:Fallback>
      </mc:AlternateContent>
      <p:sp>
        <p:nvSpPr>
          <p:cNvPr id="19" name="Title 1">
            <a:extLst>
              <a:ext uri="{FF2B5EF4-FFF2-40B4-BE49-F238E27FC236}">
                <a16:creationId xmlns:a16="http://schemas.microsoft.com/office/drawing/2014/main" id="{1E6F1C6A-BEFB-B5C4-A4FD-93241B02142A}"/>
              </a:ext>
            </a:extLst>
          </p:cNvPr>
          <p:cNvSpPr txBox="1">
            <a:spLocks/>
          </p:cNvSpPr>
          <p:nvPr/>
        </p:nvSpPr>
        <p:spPr>
          <a:xfrm>
            <a:off x="7282872" y="4440432"/>
            <a:ext cx="3202656" cy="12974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Helvetica Neue UltraLight" panose="02000206000000020004" pitchFamily="2" charset="0"/>
                <a:ea typeface="Helvetica Neue UltraLight" panose="02000206000000020004" pitchFamily="2" charset="0"/>
                <a:cs typeface="Helvetica Neue" panose="02000503000000020004" pitchFamily="2" charset="0"/>
              </a:rPr>
              <a:t>Light turn on</a:t>
            </a:r>
          </a:p>
          <a:p>
            <a:pPr algn="ctr"/>
            <a:r>
              <a:rPr lang="en-US" sz="3600" dirty="0">
                <a:solidFill>
                  <a:schemeClr val="bg1"/>
                </a:solidFill>
                <a:latin typeface="Helvetica Neue UltraLight" panose="02000206000000020004" pitchFamily="2" charset="0"/>
                <a:ea typeface="Helvetica Neue UltraLight" panose="02000206000000020004" pitchFamily="2" charset="0"/>
                <a:cs typeface="Helvetica Neue" panose="02000503000000020004" pitchFamily="2" charset="0"/>
              </a:rPr>
              <a:t>(effect)</a:t>
            </a:r>
          </a:p>
        </p:txBody>
      </p:sp>
      <p:sp>
        <p:nvSpPr>
          <p:cNvPr id="3" name="Content Placeholder 2">
            <a:extLst>
              <a:ext uri="{FF2B5EF4-FFF2-40B4-BE49-F238E27FC236}">
                <a16:creationId xmlns:a16="http://schemas.microsoft.com/office/drawing/2014/main" id="{D36D602A-8BEC-ED95-ADAE-69F319E457F8}"/>
              </a:ext>
            </a:extLst>
          </p:cNvPr>
          <p:cNvSpPr>
            <a:spLocks noGrp="1"/>
          </p:cNvSpPr>
          <p:nvPr>
            <p:ph idx="1"/>
          </p:nvPr>
        </p:nvSpPr>
        <p:spPr>
          <a:xfrm>
            <a:off x="838200" y="7603913"/>
            <a:ext cx="10515600" cy="3910156"/>
          </a:xfrm>
        </p:spPr>
        <p:txBody>
          <a:bodyPr>
            <a:normAutofit/>
          </a:bodyPr>
          <a:lstStyle/>
          <a:p>
            <a:r>
              <a:rPr lang="en-US" b="1" dirty="0"/>
              <a:t>Fiber Photometry: Neural Recordings</a:t>
            </a:r>
            <a:endParaRPr lang="en-US" dirty="0"/>
          </a:p>
          <a:p>
            <a:pPr lvl="1"/>
            <a:r>
              <a:rPr lang="en-US" dirty="0"/>
              <a:t>Real-time MeA calcium activity</a:t>
            </a:r>
          </a:p>
          <a:p>
            <a:pPr lvl="1"/>
            <a:r>
              <a:rPr lang="en-US" dirty="0"/>
              <a:t>Neural signal synchronized to behavior</a:t>
            </a:r>
          </a:p>
          <a:p>
            <a:r>
              <a:rPr lang="en-US" sz="2800" b="1" dirty="0">
                <a:cs typeface="Helvetica" panose="020B0604020202020204" pitchFamily="34" charset="0"/>
              </a:rPr>
              <a:t>Extraction of Features Underlying Behavior </a:t>
            </a:r>
          </a:p>
          <a:p>
            <a:pPr lvl="1"/>
            <a:r>
              <a:rPr lang="en-US" dirty="0"/>
              <a:t>Reduces pose data to main components</a:t>
            </a:r>
          </a:p>
          <a:p>
            <a:pPr lvl="1"/>
            <a:r>
              <a:rPr lang="en-US" dirty="0"/>
              <a:t>PC1 = dominant movement pattern (behavioral axis)</a:t>
            </a:r>
          </a:p>
          <a:p>
            <a:pPr lvl="1"/>
            <a:endParaRPr lang="en-US" dirty="0">
              <a:cs typeface="Helvetica" panose="020B0604020202020204" pitchFamily="34" charset="0"/>
            </a:endParaRPr>
          </a:p>
        </p:txBody>
      </p:sp>
      <mc:AlternateContent xmlns:mc="http://schemas.openxmlformats.org/markup-compatibility/2006">
        <mc:Choice xmlns:am3d="http://schemas.microsoft.com/office/drawing/2017/model3d" Requires="am3d">
          <p:graphicFrame>
            <p:nvGraphicFramePr>
              <p:cNvPr id="9" name="3D Model 8" descr="Single Light Switch">
                <a:extLst>
                  <a:ext uri="{FF2B5EF4-FFF2-40B4-BE49-F238E27FC236}">
                    <a16:creationId xmlns:a16="http://schemas.microsoft.com/office/drawing/2014/main" id="{2C9ACD6C-825A-A0A0-23D1-F4BC37ADB03F}"/>
                  </a:ext>
                </a:extLst>
              </p:cNvPr>
              <p:cNvGraphicFramePr>
                <a:graphicFrameLocks noChangeAspect="1"/>
              </p:cNvGraphicFramePr>
              <p:nvPr>
                <p:extLst>
                  <p:ext uri="{D42A27DB-BD31-4B8C-83A1-F6EECF244321}">
                    <p14:modId xmlns:p14="http://schemas.microsoft.com/office/powerpoint/2010/main" val="1123966730"/>
                  </p:ext>
                </p:extLst>
              </p:nvPr>
            </p:nvGraphicFramePr>
            <p:xfrm>
              <a:off x="2462114" y="1487530"/>
              <a:ext cx="1691375" cy="2785713"/>
            </p:xfrm>
            <a:graphic>
              <a:graphicData uri="http://schemas.microsoft.com/office/drawing/2017/model3d">
                <am3d:model3d r:embed="rId4">
                  <am3d:spPr>
                    <a:xfrm>
                      <a:off x="0" y="0"/>
                      <a:ext cx="1691375" cy="2785713"/>
                    </a:xfrm>
                    <a:prstGeom prst="rect">
                      <a:avLst/>
                    </a:prstGeom>
                  </am3d:spPr>
                  <am3d:camera>
                    <am3d:pos x="0" y="0" z="59663945"/>
                    <am3d:up dx="0" dy="36000000" dz="0"/>
                    <am3d:lookAt x="0" y="0" z="0"/>
                    <am3d:perspective fov="2700000"/>
                  </am3d:camera>
                  <am3d:trans>
                    <am3d:meterPerModelUnit n="9090909" d="1000000"/>
                    <am3d:preTrans dx="0" dy="0" dz="0"/>
                    <am3d:scale>
                      <am3d:sx n="1000000" d="1000000"/>
                      <am3d:sy n="1000000" d="1000000"/>
                      <am3d:sz n="1000000" d="1000000"/>
                    </am3d:scale>
                    <am3d:rot ax="449830" ay="2747256" az="323317"/>
                    <am3d:postTrans dx="0" dy="0" dz="0"/>
                  </am3d:trans>
                  <am3d:raster rName="Office3DRenderer" rVer="16.0.8326">
                    <am3d:blip r:embed="rId5"/>
                  </am3d:raster>
                  <am3d:objViewport viewportSz="31274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Single Light Switch">
                <a:extLst>
                  <a:ext uri="{FF2B5EF4-FFF2-40B4-BE49-F238E27FC236}">
                    <a16:creationId xmlns:a16="http://schemas.microsoft.com/office/drawing/2014/main" id="{2C9ACD6C-825A-A0A0-23D1-F4BC37ADB03F}"/>
                  </a:ext>
                </a:extLst>
              </p:cNvPr>
              <p:cNvPicPr>
                <a:picLocks noGrp="1" noRot="1" noChangeAspect="1" noMove="1" noResize="1" noEditPoints="1" noAdjustHandles="1" noChangeArrowheads="1" noChangeShapeType="1" noCrop="1"/>
              </p:cNvPicPr>
              <p:nvPr/>
            </p:nvPicPr>
            <p:blipFill>
              <a:blip r:embed="rId5"/>
              <a:stretch>
                <a:fillRect/>
              </a:stretch>
            </p:blipFill>
            <p:spPr>
              <a:xfrm>
                <a:off x="2462114" y="1487530"/>
                <a:ext cx="1691375" cy="2785713"/>
              </a:xfrm>
              <a:prstGeom prst="rect">
                <a:avLst/>
              </a:prstGeom>
            </p:spPr>
          </p:pic>
        </mc:Fallback>
      </mc:AlternateContent>
      <p:sp>
        <p:nvSpPr>
          <p:cNvPr id="18" name="Title 1">
            <a:extLst>
              <a:ext uri="{FF2B5EF4-FFF2-40B4-BE49-F238E27FC236}">
                <a16:creationId xmlns:a16="http://schemas.microsoft.com/office/drawing/2014/main" id="{CBD43BAB-4ECA-D852-F91E-FA9F75615799}"/>
              </a:ext>
            </a:extLst>
          </p:cNvPr>
          <p:cNvSpPr txBox="1">
            <a:spLocks/>
          </p:cNvSpPr>
          <p:nvPr/>
        </p:nvSpPr>
        <p:spPr>
          <a:xfrm>
            <a:off x="1706473" y="4428094"/>
            <a:ext cx="3202656" cy="12974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Helvetica Neue UltraLight" panose="02000206000000020004" pitchFamily="2" charset="0"/>
                <a:ea typeface="Helvetica Neue UltraLight" panose="02000206000000020004" pitchFamily="2" charset="0"/>
                <a:cs typeface="Helvetica Neue" panose="02000503000000020004" pitchFamily="2" charset="0"/>
              </a:rPr>
              <a:t>Flip switch on </a:t>
            </a:r>
          </a:p>
          <a:p>
            <a:pPr algn="ctr"/>
            <a:r>
              <a:rPr lang="en-US" sz="3600" dirty="0">
                <a:solidFill>
                  <a:schemeClr val="bg1"/>
                </a:solidFill>
                <a:latin typeface="Helvetica Neue UltraLight" panose="02000206000000020004" pitchFamily="2" charset="0"/>
                <a:ea typeface="Helvetica Neue UltraLight" panose="02000206000000020004" pitchFamily="2" charset="0"/>
                <a:cs typeface="Helvetica Neue" panose="02000503000000020004" pitchFamily="2" charset="0"/>
              </a:rPr>
              <a:t>(cause)</a:t>
            </a:r>
          </a:p>
        </p:txBody>
      </p:sp>
      <p:sp>
        <p:nvSpPr>
          <p:cNvPr id="22" name="Title 1">
            <a:extLst>
              <a:ext uri="{FF2B5EF4-FFF2-40B4-BE49-F238E27FC236}">
                <a16:creationId xmlns:a16="http://schemas.microsoft.com/office/drawing/2014/main" id="{4D8B3AFB-64BF-418B-4BB4-4F844BEC73D9}"/>
              </a:ext>
            </a:extLst>
          </p:cNvPr>
          <p:cNvSpPr txBox="1">
            <a:spLocks/>
          </p:cNvSpPr>
          <p:nvPr/>
        </p:nvSpPr>
        <p:spPr>
          <a:xfrm>
            <a:off x="4340560" y="2452739"/>
            <a:ext cx="3202656" cy="803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Helvetica Neue UltraLight" panose="02000206000000020004" pitchFamily="2" charset="0"/>
                <a:ea typeface="Helvetica Neue UltraLight" panose="02000206000000020004" pitchFamily="2" charset="0"/>
                <a:cs typeface="Helvetica Neue" panose="02000503000000020004" pitchFamily="2" charset="0"/>
              </a:rPr>
              <a:t>Timing Matters</a:t>
            </a:r>
          </a:p>
        </p:txBody>
      </p:sp>
    </p:spTree>
    <p:extLst>
      <p:ext uri="{BB962C8B-B14F-4D97-AF65-F5344CB8AC3E}">
        <p14:creationId xmlns:p14="http://schemas.microsoft.com/office/powerpoint/2010/main" val="121875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dissolve">
                                      <p:cBhvr>
                                        <p:cTn id="11" dur="500"/>
                                        <p:tgtEl>
                                          <p:spTgt spid="19"/>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500" fill="hold"/>
                                        <p:tgtEl>
                                          <p:spTgt spid="20"/>
                                        </p:tgtEl>
                                        <p:attrNameLst>
                                          <p:attrName>ppt_w</p:attrName>
                                        </p:attrNameLst>
                                      </p:cBhvr>
                                      <p:tavLst>
                                        <p:tav tm="0">
                                          <p:val>
                                            <p:fltVal val="0"/>
                                          </p:val>
                                        </p:tav>
                                        <p:tav tm="100000">
                                          <p:val>
                                            <p:strVal val="#ppt_w"/>
                                          </p:val>
                                        </p:tav>
                                      </p:tavLst>
                                    </p:anim>
                                    <p:anim calcmode="lin" valueType="num">
                                      <p:cBhvr>
                                        <p:cTn id="15" dur="500" fill="hold"/>
                                        <p:tgtEl>
                                          <p:spTgt spid="20"/>
                                        </p:tgtEl>
                                        <p:attrNameLst>
                                          <p:attrName>ppt_h</p:attrName>
                                        </p:attrNameLst>
                                      </p:cBhvr>
                                      <p:tavLst>
                                        <p:tav tm="0">
                                          <p:val>
                                            <p:fltVal val="0"/>
                                          </p:val>
                                        </p:tav>
                                        <p:tav tm="100000">
                                          <p:val>
                                            <p:strVal val="#ppt_h"/>
                                          </p:val>
                                        </p:tav>
                                      </p:tavLst>
                                    </p:anim>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dissolve">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p:bldP spid="18"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5E1D98-D3D4-223D-59B3-7FE5AAE66C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A60491-CA97-6E2C-3C98-A880A36EB2EE}"/>
              </a:ext>
            </a:extLst>
          </p:cNvPr>
          <p:cNvSpPr>
            <a:spLocks noGrp="1"/>
          </p:cNvSpPr>
          <p:nvPr>
            <p:ph idx="1"/>
          </p:nvPr>
        </p:nvSpPr>
        <p:spPr>
          <a:xfrm>
            <a:off x="838200" y="7603913"/>
            <a:ext cx="10515600" cy="3910156"/>
          </a:xfrm>
        </p:spPr>
        <p:txBody>
          <a:bodyPr>
            <a:normAutofit/>
          </a:bodyPr>
          <a:lstStyle/>
          <a:p>
            <a:r>
              <a:rPr lang="en-US" b="1" dirty="0"/>
              <a:t>Fiber Photometry: Neural Recordings</a:t>
            </a:r>
            <a:endParaRPr lang="en-US" dirty="0"/>
          </a:p>
          <a:p>
            <a:pPr lvl="1"/>
            <a:r>
              <a:rPr lang="en-US" dirty="0"/>
              <a:t>Real-time MeA calcium activity</a:t>
            </a:r>
          </a:p>
          <a:p>
            <a:pPr lvl="1"/>
            <a:r>
              <a:rPr lang="en-US" dirty="0"/>
              <a:t>Neural signal synchronized to behavior</a:t>
            </a:r>
          </a:p>
          <a:p>
            <a:r>
              <a:rPr lang="en-US" sz="2800" b="1" dirty="0">
                <a:cs typeface="Helvetica" panose="020B0604020202020204" pitchFamily="34" charset="0"/>
              </a:rPr>
              <a:t>Extraction of Features Underlying Behavior </a:t>
            </a:r>
          </a:p>
          <a:p>
            <a:pPr lvl="1"/>
            <a:r>
              <a:rPr lang="en-US" dirty="0"/>
              <a:t>Reduces pose data to main components</a:t>
            </a:r>
          </a:p>
          <a:p>
            <a:pPr lvl="1"/>
            <a:r>
              <a:rPr lang="en-US" dirty="0"/>
              <a:t>PC1 = dominant movement pattern (behavioral axis)</a:t>
            </a:r>
          </a:p>
          <a:p>
            <a:pPr lvl="1"/>
            <a:endParaRPr lang="en-US" dirty="0">
              <a:cs typeface="Helvetica" panose="020B0604020202020204" pitchFamily="34" charset="0"/>
            </a:endParaRPr>
          </a:p>
        </p:txBody>
      </p:sp>
      <p:sp>
        <p:nvSpPr>
          <p:cNvPr id="20" name="Oval 19">
            <a:extLst>
              <a:ext uri="{FF2B5EF4-FFF2-40B4-BE49-F238E27FC236}">
                <a16:creationId xmlns:a16="http://schemas.microsoft.com/office/drawing/2014/main" id="{D3620A39-BA09-8F45-20CE-EDEAD195DB2C}"/>
              </a:ext>
            </a:extLst>
          </p:cNvPr>
          <p:cNvSpPr/>
          <p:nvPr/>
        </p:nvSpPr>
        <p:spPr>
          <a:xfrm>
            <a:off x="8710068" y="2002731"/>
            <a:ext cx="326530" cy="302411"/>
          </a:xfrm>
          <a:prstGeom prst="ellipse">
            <a:avLst/>
          </a:prstGeom>
          <a:solidFill>
            <a:srgbClr val="FFFF00">
              <a:alpha val="58478"/>
            </a:srgbClr>
          </a:solidFill>
          <a:ln>
            <a:noFill/>
          </a:ln>
          <a:effectLst>
            <a:glow rad="1905000">
              <a:srgbClr val="FFFF00">
                <a:alpha val="63221"/>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9" name="3D Model 8" descr="Single Light Switch">
                <a:extLst>
                  <a:ext uri="{FF2B5EF4-FFF2-40B4-BE49-F238E27FC236}">
                    <a16:creationId xmlns:a16="http://schemas.microsoft.com/office/drawing/2014/main" id="{1029B898-53DB-3051-A63C-462C4E5CE5EB}"/>
                  </a:ext>
                </a:extLst>
              </p:cNvPr>
              <p:cNvGraphicFramePr>
                <a:graphicFrameLocks noChangeAspect="1"/>
              </p:cNvGraphicFramePr>
              <p:nvPr>
                <p:extLst>
                  <p:ext uri="{D42A27DB-BD31-4B8C-83A1-F6EECF244321}">
                    <p14:modId xmlns:p14="http://schemas.microsoft.com/office/powerpoint/2010/main" val="3692326534"/>
                  </p:ext>
                </p:extLst>
              </p:nvPr>
            </p:nvGraphicFramePr>
            <p:xfrm>
              <a:off x="2462114" y="1487530"/>
              <a:ext cx="1691375" cy="2785713"/>
            </p:xfrm>
            <a:graphic>
              <a:graphicData uri="http://schemas.microsoft.com/office/drawing/2017/model3d">
                <am3d:model3d r:embed="rId2">
                  <am3d:spPr>
                    <a:xfrm>
                      <a:off x="0" y="0"/>
                      <a:ext cx="1691375" cy="2785713"/>
                    </a:xfrm>
                    <a:prstGeom prst="rect">
                      <a:avLst/>
                    </a:prstGeom>
                  </am3d:spPr>
                  <am3d:camera>
                    <am3d:pos x="0" y="0" z="59663945"/>
                    <am3d:up dx="0" dy="36000000" dz="0"/>
                    <am3d:lookAt x="0" y="0" z="0"/>
                    <am3d:perspective fov="2700000"/>
                  </am3d:camera>
                  <am3d:trans>
                    <am3d:meterPerModelUnit n="9090909" d="1000000"/>
                    <am3d:preTrans dx="0" dy="0" dz="0"/>
                    <am3d:scale>
                      <am3d:sx n="1000000" d="1000000"/>
                      <am3d:sy n="1000000" d="1000000"/>
                      <am3d:sz n="1000000" d="1000000"/>
                    </am3d:scale>
                    <am3d:rot ax="449830" ay="2747256" az="323317"/>
                    <am3d:postTrans dx="0" dy="0" dz="0"/>
                  </am3d:trans>
                  <am3d:raster rName="Office3DRenderer" rVer="16.0.8326">
                    <am3d:blip r:embed="rId3"/>
                  </am3d:raster>
                  <am3d:objViewport viewportSz="31274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Single Light Switch">
                <a:extLst>
                  <a:ext uri="{FF2B5EF4-FFF2-40B4-BE49-F238E27FC236}">
                    <a16:creationId xmlns:a16="http://schemas.microsoft.com/office/drawing/2014/main" id="{1029B898-53DB-3051-A63C-462C4E5CE5EB}"/>
                  </a:ext>
                </a:extLst>
              </p:cNvPr>
              <p:cNvPicPr>
                <a:picLocks noGrp="1" noRot="1" noChangeAspect="1" noMove="1" noResize="1" noEditPoints="1" noAdjustHandles="1" noChangeArrowheads="1" noChangeShapeType="1" noCrop="1"/>
              </p:cNvPicPr>
              <p:nvPr/>
            </p:nvPicPr>
            <p:blipFill>
              <a:blip r:embed="rId3"/>
              <a:stretch>
                <a:fillRect/>
              </a:stretch>
            </p:blipFill>
            <p:spPr>
              <a:xfrm>
                <a:off x="2462114" y="1487530"/>
                <a:ext cx="1691375" cy="2785713"/>
              </a:xfrm>
              <a:prstGeom prst="rect">
                <a:avLst/>
              </a:prstGeom>
            </p:spPr>
          </p:pic>
        </mc:Fallback>
      </mc:AlternateContent>
      <p:sp>
        <p:nvSpPr>
          <p:cNvPr id="18" name="Title 1">
            <a:extLst>
              <a:ext uri="{FF2B5EF4-FFF2-40B4-BE49-F238E27FC236}">
                <a16:creationId xmlns:a16="http://schemas.microsoft.com/office/drawing/2014/main" id="{4C4C4BF1-FBD1-5C91-AFE5-9D0FD1699A73}"/>
              </a:ext>
            </a:extLst>
          </p:cNvPr>
          <p:cNvSpPr txBox="1">
            <a:spLocks/>
          </p:cNvSpPr>
          <p:nvPr/>
        </p:nvSpPr>
        <p:spPr>
          <a:xfrm>
            <a:off x="1706473" y="4554706"/>
            <a:ext cx="3202656" cy="803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Helvetica Neue UltraLight" panose="02000206000000020004" pitchFamily="2" charset="0"/>
                <a:ea typeface="Helvetica Neue UltraLight" panose="02000206000000020004" pitchFamily="2" charset="0"/>
                <a:cs typeface="Helvetica Neue" panose="02000503000000020004" pitchFamily="2" charset="0"/>
              </a:rPr>
              <a:t>Flip switch off </a:t>
            </a:r>
          </a:p>
          <a:p>
            <a:pPr algn="ctr"/>
            <a:endParaRPr lang="en-US" sz="3600" dirty="0">
              <a:solidFill>
                <a:schemeClr val="bg1"/>
              </a:solidFill>
              <a:latin typeface="Helvetica Neue UltraLight" panose="02000206000000020004" pitchFamily="2" charset="0"/>
              <a:ea typeface="Helvetica Neue UltraLight" panose="02000206000000020004" pitchFamily="2" charset="0"/>
              <a:cs typeface="Helvetica Neue" panose="02000503000000020004" pitchFamily="2" charset="0"/>
            </a:endParaRPr>
          </a:p>
        </p:txBody>
      </p:sp>
      <p:sp>
        <p:nvSpPr>
          <p:cNvPr id="19" name="Title 1">
            <a:extLst>
              <a:ext uri="{FF2B5EF4-FFF2-40B4-BE49-F238E27FC236}">
                <a16:creationId xmlns:a16="http://schemas.microsoft.com/office/drawing/2014/main" id="{16EC2BF8-6B72-B344-FA71-4D1A02F85396}"/>
              </a:ext>
            </a:extLst>
          </p:cNvPr>
          <p:cNvSpPr txBox="1">
            <a:spLocks/>
          </p:cNvSpPr>
          <p:nvPr/>
        </p:nvSpPr>
        <p:spPr>
          <a:xfrm>
            <a:off x="7282872" y="4567044"/>
            <a:ext cx="3202656" cy="803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Helvetica Neue UltraLight" panose="02000206000000020004" pitchFamily="2" charset="0"/>
                <a:ea typeface="Helvetica Neue UltraLight" panose="02000206000000020004" pitchFamily="2" charset="0"/>
                <a:cs typeface="Helvetica Neue" panose="02000503000000020004" pitchFamily="2" charset="0"/>
              </a:rPr>
              <a:t>Light turns on</a:t>
            </a:r>
          </a:p>
          <a:p>
            <a:pPr algn="ctr"/>
            <a:endParaRPr lang="en-US" sz="3600" dirty="0">
              <a:solidFill>
                <a:schemeClr val="bg1"/>
              </a:solidFill>
              <a:latin typeface="Helvetica Neue UltraLight" panose="02000206000000020004" pitchFamily="2" charset="0"/>
              <a:ea typeface="Helvetica Neue UltraLight" panose="02000206000000020004" pitchFamily="2" charset="0"/>
              <a:cs typeface="Helvetica Neue" panose="02000503000000020004" pitchFamily="2" charset="0"/>
            </a:endParaRPr>
          </a:p>
        </p:txBody>
      </p:sp>
      <p:sp>
        <p:nvSpPr>
          <p:cNvPr id="4" name="Title 1">
            <a:extLst>
              <a:ext uri="{FF2B5EF4-FFF2-40B4-BE49-F238E27FC236}">
                <a16:creationId xmlns:a16="http://schemas.microsoft.com/office/drawing/2014/main" id="{72262B7D-4FEE-3997-8EB6-1E9106852552}"/>
              </a:ext>
            </a:extLst>
          </p:cNvPr>
          <p:cNvSpPr txBox="1">
            <a:spLocks/>
          </p:cNvSpPr>
          <p:nvPr/>
        </p:nvSpPr>
        <p:spPr>
          <a:xfrm>
            <a:off x="3791663" y="2240012"/>
            <a:ext cx="4300450" cy="147372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Helvetica Neue UltraLight" panose="02000206000000020004" pitchFamily="2" charset="0"/>
                <a:ea typeface="Helvetica Neue UltraLight" panose="02000206000000020004" pitchFamily="2" charset="0"/>
                <a:cs typeface="Helvetica Neue" panose="02000503000000020004" pitchFamily="2" charset="0"/>
              </a:rPr>
              <a:t>The cause-effect relationship disappears</a:t>
            </a:r>
          </a:p>
        </p:txBody>
      </p:sp>
      <mc:AlternateContent xmlns:mc="http://schemas.openxmlformats.org/markup-compatibility/2006">
        <mc:Choice xmlns:am3d="http://schemas.microsoft.com/office/drawing/2017/model3d" Requires="am3d">
          <p:graphicFrame>
            <p:nvGraphicFramePr>
              <p:cNvPr id="16" name="3D Model 15" descr="Twisted Light Bulb Lamp">
                <a:extLst>
                  <a:ext uri="{FF2B5EF4-FFF2-40B4-BE49-F238E27FC236}">
                    <a16:creationId xmlns:a16="http://schemas.microsoft.com/office/drawing/2014/main" id="{3FA6BA7B-F66E-C467-F61C-E29921CCD86B}"/>
                  </a:ext>
                </a:extLst>
              </p:cNvPr>
              <p:cNvGraphicFramePr>
                <a:graphicFrameLocks noChangeAspect="1"/>
              </p:cNvGraphicFramePr>
              <p:nvPr>
                <p:extLst>
                  <p:ext uri="{D42A27DB-BD31-4B8C-83A1-F6EECF244321}">
                    <p14:modId xmlns:p14="http://schemas.microsoft.com/office/powerpoint/2010/main" val="2512361193"/>
                  </p:ext>
                </p:extLst>
              </p:nvPr>
            </p:nvGraphicFramePr>
            <p:xfrm>
              <a:off x="8346740" y="1487530"/>
              <a:ext cx="1074922" cy="2785713"/>
            </p:xfrm>
            <a:graphic>
              <a:graphicData uri="http://schemas.microsoft.com/office/drawing/2017/model3d">
                <am3d:model3d r:embed="rId4">
                  <am3d:spPr>
                    <a:xfrm>
                      <a:off x="0" y="0"/>
                      <a:ext cx="1074922" cy="2785713"/>
                    </a:xfrm>
                    <a:prstGeom prst="rect">
                      <a:avLst/>
                    </a:prstGeom>
                  </am3d:spPr>
                  <am3d:camera>
                    <am3d:pos x="0" y="0" z="53443512"/>
                    <am3d:up dx="0" dy="36000000" dz="0"/>
                    <am3d:lookAt x="0" y="0" z="0"/>
                    <am3d:perspective fov="2700000"/>
                  </am3d:camera>
                  <am3d:trans>
                    <am3d:meterPerModelUnit n="7821054" d="1000000"/>
                    <am3d:preTrans dx="-281" dy="-18000000" dz="563"/>
                    <am3d:scale>
                      <am3d:sx n="1000000" d="1000000"/>
                      <am3d:sy n="1000000" d="1000000"/>
                      <am3d:sz n="1000000" d="1000000"/>
                    </am3d:scale>
                    <am3d:rot ax="449547" ay="2377608" az="287685"/>
                    <am3d:postTrans dx="0" dy="0" dz="0"/>
                  </am3d:trans>
                  <am3d:raster rName="Office3DRenderer" rVer="16.0.8326">
                    <am3d:blip r:embed="rId5"/>
                  </am3d:raster>
                  <am3d:objViewport viewportSz="3149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Twisted Light Bulb Lamp">
                <a:extLst>
                  <a:ext uri="{FF2B5EF4-FFF2-40B4-BE49-F238E27FC236}">
                    <a16:creationId xmlns:a16="http://schemas.microsoft.com/office/drawing/2014/main" id="{3FA6BA7B-F66E-C467-F61C-E29921CCD86B}"/>
                  </a:ext>
                </a:extLst>
              </p:cNvPr>
              <p:cNvPicPr>
                <a:picLocks noGrp="1" noRot="1" noChangeAspect="1" noMove="1" noResize="1" noEditPoints="1" noAdjustHandles="1" noChangeArrowheads="1" noChangeShapeType="1" noCrop="1"/>
              </p:cNvPicPr>
              <p:nvPr/>
            </p:nvPicPr>
            <p:blipFill>
              <a:blip r:embed="rId5"/>
              <a:stretch>
                <a:fillRect/>
              </a:stretch>
            </p:blipFill>
            <p:spPr>
              <a:xfrm>
                <a:off x="8346740" y="1487530"/>
                <a:ext cx="1074922" cy="2785713"/>
              </a:xfrm>
              <a:prstGeom prst="rect">
                <a:avLst/>
              </a:prstGeom>
            </p:spPr>
          </p:pic>
        </mc:Fallback>
      </mc:AlternateContent>
      <p:sp>
        <p:nvSpPr>
          <p:cNvPr id="10" name="Title 1">
            <a:extLst>
              <a:ext uri="{FF2B5EF4-FFF2-40B4-BE49-F238E27FC236}">
                <a16:creationId xmlns:a16="http://schemas.microsoft.com/office/drawing/2014/main" id="{60B1BD35-6FF8-7795-B76F-4B034AD9D7B8}"/>
              </a:ext>
            </a:extLst>
          </p:cNvPr>
          <p:cNvSpPr txBox="1">
            <a:spLocks/>
          </p:cNvSpPr>
          <p:nvPr/>
        </p:nvSpPr>
        <p:spPr>
          <a:xfrm>
            <a:off x="194603" y="5438018"/>
            <a:ext cx="11802794" cy="10183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bg1"/>
                </a:solidFill>
                <a:latin typeface="Helvetica Neue UltraLight" panose="02000206000000020004" pitchFamily="2" charset="0"/>
                <a:ea typeface="Helvetica Neue UltraLight" panose="02000206000000020004" pitchFamily="2" charset="0"/>
                <a:cs typeface="Helvetica Neue" panose="02000503000000020004" pitchFamily="2" charset="0"/>
              </a:rPr>
              <a:t>So, if something truly causes something else, breaking the timing should destroy the cause-effect relationship</a:t>
            </a:r>
          </a:p>
        </p:txBody>
      </p:sp>
    </p:spTree>
    <p:extLst>
      <p:ext uri="{BB962C8B-B14F-4D97-AF65-F5344CB8AC3E}">
        <p14:creationId xmlns:p14="http://schemas.microsoft.com/office/powerpoint/2010/main" val="309340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p:bldP spid="4"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03128F-BA6B-09BD-8856-76A33F677DD6}"/>
              </a:ext>
            </a:extLst>
          </p:cNvPr>
          <p:cNvSpPr>
            <a:spLocks noGrp="1"/>
          </p:cNvSpPr>
          <p:nvPr>
            <p:ph type="title"/>
          </p:nvPr>
        </p:nvSpPr>
        <p:spPr>
          <a:xfrm>
            <a:off x="838200" y="308280"/>
            <a:ext cx="10515600" cy="793358"/>
          </a:xfrm>
        </p:spPr>
        <p:txBody>
          <a:bodyPr>
            <a:normAutofit/>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Surrogate Data</a:t>
            </a:r>
          </a:p>
        </p:txBody>
      </p:sp>
      <p:sp>
        <p:nvSpPr>
          <p:cNvPr id="5" name="Title 1">
            <a:extLst>
              <a:ext uri="{FF2B5EF4-FFF2-40B4-BE49-F238E27FC236}">
                <a16:creationId xmlns:a16="http://schemas.microsoft.com/office/drawing/2014/main" id="{C6B4D424-7B44-D1BA-F876-FB0000659402}"/>
              </a:ext>
            </a:extLst>
          </p:cNvPr>
          <p:cNvSpPr txBox="1">
            <a:spLocks/>
          </p:cNvSpPr>
          <p:nvPr/>
        </p:nvSpPr>
        <p:spPr>
          <a:xfrm>
            <a:off x="516401" y="1162267"/>
            <a:ext cx="11159197" cy="18904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bg1"/>
                </a:solidFill>
                <a:latin typeface="Helvetica Neue UltraLight" panose="02000206000000020004" pitchFamily="2" charset="0"/>
                <a:ea typeface="Helvetica Neue UltraLight" panose="02000206000000020004" pitchFamily="2" charset="0"/>
                <a:cs typeface="Helvetica Neue" panose="02000503000000020004" pitchFamily="2" charset="0"/>
              </a:rPr>
              <a:t>We use surrogate data to test if the timing really matters. </a:t>
            </a:r>
          </a:p>
          <a:p>
            <a:pPr algn="ctr"/>
            <a:r>
              <a:rPr lang="en-US" sz="2800" dirty="0">
                <a:solidFill>
                  <a:schemeClr val="bg1"/>
                </a:solidFill>
                <a:latin typeface="Helvetica Neue UltraLight" panose="02000206000000020004" pitchFamily="2" charset="0"/>
                <a:ea typeface="Helvetica Neue UltraLight" panose="02000206000000020004" pitchFamily="2" charset="0"/>
                <a:cs typeface="Helvetica Neue" panose="02000503000000020004" pitchFamily="2" charset="0"/>
              </a:rPr>
              <a:t>We shuffle the data, this removes temporal relationship (no cause-effect), Then we run our model on this surrogate data. If our model still finds causality on this data, probably false causality</a:t>
            </a:r>
          </a:p>
        </p:txBody>
      </p:sp>
      <p:pic>
        <p:nvPicPr>
          <p:cNvPr id="6" name="Picture 5" descr="A graph of different colored lines&#10;&#10;AI-generated content may be incorrect.">
            <a:extLst>
              <a:ext uri="{FF2B5EF4-FFF2-40B4-BE49-F238E27FC236}">
                <a16:creationId xmlns:a16="http://schemas.microsoft.com/office/drawing/2014/main" id="{49F1E92F-75FE-DC13-CB08-B919E10EF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6475" y="3144129"/>
            <a:ext cx="4839050" cy="3211102"/>
          </a:xfrm>
          <a:prstGeom prst="rect">
            <a:avLst/>
          </a:prstGeom>
        </p:spPr>
      </p:pic>
    </p:spTree>
    <p:extLst>
      <p:ext uri="{BB962C8B-B14F-4D97-AF65-F5344CB8AC3E}">
        <p14:creationId xmlns:p14="http://schemas.microsoft.com/office/powerpoint/2010/main" val="3179759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8851CC-83AE-953C-CF1F-5217624A892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54D393D-1E41-FDAE-934D-4A719A3EF66E}"/>
              </a:ext>
            </a:extLst>
          </p:cNvPr>
          <p:cNvSpPr>
            <a:spLocks noGrp="1"/>
          </p:cNvSpPr>
          <p:nvPr>
            <p:ph type="title"/>
          </p:nvPr>
        </p:nvSpPr>
        <p:spPr>
          <a:xfrm>
            <a:off x="838200" y="308280"/>
            <a:ext cx="10515600" cy="793358"/>
          </a:xfrm>
        </p:spPr>
        <p:txBody>
          <a:bodyPr>
            <a:normAutofit/>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TACI Training</a:t>
            </a:r>
          </a:p>
        </p:txBody>
      </p:sp>
      <p:sp>
        <p:nvSpPr>
          <p:cNvPr id="3" name="Rectangle 2">
            <a:extLst>
              <a:ext uri="{FF2B5EF4-FFF2-40B4-BE49-F238E27FC236}">
                <a16:creationId xmlns:a16="http://schemas.microsoft.com/office/drawing/2014/main" id="{1FC385A1-A6F8-E163-CAF7-517BB82DF124}"/>
              </a:ext>
            </a:extLst>
          </p:cNvPr>
          <p:cNvSpPr/>
          <p:nvPr/>
        </p:nvSpPr>
        <p:spPr>
          <a:xfrm>
            <a:off x="838200" y="1203512"/>
            <a:ext cx="764730" cy="76473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Behavior</a:t>
            </a:r>
          </a:p>
        </p:txBody>
      </p:sp>
      <p:sp>
        <p:nvSpPr>
          <p:cNvPr id="8" name="Rectangle 7">
            <a:extLst>
              <a:ext uri="{FF2B5EF4-FFF2-40B4-BE49-F238E27FC236}">
                <a16:creationId xmlns:a16="http://schemas.microsoft.com/office/drawing/2014/main" id="{5ED49C04-4247-D92B-4700-1DD8EDBF2AAB}"/>
              </a:ext>
            </a:extLst>
          </p:cNvPr>
          <p:cNvSpPr/>
          <p:nvPr/>
        </p:nvSpPr>
        <p:spPr>
          <a:xfrm>
            <a:off x="838200" y="2596362"/>
            <a:ext cx="764730" cy="76473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Neural Activity</a:t>
            </a:r>
          </a:p>
        </p:txBody>
      </p:sp>
      <p:sp>
        <p:nvSpPr>
          <p:cNvPr id="11" name="Manual Operation 10">
            <a:extLst>
              <a:ext uri="{FF2B5EF4-FFF2-40B4-BE49-F238E27FC236}">
                <a16:creationId xmlns:a16="http://schemas.microsoft.com/office/drawing/2014/main" id="{4E71A045-4150-931D-0438-F54C64FD942B}"/>
              </a:ext>
            </a:extLst>
          </p:cNvPr>
          <p:cNvSpPr/>
          <p:nvPr/>
        </p:nvSpPr>
        <p:spPr>
          <a:xfrm rot="16200000">
            <a:off x="2069569" y="1203511"/>
            <a:ext cx="1324205" cy="764730"/>
          </a:xfrm>
          <a:prstGeom prst="flowChartManualOperati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Encoder</a:t>
            </a:r>
          </a:p>
        </p:txBody>
      </p:sp>
      <p:sp>
        <p:nvSpPr>
          <p:cNvPr id="13" name="Manual Operation 12">
            <a:extLst>
              <a:ext uri="{FF2B5EF4-FFF2-40B4-BE49-F238E27FC236}">
                <a16:creationId xmlns:a16="http://schemas.microsoft.com/office/drawing/2014/main" id="{C42D31F4-3FF9-EB21-4A5E-F5D8EFD888F3}"/>
              </a:ext>
            </a:extLst>
          </p:cNvPr>
          <p:cNvSpPr/>
          <p:nvPr/>
        </p:nvSpPr>
        <p:spPr>
          <a:xfrm rot="16200000">
            <a:off x="2069568" y="2596362"/>
            <a:ext cx="1324205" cy="764730"/>
          </a:xfrm>
          <a:prstGeom prst="flowChartManualOperati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Encoder</a:t>
            </a:r>
          </a:p>
        </p:txBody>
      </p:sp>
      <p:sp>
        <p:nvSpPr>
          <p:cNvPr id="14" name="Oval 13">
            <a:extLst>
              <a:ext uri="{FF2B5EF4-FFF2-40B4-BE49-F238E27FC236}">
                <a16:creationId xmlns:a16="http://schemas.microsoft.com/office/drawing/2014/main" id="{68F40476-0FF0-E4E4-C43B-D5B6D64C0ECD}"/>
              </a:ext>
            </a:extLst>
          </p:cNvPr>
          <p:cNvSpPr/>
          <p:nvPr/>
        </p:nvSpPr>
        <p:spPr>
          <a:xfrm>
            <a:off x="3974307" y="1994667"/>
            <a:ext cx="528223" cy="528223"/>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Rectangle 14">
            <a:extLst>
              <a:ext uri="{FF2B5EF4-FFF2-40B4-BE49-F238E27FC236}">
                <a16:creationId xmlns:a16="http://schemas.microsoft.com/office/drawing/2014/main" id="{8E07B05A-2ECC-54F6-F382-17DF05770B45}"/>
              </a:ext>
            </a:extLst>
          </p:cNvPr>
          <p:cNvSpPr/>
          <p:nvPr/>
        </p:nvSpPr>
        <p:spPr>
          <a:xfrm rot="16200000">
            <a:off x="3312697" y="2830603"/>
            <a:ext cx="764730" cy="29624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Bottleneck</a:t>
            </a:r>
          </a:p>
        </p:txBody>
      </p:sp>
      <p:sp>
        <p:nvSpPr>
          <p:cNvPr id="16" name="Rectangle 15">
            <a:extLst>
              <a:ext uri="{FF2B5EF4-FFF2-40B4-BE49-F238E27FC236}">
                <a16:creationId xmlns:a16="http://schemas.microsoft.com/office/drawing/2014/main" id="{603C4EEE-3E01-FFAF-9C40-BDEAD221EC8A}"/>
              </a:ext>
            </a:extLst>
          </p:cNvPr>
          <p:cNvSpPr/>
          <p:nvPr/>
        </p:nvSpPr>
        <p:spPr>
          <a:xfrm rot="16200000">
            <a:off x="3312698" y="1437752"/>
            <a:ext cx="764730" cy="29624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Bottleneck</a:t>
            </a:r>
          </a:p>
        </p:txBody>
      </p:sp>
      <p:sp>
        <p:nvSpPr>
          <p:cNvPr id="17" name="Manual Operation 16">
            <a:extLst>
              <a:ext uri="{FF2B5EF4-FFF2-40B4-BE49-F238E27FC236}">
                <a16:creationId xmlns:a16="http://schemas.microsoft.com/office/drawing/2014/main" id="{7F1E3020-3B17-7748-D9B8-6E50D24960CA}"/>
              </a:ext>
            </a:extLst>
          </p:cNvPr>
          <p:cNvSpPr/>
          <p:nvPr/>
        </p:nvSpPr>
        <p:spPr>
          <a:xfrm rot="5400000">
            <a:off x="4700698" y="1876414"/>
            <a:ext cx="1324205" cy="764730"/>
          </a:xfrm>
          <a:prstGeom prst="flowChartManualOperati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Decoder</a:t>
            </a:r>
          </a:p>
        </p:txBody>
      </p:sp>
      <p:sp>
        <p:nvSpPr>
          <p:cNvPr id="18" name="Rectangle 17">
            <a:extLst>
              <a:ext uri="{FF2B5EF4-FFF2-40B4-BE49-F238E27FC236}">
                <a16:creationId xmlns:a16="http://schemas.microsoft.com/office/drawing/2014/main" id="{3C6753E3-9704-D549-296F-AAAA98F9D3C7}"/>
              </a:ext>
            </a:extLst>
          </p:cNvPr>
          <p:cNvSpPr/>
          <p:nvPr/>
        </p:nvSpPr>
        <p:spPr>
          <a:xfrm>
            <a:off x="6487181" y="1876413"/>
            <a:ext cx="1227846" cy="76473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Future Behavior Prediction</a:t>
            </a:r>
          </a:p>
        </p:txBody>
      </p:sp>
      <p:cxnSp>
        <p:nvCxnSpPr>
          <p:cNvPr id="20" name="Straight Arrow Connector 19">
            <a:extLst>
              <a:ext uri="{FF2B5EF4-FFF2-40B4-BE49-F238E27FC236}">
                <a16:creationId xmlns:a16="http://schemas.microsoft.com/office/drawing/2014/main" id="{51A50A47-9443-F754-E676-09F218529796}"/>
              </a:ext>
            </a:extLst>
          </p:cNvPr>
          <p:cNvCxnSpPr>
            <a:cxnSpLocks/>
            <a:stCxn id="3" idx="3"/>
            <a:endCxn id="11" idx="0"/>
          </p:cNvCxnSpPr>
          <p:nvPr/>
        </p:nvCxnSpPr>
        <p:spPr>
          <a:xfrm flipV="1">
            <a:off x="1602930" y="1585876"/>
            <a:ext cx="746377" cy="1"/>
          </a:xfrm>
          <a:prstGeom prst="straightConnector1">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1F6B955-305F-0B10-C44A-874742F18C32}"/>
              </a:ext>
            </a:extLst>
          </p:cNvPr>
          <p:cNvCxnSpPr>
            <a:cxnSpLocks/>
            <a:stCxn id="8" idx="3"/>
            <a:endCxn id="13" idx="0"/>
          </p:cNvCxnSpPr>
          <p:nvPr/>
        </p:nvCxnSpPr>
        <p:spPr>
          <a:xfrm>
            <a:off x="1602930" y="2978728"/>
            <a:ext cx="746376" cy="0"/>
          </a:xfrm>
          <a:prstGeom prst="straightConnector1">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075C2093-2958-8807-A5BA-4DB2CA57043B}"/>
              </a:ext>
            </a:extLst>
          </p:cNvPr>
          <p:cNvCxnSpPr>
            <a:cxnSpLocks/>
            <a:stCxn id="11" idx="2"/>
            <a:endCxn id="16" idx="0"/>
          </p:cNvCxnSpPr>
          <p:nvPr/>
        </p:nvCxnSpPr>
        <p:spPr>
          <a:xfrm flipV="1">
            <a:off x="3114036" y="1585876"/>
            <a:ext cx="432904" cy="1"/>
          </a:xfrm>
          <a:prstGeom prst="straightConnector1">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1D7EFF0B-E1F9-33D4-8F13-AEEC4684716E}"/>
              </a:ext>
            </a:extLst>
          </p:cNvPr>
          <p:cNvCxnSpPr>
            <a:cxnSpLocks/>
            <a:stCxn id="13" idx="2"/>
            <a:endCxn id="15" idx="0"/>
          </p:cNvCxnSpPr>
          <p:nvPr/>
        </p:nvCxnSpPr>
        <p:spPr>
          <a:xfrm flipV="1">
            <a:off x="3114035" y="2978727"/>
            <a:ext cx="432904" cy="1"/>
          </a:xfrm>
          <a:prstGeom prst="straightConnector1">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6F561B24-1D33-48DA-589F-9660C8B7B66C}"/>
              </a:ext>
            </a:extLst>
          </p:cNvPr>
          <p:cNvCxnSpPr>
            <a:cxnSpLocks/>
            <a:stCxn id="14" idx="6"/>
            <a:endCxn id="17" idx="2"/>
          </p:cNvCxnSpPr>
          <p:nvPr/>
        </p:nvCxnSpPr>
        <p:spPr>
          <a:xfrm>
            <a:off x="4502530" y="2258778"/>
            <a:ext cx="477905" cy="1"/>
          </a:xfrm>
          <a:prstGeom prst="straightConnector1">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929CA7C6-B00D-BC71-2BC4-1F6289D41B95}"/>
              </a:ext>
            </a:extLst>
          </p:cNvPr>
          <p:cNvCxnSpPr>
            <a:cxnSpLocks/>
            <a:stCxn id="17" idx="0"/>
            <a:endCxn id="18" idx="1"/>
          </p:cNvCxnSpPr>
          <p:nvPr/>
        </p:nvCxnSpPr>
        <p:spPr>
          <a:xfrm flipV="1">
            <a:off x="5745165" y="2258778"/>
            <a:ext cx="742016" cy="1"/>
          </a:xfrm>
          <a:prstGeom prst="straightConnector1">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81285ABE-1AE1-C2A1-1237-F0994906E063}"/>
              </a:ext>
            </a:extLst>
          </p:cNvPr>
          <p:cNvCxnSpPr>
            <a:cxnSpLocks/>
            <a:stCxn id="15" idx="2"/>
            <a:endCxn id="14" idx="4"/>
          </p:cNvCxnSpPr>
          <p:nvPr/>
        </p:nvCxnSpPr>
        <p:spPr>
          <a:xfrm flipV="1">
            <a:off x="3843186" y="2522890"/>
            <a:ext cx="395233" cy="455837"/>
          </a:xfrm>
          <a:prstGeom prst="bentConnector2">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663EACF4-230B-2203-FD36-12430E7467D6}"/>
              </a:ext>
            </a:extLst>
          </p:cNvPr>
          <p:cNvCxnSpPr>
            <a:stCxn id="16" idx="2"/>
            <a:endCxn id="14" idx="0"/>
          </p:cNvCxnSpPr>
          <p:nvPr/>
        </p:nvCxnSpPr>
        <p:spPr>
          <a:xfrm>
            <a:off x="3843186" y="1585876"/>
            <a:ext cx="395232" cy="408791"/>
          </a:xfrm>
          <a:prstGeom prst="bentConnector2">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10E5C204-6B3B-BA9B-109A-AED7CB6E317E}"/>
              </a:ext>
            </a:extLst>
          </p:cNvPr>
          <p:cNvSpPr txBox="1"/>
          <p:nvPr/>
        </p:nvSpPr>
        <p:spPr>
          <a:xfrm>
            <a:off x="8577943" y="2452392"/>
            <a:ext cx="3267763" cy="2246769"/>
          </a:xfrm>
          <a:prstGeom prst="rect">
            <a:avLst/>
          </a:prstGeom>
          <a:noFill/>
        </p:spPr>
        <p:txBody>
          <a:bodyPr wrap="square">
            <a:spAutoFit/>
          </a:bodyPr>
          <a:lstStyle/>
          <a:p>
            <a:r>
              <a:rPr lang="en-US" sz="2800" dirty="0">
                <a:solidFill>
                  <a:schemeClr val="bg1"/>
                </a:solidFill>
                <a:latin typeface="Helvetica Neue UltraLight" panose="02000206000000020004" pitchFamily="2" charset="0"/>
                <a:ea typeface="Helvetica Neue UltraLight" panose="02000206000000020004" pitchFamily="2" charset="0"/>
              </a:rPr>
              <a:t>Train 4 TACI models: </a:t>
            </a:r>
          </a:p>
          <a:p>
            <a:r>
              <a:rPr lang="en-US" sz="2800" dirty="0">
                <a:solidFill>
                  <a:schemeClr val="bg1"/>
                </a:solidFill>
                <a:latin typeface="Helvetica Neue UltraLight" panose="02000206000000020004" pitchFamily="2" charset="0"/>
                <a:ea typeface="Helvetica Neue UltraLight" panose="02000206000000020004" pitchFamily="2" charset="0"/>
              </a:rPr>
              <a:t>x and y→y </a:t>
            </a:r>
          </a:p>
          <a:p>
            <a:r>
              <a:rPr lang="en-US" sz="2800" dirty="0">
                <a:solidFill>
                  <a:schemeClr val="bg1"/>
                </a:solidFill>
                <a:latin typeface="Helvetica Neue UltraLight" panose="02000206000000020004" pitchFamily="2" charset="0"/>
                <a:ea typeface="Helvetica Neue UltraLight" panose="02000206000000020004" pitchFamily="2" charset="0"/>
              </a:rPr>
              <a:t>xsurr and y→y </a:t>
            </a:r>
          </a:p>
          <a:p>
            <a:r>
              <a:rPr lang="en-US" sz="2800" dirty="0">
                <a:solidFill>
                  <a:schemeClr val="bg1"/>
                </a:solidFill>
                <a:latin typeface="Helvetica Neue UltraLight" panose="02000206000000020004" pitchFamily="2" charset="0"/>
                <a:ea typeface="Helvetica Neue UltraLight" panose="02000206000000020004" pitchFamily="2" charset="0"/>
              </a:rPr>
              <a:t>y and x→x </a:t>
            </a:r>
          </a:p>
          <a:p>
            <a:r>
              <a:rPr lang="en-US" sz="2800" dirty="0">
                <a:solidFill>
                  <a:schemeClr val="bg1"/>
                </a:solidFill>
                <a:latin typeface="Helvetica Neue UltraLight" panose="02000206000000020004" pitchFamily="2" charset="0"/>
                <a:ea typeface="Helvetica Neue UltraLight" panose="02000206000000020004" pitchFamily="2" charset="0"/>
              </a:rPr>
              <a:t>ysurr and x→x</a:t>
            </a:r>
          </a:p>
        </p:txBody>
      </p:sp>
      <p:sp>
        <p:nvSpPr>
          <p:cNvPr id="55" name="Rectangle 54">
            <a:extLst>
              <a:ext uri="{FF2B5EF4-FFF2-40B4-BE49-F238E27FC236}">
                <a16:creationId xmlns:a16="http://schemas.microsoft.com/office/drawing/2014/main" id="{9DD1469F-6597-DE63-BEAF-6DEE595D0D67}"/>
              </a:ext>
            </a:extLst>
          </p:cNvPr>
          <p:cNvSpPr/>
          <p:nvPr/>
        </p:nvSpPr>
        <p:spPr>
          <a:xfrm>
            <a:off x="838201" y="4112402"/>
            <a:ext cx="764730" cy="76473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Behavior</a:t>
            </a:r>
          </a:p>
        </p:txBody>
      </p:sp>
      <p:sp>
        <p:nvSpPr>
          <p:cNvPr id="56" name="Rectangle 55">
            <a:extLst>
              <a:ext uri="{FF2B5EF4-FFF2-40B4-BE49-F238E27FC236}">
                <a16:creationId xmlns:a16="http://schemas.microsoft.com/office/drawing/2014/main" id="{8B24E267-50D6-B5A2-AA84-A04624B7864A}"/>
              </a:ext>
            </a:extLst>
          </p:cNvPr>
          <p:cNvSpPr/>
          <p:nvPr/>
        </p:nvSpPr>
        <p:spPr>
          <a:xfrm>
            <a:off x="838201" y="5505252"/>
            <a:ext cx="764730" cy="76473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Neural Activity</a:t>
            </a:r>
          </a:p>
          <a:p>
            <a:pPr algn="ctr"/>
            <a:r>
              <a:rPr lang="en-US" sz="1000" dirty="0"/>
              <a:t>Surrogate</a:t>
            </a:r>
          </a:p>
        </p:txBody>
      </p:sp>
      <p:sp>
        <p:nvSpPr>
          <p:cNvPr id="57" name="Manual Operation 56">
            <a:extLst>
              <a:ext uri="{FF2B5EF4-FFF2-40B4-BE49-F238E27FC236}">
                <a16:creationId xmlns:a16="http://schemas.microsoft.com/office/drawing/2014/main" id="{72A38FAD-1C50-538E-6E36-3ADCDCAC9D8B}"/>
              </a:ext>
            </a:extLst>
          </p:cNvPr>
          <p:cNvSpPr/>
          <p:nvPr/>
        </p:nvSpPr>
        <p:spPr>
          <a:xfrm rot="16200000">
            <a:off x="2069570" y="4112401"/>
            <a:ext cx="1324205" cy="764730"/>
          </a:xfrm>
          <a:prstGeom prst="flowChartManualOperati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Encoder</a:t>
            </a:r>
          </a:p>
        </p:txBody>
      </p:sp>
      <p:sp>
        <p:nvSpPr>
          <p:cNvPr id="58" name="Manual Operation 57">
            <a:extLst>
              <a:ext uri="{FF2B5EF4-FFF2-40B4-BE49-F238E27FC236}">
                <a16:creationId xmlns:a16="http://schemas.microsoft.com/office/drawing/2014/main" id="{EC778400-FC57-CC1D-9C82-67A10A9E3648}"/>
              </a:ext>
            </a:extLst>
          </p:cNvPr>
          <p:cNvSpPr/>
          <p:nvPr/>
        </p:nvSpPr>
        <p:spPr>
          <a:xfrm rot="16200000">
            <a:off x="2069569" y="5505252"/>
            <a:ext cx="1324205" cy="764730"/>
          </a:xfrm>
          <a:prstGeom prst="flowChartManualOperati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Encoder</a:t>
            </a:r>
          </a:p>
        </p:txBody>
      </p:sp>
      <p:sp>
        <p:nvSpPr>
          <p:cNvPr id="59" name="Oval 58">
            <a:extLst>
              <a:ext uri="{FF2B5EF4-FFF2-40B4-BE49-F238E27FC236}">
                <a16:creationId xmlns:a16="http://schemas.microsoft.com/office/drawing/2014/main" id="{32C194B3-E837-50C0-332A-58932427B753}"/>
              </a:ext>
            </a:extLst>
          </p:cNvPr>
          <p:cNvSpPr/>
          <p:nvPr/>
        </p:nvSpPr>
        <p:spPr>
          <a:xfrm>
            <a:off x="3974308" y="4903557"/>
            <a:ext cx="528223" cy="528223"/>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0" name="Rectangle 59">
            <a:extLst>
              <a:ext uri="{FF2B5EF4-FFF2-40B4-BE49-F238E27FC236}">
                <a16:creationId xmlns:a16="http://schemas.microsoft.com/office/drawing/2014/main" id="{91946344-402A-6653-7233-168EF80621C6}"/>
              </a:ext>
            </a:extLst>
          </p:cNvPr>
          <p:cNvSpPr/>
          <p:nvPr/>
        </p:nvSpPr>
        <p:spPr>
          <a:xfrm rot="16200000">
            <a:off x="3312698" y="5739493"/>
            <a:ext cx="764730" cy="29624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Bottleneck</a:t>
            </a:r>
          </a:p>
        </p:txBody>
      </p:sp>
      <p:sp>
        <p:nvSpPr>
          <p:cNvPr id="61" name="Rectangle 60">
            <a:extLst>
              <a:ext uri="{FF2B5EF4-FFF2-40B4-BE49-F238E27FC236}">
                <a16:creationId xmlns:a16="http://schemas.microsoft.com/office/drawing/2014/main" id="{FD68F1C2-9C8A-E38F-41F2-F452EEE22D92}"/>
              </a:ext>
            </a:extLst>
          </p:cNvPr>
          <p:cNvSpPr/>
          <p:nvPr/>
        </p:nvSpPr>
        <p:spPr>
          <a:xfrm rot="16200000">
            <a:off x="3312699" y="4346642"/>
            <a:ext cx="764730" cy="29624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Bottleneck</a:t>
            </a:r>
          </a:p>
        </p:txBody>
      </p:sp>
      <p:sp>
        <p:nvSpPr>
          <p:cNvPr id="62" name="Manual Operation 61">
            <a:extLst>
              <a:ext uri="{FF2B5EF4-FFF2-40B4-BE49-F238E27FC236}">
                <a16:creationId xmlns:a16="http://schemas.microsoft.com/office/drawing/2014/main" id="{8B62FF91-5063-5F9C-446B-AC5C67073367}"/>
              </a:ext>
            </a:extLst>
          </p:cNvPr>
          <p:cNvSpPr/>
          <p:nvPr/>
        </p:nvSpPr>
        <p:spPr>
          <a:xfrm rot="5400000">
            <a:off x="4700699" y="4785304"/>
            <a:ext cx="1324205" cy="764730"/>
          </a:xfrm>
          <a:prstGeom prst="flowChartManualOperati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Decoder</a:t>
            </a:r>
          </a:p>
        </p:txBody>
      </p:sp>
      <p:sp>
        <p:nvSpPr>
          <p:cNvPr id="63" name="Rectangle 62">
            <a:extLst>
              <a:ext uri="{FF2B5EF4-FFF2-40B4-BE49-F238E27FC236}">
                <a16:creationId xmlns:a16="http://schemas.microsoft.com/office/drawing/2014/main" id="{F1CF5776-23D8-F528-92E4-0C4E29B13D5F}"/>
              </a:ext>
            </a:extLst>
          </p:cNvPr>
          <p:cNvSpPr/>
          <p:nvPr/>
        </p:nvSpPr>
        <p:spPr>
          <a:xfrm>
            <a:off x="6487182" y="4785303"/>
            <a:ext cx="1227846" cy="76473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Future Behavior Prediction</a:t>
            </a:r>
          </a:p>
        </p:txBody>
      </p:sp>
      <p:cxnSp>
        <p:nvCxnSpPr>
          <p:cNvPr id="64" name="Straight Arrow Connector 63">
            <a:extLst>
              <a:ext uri="{FF2B5EF4-FFF2-40B4-BE49-F238E27FC236}">
                <a16:creationId xmlns:a16="http://schemas.microsoft.com/office/drawing/2014/main" id="{DA89F757-51FE-1839-94BD-0CFD737769AA}"/>
              </a:ext>
            </a:extLst>
          </p:cNvPr>
          <p:cNvCxnSpPr>
            <a:cxnSpLocks/>
            <a:stCxn id="55" idx="3"/>
            <a:endCxn id="57" idx="0"/>
          </p:cNvCxnSpPr>
          <p:nvPr/>
        </p:nvCxnSpPr>
        <p:spPr>
          <a:xfrm flipV="1">
            <a:off x="1602931" y="4494766"/>
            <a:ext cx="746377" cy="1"/>
          </a:xfrm>
          <a:prstGeom prst="straightConnector1">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E18D9A04-88D6-3B53-F784-41CBBAD08043}"/>
              </a:ext>
            </a:extLst>
          </p:cNvPr>
          <p:cNvCxnSpPr>
            <a:cxnSpLocks/>
            <a:stCxn id="56" idx="3"/>
            <a:endCxn id="58" idx="0"/>
          </p:cNvCxnSpPr>
          <p:nvPr/>
        </p:nvCxnSpPr>
        <p:spPr>
          <a:xfrm>
            <a:off x="1602931" y="5887618"/>
            <a:ext cx="746376" cy="0"/>
          </a:xfrm>
          <a:prstGeom prst="straightConnector1">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A80A7B46-D2E4-3871-E23B-DEC2FA94D524}"/>
              </a:ext>
            </a:extLst>
          </p:cNvPr>
          <p:cNvCxnSpPr>
            <a:cxnSpLocks/>
            <a:stCxn id="57" idx="2"/>
            <a:endCxn id="61" idx="0"/>
          </p:cNvCxnSpPr>
          <p:nvPr/>
        </p:nvCxnSpPr>
        <p:spPr>
          <a:xfrm flipV="1">
            <a:off x="3114037" y="4494766"/>
            <a:ext cx="432904" cy="1"/>
          </a:xfrm>
          <a:prstGeom prst="straightConnector1">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ED990060-AE97-32D1-5099-CD2373E117AF}"/>
              </a:ext>
            </a:extLst>
          </p:cNvPr>
          <p:cNvCxnSpPr>
            <a:cxnSpLocks/>
            <a:stCxn id="58" idx="2"/>
            <a:endCxn id="60" idx="0"/>
          </p:cNvCxnSpPr>
          <p:nvPr/>
        </p:nvCxnSpPr>
        <p:spPr>
          <a:xfrm flipV="1">
            <a:off x="3114036" y="5887617"/>
            <a:ext cx="432904" cy="1"/>
          </a:xfrm>
          <a:prstGeom prst="straightConnector1">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603C67E5-EDBE-298B-8F95-8188F80498F0}"/>
              </a:ext>
            </a:extLst>
          </p:cNvPr>
          <p:cNvCxnSpPr>
            <a:cxnSpLocks/>
            <a:stCxn id="59" idx="6"/>
            <a:endCxn id="62" idx="2"/>
          </p:cNvCxnSpPr>
          <p:nvPr/>
        </p:nvCxnSpPr>
        <p:spPr>
          <a:xfrm>
            <a:off x="4502531" y="5167668"/>
            <a:ext cx="477905" cy="1"/>
          </a:xfrm>
          <a:prstGeom prst="straightConnector1">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0E6ECA67-BA4B-B82F-5714-F025635D6FDE}"/>
              </a:ext>
            </a:extLst>
          </p:cNvPr>
          <p:cNvCxnSpPr>
            <a:cxnSpLocks/>
            <a:stCxn id="62" idx="0"/>
            <a:endCxn id="63" idx="1"/>
          </p:cNvCxnSpPr>
          <p:nvPr/>
        </p:nvCxnSpPr>
        <p:spPr>
          <a:xfrm flipV="1">
            <a:off x="5745166" y="5167668"/>
            <a:ext cx="742016" cy="1"/>
          </a:xfrm>
          <a:prstGeom prst="straightConnector1">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70" name="Elbow Connector 69">
            <a:extLst>
              <a:ext uri="{FF2B5EF4-FFF2-40B4-BE49-F238E27FC236}">
                <a16:creationId xmlns:a16="http://schemas.microsoft.com/office/drawing/2014/main" id="{E5990F34-3740-2B05-DD3A-2F258C28BB75}"/>
              </a:ext>
            </a:extLst>
          </p:cNvPr>
          <p:cNvCxnSpPr>
            <a:cxnSpLocks/>
            <a:stCxn id="60" idx="2"/>
            <a:endCxn id="59" idx="4"/>
          </p:cNvCxnSpPr>
          <p:nvPr/>
        </p:nvCxnSpPr>
        <p:spPr>
          <a:xfrm flipV="1">
            <a:off x="3843187" y="5431780"/>
            <a:ext cx="395233" cy="455837"/>
          </a:xfrm>
          <a:prstGeom prst="bentConnector2">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A16C4A02-AB46-2FCC-DDAB-FD48D6DE0BEB}"/>
              </a:ext>
            </a:extLst>
          </p:cNvPr>
          <p:cNvCxnSpPr>
            <a:stCxn id="61" idx="2"/>
            <a:endCxn id="59" idx="0"/>
          </p:cNvCxnSpPr>
          <p:nvPr/>
        </p:nvCxnSpPr>
        <p:spPr>
          <a:xfrm>
            <a:off x="3843187" y="4494766"/>
            <a:ext cx="395232" cy="408791"/>
          </a:xfrm>
          <a:prstGeom prst="bentConnector2">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0974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a:extLst>
            <a:ext uri="{FF2B5EF4-FFF2-40B4-BE49-F238E27FC236}">
              <a16:creationId xmlns:a16="http://schemas.microsoft.com/office/drawing/2014/main" id="{A9E6C28A-8F42-70E2-010F-D7A8575B1F6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DC40ED6-DCD1-3874-F906-F3E1B1576402}"/>
              </a:ext>
            </a:extLst>
          </p:cNvPr>
          <p:cNvSpPr>
            <a:spLocks noGrp="1"/>
          </p:cNvSpPr>
          <p:nvPr>
            <p:ph type="title"/>
          </p:nvPr>
        </p:nvSpPr>
        <p:spPr>
          <a:xfrm>
            <a:off x="838200" y="308280"/>
            <a:ext cx="10515600" cy="793358"/>
          </a:xfrm>
        </p:spPr>
        <p:txBody>
          <a:bodyPr>
            <a:normAutofit/>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Here show an example of the model </a:t>
            </a:r>
          </a:p>
        </p:txBody>
      </p:sp>
      <p:sp>
        <p:nvSpPr>
          <p:cNvPr id="3" name="Rectangle 2">
            <a:extLst>
              <a:ext uri="{FF2B5EF4-FFF2-40B4-BE49-F238E27FC236}">
                <a16:creationId xmlns:a16="http://schemas.microsoft.com/office/drawing/2014/main" id="{512C67FA-94C1-6C76-560F-C5307D994B28}"/>
              </a:ext>
            </a:extLst>
          </p:cNvPr>
          <p:cNvSpPr/>
          <p:nvPr/>
        </p:nvSpPr>
        <p:spPr>
          <a:xfrm>
            <a:off x="1846259" y="1970044"/>
            <a:ext cx="1057275" cy="105727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Cause Signal</a:t>
            </a:r>
          </a:p>
        </p:txBody>
      </p:sp>
      <p:sp>
        <p:nvSpPr>
          <p:cNvPr id="8" name="Rectangle 7">
            <a:extLst>
              <a:ext uri="{FF2B5EF4-FFF2-40B4-BE49-F238E27FC236}">
                <a16:creationId xmlns:a16="http://schemas.microsoft.com/office/drawing/2014/main" id="{C4FD4762-F29A-E272-2A95-D81F88FB1C14}"/>
              </a:ext>
            </a:extLst>
          </p:cNvPr>
          <p:cNvSpPr/>
          <p:nvPr/>
        </p:nvSpPr>
        <p:spPr>
          <a:xfrm>
            <a:off x="1846259" y="3895726"/>
            <a:ext cx="1057275" cy="105727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Effect Behavior</a:t>
            </a:r>
          </a:p>
        </p:txBody>
      </p:sp>
      <p:sp>
        <p:nvSpPr>
          <p:cNvPr id="11" name="Manual Operation 10">
            <a:extLst>
              <a:ext uri="{FF2B5EF4-FFF2-40B4-BE49-F238E27FC236}">
                <a16:creationId xmlns:a16="http://schemas.microsoft.com/office/drawing/2014/main" id="{ECA4A19F-1A94-2268-4AB4-BB66BABB9F93}"/>
              </a:ext>
            </a:extLst>
          </p:cNvPr>
          <p:cNvSpPr/>
          <p:nvPr/>
        </p:nvSpPr>
        <p:spPr>
          <a:xfrm rot="16200000">
            <a:off x="3548685" y="1970043"/>
            <a:ext cx="1830776" cy="1057275"/>
          </a:xfrm>
          <a:prstGeom prst="flowChartManualOperati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Encoder</a:t>
            </a:r>
          </a:p>
        </p:txBody>
      </p:sp>
      <p:sp>
        <p:nvSpPr>
          <p:cNvPr id="13" name="Manual Operation 12">
            <a:extLst>
              <a:ext uri="{FF2B5EF4-FFF2-40B4-BE49-F238E27FC236}">
                <a16:creationId xmlns:a16="http://schemas.microsoft.com/office/drawing/2014/main" id="{4DC75072-78A5-F4AD-F17D-C8AC63307399}"/>
              </a:ext>
            </a:extLst>
          </p:cNvPr>
          <p:cNvSpPr/>
          <p:nvPr/>
        </p:nvSpPr>
        <p:spPr>
          <a:xfrm rot="16200000">
            <a:off x="3548684" y="3895726"/>
            <a:ext cx="1830776" cy="1057275"/>
          </a:xfrm>
          <a:prstGeom prst="flowChartManualOperati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Encoder</a:t>
            </a:r>
          </a:p>
        </p:txBody>
      </p:sp>
      <p:sp>
        <p:nvSpPr>
          <p:cNvPr id="14" name="Oval 13">
            <a:extLst>
              <a:ext uri="{FF2B5EF4-FFF2-40B4-BE49-F238E27FC236}">
                <a16:creationId xmlns:a16="http://schemas.microsoft.com/office/drawing/2014/main" id="{697046B4-3F7D-4CB5-3719-62CA52F9A31B}"/>
              </a:ext>
            </a:extLst>
          </p:cNvPr>
          <p:cNvSpPr/>
          <p:nvPr/>
        </p:nvSpPr>
        <p:spPr>
          <a:xfrm>
            <a:off x="6182076" y="3063853"/>
            <a:ext cx="730294" cy="730294"/>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102B2E-735B-265A-92A3-4340F78D2303}"/>
              </a:ext>
            </a:extLst>
          </p:cNvPr>
          <p:cNvSpPr/>
          <p:nvPr/>
        </p:nvSpPr>
        <p:spPr>
          <a:xfrm rot="16200000">
            <a:off x="5267369" y="4219575"/>
            <a:ext cx="1057276" cy="40957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Bottleneck</a:t>
            </a:r>
          </a:p>
        </p:txBody>
      </p:sp>
      <p:sp>
        <p:nvSpPr>
          <p:cNvPr id="16" name="Rectangle 15">
            <a:extLst>
              <a:ext uri="{FF2B5EF4-FFF2-40B4-BE49-F238E27FC236}">
                <a16:creationId xmlns:a16="http://schemas.microsoft.com/office/drawing/2014/main" id="{6EDC9272-A450-6CE9-C568-9E2A399EF6CD}"/>
              </a:ext>
            </a:extLst>
          </p:cNvPr>
          <p:cNvSpPr/>
          <p:nvPr/>
        </p:nvSpPr>
        <p:spPr>
          <a:xfrm rot="16200000">
            <a:off x="5267370" y="2293892"/>
            <a:ext cx="1057276" cy="40957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Bottleneck</a:t>
            </a:r>
          </a:p>
        </p:txBody>
      </p:sp>
      <p:sp>
        <p:nvSpPr>
          <p:cNvPr id="17" name="Manual Operation 16">
            <a:extLst>
              <a:ext uri="{FF2B5EF4-FFF2-40B4-BE49-F238E27FC236}">
                <a16:creationId xmlns:a16="http://schemas.microsoft.com/office/drawing/2014/main" id="{73E24B34-E0DB-9358-07D2-3AC2ED88E322}"/>
              </a:ext>
            </a:extLst>
          </p:cNvPr>
          <p:cNvSpPr/>
          <p:nvPr/>
        </p:nvSpPr>
        <p:spPr>
          <a:xfrm rot="5400000">
            <a:off x="7186346" y="2900363"/>
            <a:ext cx="1830776" cy="1057275"/>
          </a:xfrm>
          <a:prstGeom prst="flowChartManualOperati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DBAA8261-EE2D-9C87-8BA5-FA161381958D}"/>
              </a:ext>
            </a:extLst>
          </p:cNvPr>
          <p:cNvSpPr/>
          <p:nvPr/>
        </p:nvSpPr>
        <p:spPr>
          <a:xfrm>
            <a:off x="9656245" y="2900362"/>
            <a:ext cx="1697555" cy="105727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Future Signal Prediction</a:t>
            </a:r>
          </a:p>
        </p:txBody>
      </p:sp>
      <p:cxnSp>
        <p:nvCxnSpPr>
          <p:cNvPr id="20" name="Straight Arrow Connector 19">
            <a:extLst>
              <a:ext uri="{FF2B5EF4-FFF2-40B4-BE49-F238E27FC236}">
                <a16:creationId xmlns:a16="http://schemas.microsoft.com/office/drawing/2014/main" id="{0AD2F7B8-8537-A74A-637C-C8DBDAC909AC}"/>
              </a:ext>
            </a:extLst>
          </p:cNvPr>
          <p:cNvCxnSpPr>
            <a:cxnSpLocks/>
            <a:stCxn id="3" idx="3"/>
            <a:endCxn id="11" idx="0"/>
          </p:cNvCxnSpPr>
          <p:nvPr/>
        </p:nvCxnSpPr>
        <p:spPr>
          <a:xfrm flipV="1">
            <a:off x="2903534" y="2498681"/>
            <a:ext cx="1031902" cy="1"/>
          </a:xfrm>
          <a:prstGeom prst="straightConnector1">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FCF7749-345E-3864-74DC-6BA7924103F2}"/>
              </a:ext>
            </a:extLst>
          </p:cNvPr>
          <p:cNvCxnSpPr>
            <a:cxnSpLocks/>
            <a:stCxn id="8" idx="3"/>
            <a:endCxn id="13" idx="0"/>
          </p:cNvCxnSpPr>
          <p:nvPr/>
        </p:nvCxnSpPr>
        <p:spPr>
          <a:xfrm>
            <a:off x="2903534" y="4424364"/>
            <a:ext cx="1031901" cy="0"/>
          </a:xfrm>
          <a:prstGeom prst="straightConnector1">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1253CB-36E6-1DA9-DCCA-6E32960E8C35}"/>
              </a:ext>
            </a:extLst>
          </p:cNvPr>
          <p:cNvCxnSpPr>
            <a:cxnSpLocks/>
            <a:stCxn id="11" idx="2"/>
            <a:endCxn id="16" idx="0"/>
          </p:cNvCxnSpPr>
          <p:nvPr/>
        </p:nvCxnSpPr>
        <p:spPr>
          <a:xfrm flipV="1">
            <a:off x="4992711" y="2498680"/>
            <a:ext cx="598510" cy="1"/>
          </a:xfrm>
          <a:prstGeom prst="straightConnector1">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04BE4CBC-D9B5-5863-B643-CAE28476B788}"/>
              </a:ext>
            </a:extLst>
          </p:cNvPr>
          <p:cNvCxnSpPr>
            <a:cxnSpLocks/>
            <a:stCxn id="13" idx="2"/>
            <a:endCxn id="15" idx="0"/>
          </p:cNvCxnSpPr>
          <p:nvPr/>
        </p:nvCxnSpPr>
        <p:spPr>
          <a:xfrm flipV="1">
            <a:off x="4992710" y="4424363"/>
            <a:ext cx="598510" cy="1"/>
          </a:xfrm>
          <a:prstGeom prst="straightConnector1">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BFD22082-6C5D-24F0-D514-2E22528A7128}"/>
              </a:ext>
            </a:extLst>
          </p:cNvPr>
          <p:cNvCxnSpPr>
            <a:cxnSpLocks/>
            <a:stCxn id="14" idx="6"/>
            <a:endCxn id="17" idx="2"/>
          </p:cNvCxnSpPr>
          <p:nvPr/>
        </p:nvCxnSpPr>
        <p:spPr>
          <a:xfrm>
            <a:off x="6912370" y="3429000"/>
            <a:ext cx="660727" cy="1"/>
          </a:xfrm>
          <a:prstGeom prst="straightConnector1">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5A4B1F03-1609-9918-D445-29D96E93E55B}"/>
              </a:ext>
            </a:extLst>
          </p:cNvPr>
          <p:cNvCxnSpPr>
            <a:cxnSpLocks/>
            <a:stCxn id="17" idx="0"/>
            <a:endCxn id="18" idx="1"/>
          </p:cNvCxnSpPr>
          <p:nvPr/>
        </p:nvCxnSpPr>
        <p:spPr>
          <a:xfrm flipV="1">
            <a:off x="8630372" y="3429000"/>
            <a:ext cx="1025873" cy="1"/>
          </a:xfrm>
          <a:prstGeom prst="straightConnector1">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B9BEB8EA-94F8-20EB-0AC2-CEC130B3D6F8}"/>
              </a:ext>
            </a:extLst>
          </p:cNvPr>
          <p:cNvCxnSpPr>
            <a:cxnSpLocks/>
            <a:stCxn id="15" idx="2"/>
            <a:endCxn id="14" idx="4"/>
          </p:cNvCxnSpPr>
          <p:nvPr/>
        </p:nvCxnSpPr>
        <p:spPr>
          <a:xfrm flipV="1">
            <a:off x="6000795" y="3794147"/>
            <a:ext cx="546428" cy="630216"/>
          </a:xfrm>
          <a:prstGeom prst="bentConnector2">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57522B53-A7A2-EF4E-FF97-22264B618562}"/>
              </a:ext>
            </a:extLst>
          </p:cNvPr>
          <p:cNvCxnSpPr>
            <a:stCxn id="16" idx="2"/>
            <a:endCxn id="14" idx="0"/>
          </p:cNvCxnSpPr>
          <p:nvPr/>
        </p:nvCxnSpPr>
        <p:spPr>
          <a:xfrm>
            <a:off x="6000796" y="2498680"/>
            <a:ext cx="546427" cy="565173"/>
          </a:xfrm>
          <a:prstGeom prst="bentConnector2">
            <a:avLst/>
          </a:prstGeom>
          <a:ln w="57150">
            <a:solidFill>
              <a:schemeClr val="bg2"/>
            </a:solidFill>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8BA69BF0-130C-581F-CB24-11A72CB44B6E}"/>
              </a:ext>
            </a:extLst>
          </p:cNvPr>
          <p:cNvSpPr txBox="1"/>
          <p:nvPr/>
        </p:nvSpPr>
        <p:spPr>
          <a:xfrm>
            <a:off x="1630439" y="4439292"/>
            <a:ext cx="12666132" cy="2246769"/>
          </a:xfrm>
          <a:prstGeom prst="rect">
            <a:avLst/>
          </a:prstGeom>
          <a:noFill/>
        </p:spPr>
        <p:txBody>
          <a:bodyPr wrap="square">
            <a:spAutoFit/>
          </a:bodyPr>
          <a:lstStyle/>
          <a:p>
            <a:pPr algn="ctr"/>
            <a:r>
              <a:rPr lang="en-US" sz="2800" dirty="0">
                <a:solidFill>
                  <a:schemeClr val="bg1"/>
                </a:solidFill>
                <a:latin typeface="Helvetica Neue UltraLight" panose="02000206000000020004" pitchFamily="2" charset="0"/>
                <a:ea typeface="Helvetica Neue UltraLight" panose="02000206000000020004" pitchFamily="2" charset="0"/>
              </a:rPr>
              <a:t>Train 4 TACI models</a:t>
            </a:r>
          </a:p>
          <a:p>
            <a:pPr algn="ctr"/>
            <a:r>
              <a:rPr lang="en-US" sz="2800" dirty="0">
                <a:solidFill>
                  <a:schemeClr val="bg1"/>
                </a:solidFill>
                <a:latin typeface="Helvetica Neue UltraLight" panose="02000206000000020004" pitchFamily="2" charset="0"/>
                <a:ea typeface="Helvetica Neue UltraLight" panose="02000206000000020004" pitchFamily="2" charset="0"/>
              </a:rPr>
              <a:t>x and y→y, </a:t>
            </a:r>
          </a:p>
          <a:p>
            <a:pPr algn="ctr"/>
            <a:r>
              <a:rPr lang="en-US" sz="2800" dirty="0">
                <a:solidFill>
                  <a:schemeClr val="bg1"/>
                </a:solidFill>
                <a:latin typeface="Helvetica Neue UltraLight" panose="02000206000000020004" pitchFamily="2" charset="0"/>
                <a:ea typeface="Helvetica Neue UltraLight" panose="02000206000000020004" pitchFamily="2" charset="0"/>
              </a:rPr>
              <a:t>xsurr and y→y, </a:t>
            </a:r>
          </a:p>
          <a:p>
            <a:pPr algn="ctr"/>
            <a:r>
              <a:rPr lang="en-US" sz="2800" dirty="0">
                <a:solidFill>
                  <a:schemeClr val="bg1"/>
                </a:solidFill>
                <a:latin typeface="Helvetica Neue UltraLight" panose="02000206000000020004" pitchFamily="2" charset="0"/>
                <a:ea typeface="Helvetica Neue UltraLight" panose="02000206000000020004" pitchFamily="2" charset="0"/>
              </a:rPr>
              <a:t>y and x→x, \</a:t>
            </a:r>
          </a:p>
          <a:p>
            <a:pPr algn="ctr"/>
            <a:r>
              <a:rPr lang="en-US" sz="2800" dirty="0">
                <a:solidFill>
                  <a:schemeClr val="bg1"/>
                </a:solidFill>
                <a:latin typeface="Helvetica Neue UltraLight" panose="02000206000000020004" pitchFamily="2" charset="0"/>
                <a:ea typeface="Helvetica Neue UltraLight" panose="02000206000000020004" pitchFamily="2" charset="0"/>
              </a:rPr>
              <a:t>ysurr and x→x)</a:t>
            </a:r>
          </a:p>
        </p:txBody>
      </p:sp>
    </p:spTree>
    <p:extLst>
      <p:ext uri="{BB962C8B-B14F-4D97-AF65-F5344CB8AC3E}">
        <p14:creationId xmlns:p14="http://schemas.microsoft.com/office/powerpoint/2010/main" val="3992770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C5342CD-B9AC-C1DF-05DB-2B05F5191F4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9B19159-39D5-3219-8498-727C0E51A6CE}"/>
              </a:ext>
            </a:extLst>
          </p:cNvPr>
          <p:cNvSpPr>
            <a:spLocks noGrp="1"/>
          </p:cNvSpPr>
          <p:nvPr>
            <p:ph type="title"/>
          </p:nvPr>
        </p:nvSpPr>
        <p:spPr>
          <a:xfrm>
            <a:off x="838200" y="308280"/>
            <a:ext cx="10515600" cy="793358"/>
          </a:xfrm>
        </p:spPr>
        <p:txBody>
          <a:bodyPr>
            <a:normAutofit/>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TACI Output and CSGI</a:t>
            </a:r>
          </a:p>
        </p:txBody>
      </p:sp>
      <p:sp>
        <p:nvSpPr>
          <p:cNvPr id="52" name="TextBox 51">
            <a:extLst>
              <a:ext uri="{FF2B5EF4-FFF2-40B4-BE49-F238E27FC236}">
                <a16:creationId xmlns:a16="http://schemas.microsoft.com/office/drawing/2014/main" id="{1CDD589A-0765-4E5D-7CFD-69880B3C7AA3}"/>
              </a:ext>
            </a:extLst>
          </p:cNvPr>
          <p:cNvSpPr txBox="1"/>
          <p:nvPr/>
        </p:nvSpPr>
        <p:spPr>
          <a:xfrm>
            <a:off x="550334" y="1598434"/>
            <a:ext cx="11091333" cy="1384995"/>
          </a:xfrm>
          <a:prstGeom prst="rect">
            <a:avLst/>
          </a:prstGeom>
          <a:noFill/>
        </p:spPr>
        <p:txBody>
          <a:bodyPr wrap="square">
            <a:spAutoFit/>
          </a:bodyPr>
          <a:lstStyle/>
          <a:p>
            <a:pPr marL="457200" indent="-457200">
              <a:buFont typeface="Arial" panose="020B0604020202020204" pitchFamily="34" charset="0"/>
              <a:buChar char="•"/>
            </a:pPr>
            <a:r>
              <a:rPr lang="en-US" sz="2800" dirty="0">
                <a:solidFill>
                  <a:schemeClr val="bg1"/>
                </a:solidFill>
                <a:latin typeface="Helvetica Neue UltraLight" panose="02000206000000020004" pitchFamily="2" charset="0"/>
                <a:ea typeface="Helvetica Neue UltraLight" panose="02000206000000020004" pitchFamily="2" charset="0"/>
              </a:rPr>
              <a:t>A series of predictions of x or y</a:t>
            </a:r>
          </a:p>
          <a:p>
            <a:pPr marL="457200" indent="-457200">
              <a:buFont typeface="Arial" panose="020B0604020202020204" pitchFamily="34" charset="0"/>
              <a:buChar char="•"/>
            </a:pPr>
            <a:r>
              <a:rPr lang="en-US" sz="2800" dirty="0">
                <a:solidFill>
                  <a:schemeClr val="bg1"/>
                </a:solidFill>
                <a:latin typeface="Helvetica Neue UltraLight" panose="02000206000000020004" pitchFamily="2" charset="0"/>
                <a:ea typeface="Helvetica Neue UltraLight" panose="02000206000000020004" pitchFamily="2" charset="0"/>
              </a:rPr>
              <a:t>Compared across original vs surrogate models</a:t>
            </a:r>
          </a:p>
          <a:p>
            <a:pPr marL="457200" indent="-457200">
              <a:buFont typeface="Arial" panose="020B0604020202020204" pitchFamily="34" charset="0"/>
              <a:buChar char="•"/>
            </a:pPr>
            <a:r>
              <a:rPr lang="en-US" sz="2800" dirty="0">
                <a:solidFill>
                  <a:schemeClr val="bg1"/>
                </a:solidFill>
                <a:latin typeface="Helvetica Neue UltraLight" panose="02000206000000020004" pitchFamily="2" charset="0"/>
                <a:ea typeface="Helvetica Neue UltraLight" panose="02000206000000020004" pitchFamily="2" charset="0"/>
              </a:rPr>
              <a:t>Yielding CSGI values that quantify directional causal influence over time</a:t>
            </a:r>
          </a:p>
        </p:txBody>
      </p:sp>
      <p:sp>
        <p:nvSpPr>
          <p:cNvPr id="2" name="TextBox 1">
            <a:extLst>
              <a:ext uri="{FF2B5EF4-FFF2-40B4-BE49-F238E27FC236}">
                <a16:creationId xmlns:a16="http://schemas.microsoft.com/office/drawing/2014/main" id="{53B12F2C-11DC-E5B7-4246-936B935AB9DC}"/>
              </a:ext>
            </a:extLst>
          </p:cNvPr>
          <p:cNvSpPr txBox="1"/>
          <p:nvPr/>
        </p:nvSpPr>
        <p:spPr>
          <a:xfrm>
            <a:off x="-237066" y="3243163"/>
            <a:ext cx="12666132" cy="2739211"/>
          </a:xfrm>
          <a:prstGeom prst="rect">
            <a:avLst/>
          </a:prstGeom>
          <a:noFill/>
        </p:spPr>
        <p:txBody>
          <a:bodyPr wrap="square">
            <a:spAutoFit/>
          </a:bodyPr>
          <a:lstStyle/>
          <a:p>
            <a:pPr algn="ctr"/>
            <a:r>
              <a:rPr lang="en-US" sz="3200" dirty="0">
                <a:solidFill>
                  <a:schemeClr val="accent4"/>
                </a:solidFill>
                <a:latin typeface="Helvetica Neue Thin" panose="020B0403020202020204" pitchFamily="34" charset="0"/>
                <a:ea typeface="Helvetica Neue Thin" panose="020B0403020202020204" pitchFamily="34" charset="0"/>
              </a:rPr>
              <a:t>CSGI = R²_real - R²_surr</a:t>
            </a:r>
          </a:p>
          <a:p>
            <a:pPr algn="ctr"/>
            <a:r>
              <a:rPr lang="en-US" sz="2800" dirty="0">
                <a:solidFill>
                  <a:schemeClr val="bg1"/>
                </a:solidFill>
                <a:latin typeface="Helvetica Neue Thin" panose="020B0403020202020204" pitchFamily="34" charset="0"/>
                <a:ea typeface="Helvetica Neue Thin" panose="020B0403020202020204" pitchFamily="34" charset="0"/>
              </a:rPr>
              <a:t>CSGI is the causal strength score</a:t>
            </a:r>
          </a:p>
          <a:p>
            <a:pPr algn="ctr"/>
            <a:r>
              <a:rPr lang="en-US" sz="2800" dirty="0">
                <a:solidFill>
                  <a:schemeClr val="bg1"/>
                </a:solidFill>
                <a:latin typeface="Helvetica Neue UltraLight" panose="02000206000000020004" pitchFamily="2" charset="0"/>
                <a:ea typeface="Helvetica Neue UltraLight" panose="02000206000000020004" pitchFamily="2" charset="0"/>
              </a:rPr>
              <a:t>R² (variance explained)</a:t>
            </a:r>
          </a:p>
          <a:p>
            <a:pPr algn="ctr"/>
            <a:endParaRPr lang="en-US" sz="2800" dirty="0">
              <a:solidFill>
                <a:schemeClr val="bg1"/>
              </a:solidFill>
              <a:latin typeface="Helvetica Neue UltraLight" panose="02000206000000020004" pitchFamily="2" charset="0"/>
              <a:ea typeface="Helvetica Neue UltraLight" panose="02000206000000020004" pitchFamily="2" charset="0"/>
            </a:endParaRPr>
          </a:p>
          <a:p>
            <a:pPr algn="ctr"/>
            <a:r>
              <a:rPr lang="en-US" sz="2800" dirty="0">
                <a:solidFill>
                  <a:schemeClr val="bg1"/>
                </a:solidFill>
                <a:latin typeface="Helvetica Neue UltraLight" panose="02000206000000020004" pitchFamily="2" charset="0"/>
                <a:ea typeface="Helvetica Neue UltraLight" panose="02000206000000020004" pitchFamily="2" charset="0"/>
              </a:rPr>
              <a:t>CSGI is high when the model needs real x(t)’s timing to predict y(t). </a:t>
            </a:r>
          </a:p>
          <a:p>
            <a:pPr algn="ctr"/>
            <a:r>
              <a:rPr lang="en-US" sz="2800" dirty="0">
                <a:solidFill>
                  <a:schemeClr val="bg1"/>
                </a:solidFill>
                <a:latin typeface="Helvetica Neue UltraLight" panose="02000206000000020004" pitchFamily="2" charset="0"/>
                <a:ea typeface="Helvetica Neue UltraLight" panose="02000206000000020004" pitchFamily="2" charset="0"/>
              </a:rPr>
              <a:t>CSGI is low when surrogate x(t) works just as well — no real causal timing. </a:t>
            </a:r>
          </a:p>
        </p:txBody>
      </p:sp>
    </p:spTree>
    <p:extLst>
      <p:ext uri="{BB962C8B-B14F-4D97-AF65-F5344CB8AC3E}">
        <p14:creationId xmlns:p14="http://schemas.microsoft.com/office/powerpoint/2010/main" val="4154161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3E7356D-D48B-265F-6181-D57ED7C4B8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897F75-D201-E524-345D-94169AF7AAC0}"/>
              </a:ext>
            </a:extLst>
          </p:cNvPr>
          <p:cNvSpPr>
            <a:spLocks noGrp="1"/>
          </p:cNvSpPr>
          <p:nvPr>
            <p:ph type="title"/>
          </p:nvPr>
        </p:nvSpPr>
        <p:spPr>
          <a:xfrm>
            <a:off x="838200" y="687408"/>
            <a:ext cx="10515600" cy="803426"/>
          </a:xfrm>
        </p:spPr>
        <p:txBody>
          <a:bodyPr>
            <a:normAutofit/>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TACI Optimization Process </a:t>
            </a:r>
          </a:p>
        </p:txBody>
      </p:sp>
      <p:sp>
        <p:nvSpPr>
          <p:cNvPr id="3" name="Content Placeholder 2">
            <a:extLst>
              <a:ext uri="{FF2B5EF4-FFF2-40B4-BE49-F238E27FC236}">
                <a16:creationId xmlns:a16="http://schemas.microsoft.com/office/drawing/2014/main" id="{AF6907F6-AFED-AE60-C4C2-1B2DEE4F9316}"/>
              </a:ext>
            </a:extLst>
          </p:cNvPr>
          <p:cNvSpPr>
            <a:spLocks noGrp="1"/>
          </p:cNvSpPr>
          <p:nvPr>
            <p:ph idx="1"/>
          </p:nvPr>
        </p:nvSpPr>
        <p:spPr>
          <a:xfrm>
            <a:off x="838200" y="7603913"/>
            <a:ext cx="10515600" cy="3910156"/>
          </a:xfrm>
        </p:spPr>
        <p:txBody>
          <a:bodyPr>
            <a:normAutofit/>
          </a:bodyPr>
          <a:lstStyle/>
          <a:p>
            <a:r>
              <a:rPr lang="en-US" b="1" dirty="0"/>
              <a:t>Fiber Photometry: Neural Recordings</a:t>
            </a:r>
            <a:endParaRPr lang="en-US" dirty="0"/>
          </a:p>
          <a:p>
            <a:pPr lvl="1"/>
            <a:r>
              <a:rPr lang="en-US" dirty="0"/>
              <a:t>Real-time MeA calcium activity</a:t>
            </a:r>
          </a:p>
          <a:p>
            <a:pPr lvl="1"/>
            <a:r>
              <a:rPr lang="en-US" dirty="0"/>
              <a:t>Neural signal synchronized to behavior</a:t>
            </a:r>
          </a:p>
          <a:p>
            <a:r>
              <a:rPr lang="en-US" sz="2800" b="1" dirty="0">
                <a:cs typeface="Helvetica" panose="020B0604020202020204" pitchFamily="34" charset="0"/>
              </a:rPr>
              <a:t>Extraction of Features Underlying Behavior </a:t>
            </a:r>
          </a:p>
          <a:p>
            <a:pPr lvl="1"/>
            <a:r>
              <a:rPr lang="en-US" dirty="0"/>
              <a:t>Reduces pose data to main components</a:t>
            </a:r>
          </a:p>
          <a:p>
            <a:pPr lvl="1"/>
            <a:r>
              <a:rPr lang="en-US" dirty="0"/>
              <a:t>PC1 = dominant movement pattern (behavioral axis)</a:t>
            </a:r>
          </a:p>
          <a:p>
            <a:pPr lvl="1"/>
            <a:endParaRPr lang="en-US" dirty="0">
              <a:cs typeface="Helvetica" panose="020B0604020202020204" pitchFamily="34" charset="0"/>
            </a:endParaRPr>
          </a:p>
        </p:txBody>
      </p:sp>
      <p:sp>
        <p:nvSpPr>
          <p:cNvPr id="31" name="Rectangle 30">
            <a:extLst>
              <a:ext uri="{FF2B5EF4-FFF2-40B4-BE49-F238E27FC236}">
                <a16:creationId xmlns:a16="http://schemas.microsoft.com/office/drawing/2014/main" id="{33468BD4-9BA6-E973-6BBE-408EADD84736}"/>
              </a:ext>
            </a:extLst>
          </p:cNvPr>
          <p:cNvSpPr/>
          <p:nvPr/>
        </p:nvSpPr>
        <p:spPr>
          <a:xfrm>
            <a:off x="7979121" y="2570896"/>
            <a:ext cx="2403357" cy="2444336"/>
          </a:xfrm>
          <a:prstGeom prst="rect">
            <a:avLst/>
          </a:prstGeom>
          <a:solidFill>
            <a:schemeClr val="bg1">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latin typeface="Helvetica Neue Thin" panose="020B0403020202020204" pitchFamily="34" charset="0"/>
              <a:ea typeface="Helvetica Neue Thin" panose="020B0403020202020204" pitchFamily="34" charset="0"/>
            </a:endParaRPr>
          </a:p>
        </p:txBody>
      </p:sp>
      <p:sp>
        <p:nvSpPr>
          <p:cNvPr id="9" name="Rectangle 8">
            <a:extLst>
              <a:ext uri="{FF2B5EF4-FFF2-40B4-BE49-F238E27FC236}">
                <a16:creationId xmlns:a16="http://schemas.microsoft.com/office/drawing/2014/main" id="{68BD492F-9435-54D9-D62B-0DBB92480A6F}"/>
              </a:ext>
            </a:extLst>
          </p:cNvPr>
          <p:cNvSpPr/>
          <p:nvPr/>
        </p:nvSpPr>
        <p:spPr>
          <a:xfrm>
            <a:off x="1227537" y="2572443"/>
            <a:ext cx="2823172" cy="2444336"/>
          </a:xfrm>
          <a:prstGeom prst="rect">
            <a:avLst/>
          </a:prstGeom>
          <a:solidFill>
            <a:schemeClr val="bg1">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latin typeface="Helvetica Neue Thin" panose="020B0403020202020204" pitchFamily="34" charset="0"/>
              <a:ea typeface="Helvetica Neue Thin" panose="020B0403020202020204" pitchFamily="34" charset="0"/>
            </a:endParaRPr>
          </a:p>
        </p:txBody>
      </p:sp>
      <p:sp>
        <p:nvSpPr>
          <p:cNvPr id="4" name="Rectangle 3">
            <a:extLst>
              <a:ext uri="{FF2B5EF4-FFF2-40B4-BE49-F238E27FC236}">
                <a16:creationId xmlns:a16="http://schemas.microsoft.com/office/drawing/2014/main" id="{9BDC08B0-D362-8C84-6189-ABFE9CC6214B}"/>
              </a:ext>
            </a:extLst>
          </p:cNvPr>
          <p:cNvSpPr/>
          <p:nvPr/>
        </p:nvSpPr>
        <p:spPr>
          <a:xfrm>
            <a:off x="1306796" y="2682597"/>
            <a:ext cx="2664654" cy="103165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Thin" panose="020B0403020202020204" pitchFamily="34" charset="0"/>
                <a:ea typeface="Helvetica Neue Thin" panose="020B0403020202020204" pitchFamily="34" charset="0"/>
              </a:rPr>
              <a:t>MeA Fiber Data</a:t>
            </a:r>
          </a:p>
        </p:txBody>
      </p:sp>
      <p:sp>
        <p:nvSpPr>
          <p:cNvPr id="5" name="Rectangle 4">
            <a:extLst>
              <a:ext uri="{FF2B5EF4-FFF2-40B4-BE49-F238E27FC236}">
                <a16:creationId xmlns:a16="http://schemas.microsoft.com/office/drawing/2014/main" id="{4237CFF5-ACF1-69BD-6A03-DA0AC5A76789}"/>
              </a:ext>
            </a:extLst>
          </p:cNvPr>
          <p:cNvSpPr/>
          <p:nvPr/>
        </p:nvSpPr>
        <p:spPr>
          <a:xfrm>
            <a:off x="1306796" y="3908799"/>
            <a:ext cx="2664654" cy="103165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Thin" panose="020B0403020202020204" pitchFamily="34" charset="0"/>
                <a:ea typeface="Helvetica Neue Thin" panose="020B0403020202020204" pitchFamily="34" charset="0"/>
              </a:rPr>
              <a:t>Behavior Features (PCA)</a:t>
            </a:r>
          </a:p>
        </p:txBody>
      </p:sp>
      <p:sp>
        <p:nvSpPr>
          <p:cNvPr id="7" name="Rectangle 6">
            <a:extLst>
              <a:ext uri="{FF2B5EF4-FFF2-40B4-BE49-F238E27FC236}">
                <a16:creationId xmlns:a16="http://schemas.microsoft.com/office/drawing/2014/main" id="{3885C905-90FE-FC03-3DE3-7674B334960F}"/>
              </a:ext>
            </a:extLst>
          </p:cNvPr>
          <p:cNvSpPr/>
          <p:nvPr/>
        </p:nvSpPr>
        <p:spPr>
          <a:xfrm>
            <a:off x="4709146" y="3292971"/>
            <a:ext cx="2263138" cy="101981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Thin" panose="020B0403020202020204" pitchFamily="34" charset="0"/>
                <a:ea typeface="Helvetica Neue Thin" panose="020B0403020202020204" pitchFamily="34" charset="0"/>
              </a:rPr>
              <a:t>Surrogate Data</a:t>
            </a:r>
          </a:p>
        </p:txBody>
      </p:sp>
      <p:cxnSp>
        <p:nvCxnSpPr>
          <p:cNvPr id="15" name="Straight Arrow Connector 14">
            <a:extLst>
              <a:ext uri="{FF2B5EF4-FFF2-40B4-BE49-F238E27FC236}">
                <a16:creationId xmlns:a16="http://schemas.microsoft.com/office/drawing/2014/main" id="{B489BD22-75AE-F1A4-9A06-2164F33205A5}"/>
              </a:ext>
            </a:extLst>
          </p:cNvPr>
          <p:cNvCxnSpPr>
            <a:cxnSpLocks/>
            <a:stCxn id="9" idx="3"/>
            <a:endCxn id="7" idx="1"/>
          </p:cNvCxnSpPr>
          <p:nvPr/>
        </p:nvCxnSpPr>
        <p:spPr>
          <a:xfrm>
            <a:off x="4050709" y="3794611"/>
            <a:ext cx="658437" cy="8267"/>
          </a:xfrm>
          <a:prstGeom prst="straightConnector1">
            <a:avLst/>
          </a:prstGeom>
          <a:ln w="28575">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F90D836-81C5-766F-A192-EEDDBDABABA0}"/>
              </a:ext>
            </a:extLst>
          </p:cNvPr>
          <p:cNvCxnSpPr>
            <a:cxnSpLocks/>
            <a:stCxn id="7" idx="3"/>
            <a:endCxn id="31" idx="1"/>
          </p:cNvCxnSpPr>
          <p:nvPr/>
        </p:nvCxnSpPr>
        <p:spPr>
          <a:xfrm flipV="1">
            <a:off x="6972284" y="3793064"/>
            <a:ext cx="1006837" cy="9814"/>
          </a:xfrm>
          <a:prstGeom prst="straightConnector1">
            <a:avLst/>
          </a:prstGeom>
          <a:ln w="28575">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42F8A7B9-95EA-9BC4-F3B2-D85D0373FF31}"/>
              </a:ext>
            </a:extLst>
          </p:cNvPr>
          <p:cNvSpPr/>
          <p:nvPr/>
        </p:nvSpPr>
        <p:spPr>
          <a:xfrm>
            <a:off x="8049230" y="2718398"/>
            <a:ext cx="2263137" cy="101587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Thin" panose="020B0403020202020204" pitchFamily="34" charset="0"/>
                <a:ea typeface="Helvetica Neue Thin" panose="020B0403020202020204" pitchFamily="34" charset="0"/>
              </a:rPr>
              <a:t>Sweep A</a:t>
            </a:r>
          </a:p>
        </p:txBody>
      </p:sp>
      <p:sp>
        <p:nvSpPr>
          <p:cNvPr id="27" name="Rectangle 26">
            <a:extLst>
              <a:ext uri="{FF2B5EF4-FFF2-40B4-BE49-F238E27FC236}">
                <a16:creationId xmlns:a16="http://schemas.microsoft.com/office/drawing/2014/main" id="{745FF7D3-1AC0-574C-7856-785E6EF8DEBE}"/>
              </a:ext>
            </a:extLst>
          </p:cNvPr>
          <p:cNvSpPr/>
          <p:nvPr/>
        </p:nvSpPr>
        <p:spPr>
          <a:xfrm>
            <a:off x="8058380" y="3934568"/>
            <a:ext cx="2263137" cy="101587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Thin" panose="020B0403020202020204" pitchFamily="34" charset="0"/>
                <a:ea typeface="Helvetica Neue Thin" panose="020B0403020202020204" pitchFamily="34" charset="0"/>
              </a:rPr>
              <a:t>Sweep B</a:t>
            </a:r>
          </a:p>
        </p:txBody>
      </p:sp>
      <p:sp>
        <p:nvSpPr>
          <p:cNvPr id="30" name="Title 1">
            <a:extLst>
              <a:ext uri="{FF2B5EF4-FFF2-40B4-BE49-F238E27FC236}">
                <a16:creationId xmlns:a16="http://schemas.microsoft.com/office/drawing/2014/main" id="{D027AF3F-680B-C024-C1C2-02608751A9CB}"/>
              </a:ext>
            </a:extLst>
          </p:cNvPr>
          <p:cNvSpPr txBox="1">
            <a:spLocks/>
          </p:cNvSpPr>
          <p:nvPr/>
        </p:nvSpPr>
        <p:spPr>
          <a:xfrm>
            <a:off x="7415431" y="1841221"/>
            <a:ext cx="3549033" cy="803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bg1"/>
                </a:solidFill>
                <a:latin typeface="Helvetica Neue UltraLight" panose="02000206000000020004" pitchFamily="2" charset="0"/>
                <a:ea typeface="Helvetica Neue UltraLight" panose="02000206000000020004" pitchFamily="2" charset="0"/>
                <a:cs typeface="Helvetica Neue" panose="02000503000000020004" pitchFamily="2" charset="0"/>
              </a:rPr>
              <a:t>TACI Optimization</a:t>
            </a:r>
          </a:p>
        </p:txBody>
      </p:sp>
    </p:spTree>
    <p:extLst>
      <p:ext uri="{BB962C8B-B14F-4D97-AF65-F5344CB8AC3E}">
        <p14:creationId xmlns:p14="http://schemas.microsoft.com/office/powerpoint/2010/main" val="1364173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81A42A1-76A5-ADD5-44D5-544E3DCEF0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C1A119-B1B3-E159-18E3-9E42E6AEF3E8}"/>
              </a:ext>
            </a:extLst>
          </p:cNvPr>
          <p:cNvSpPr>
            <a:spLocks noGrp="1"/>
          </p:cNvSpPr>
          <p:nvPr>
            <p:ph type="title"/>
          </p:nvPr>
        </p:nvSpPr>
        <p:spPr>
          <a:xfrm>
            <a:off x="838200" y="687408"/>
            <a:ext cx="10515600" cy="803426"/>
          </a:xfrm>
        </p:spPr>
        <p:txBody>
          <a:bodyPr>
            <a:normAutofit/>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TACI Optimization Process </a:t>
            </a:r>
          </a:p>
        </p:txBody>
      </p:sp>
      <p:sp>
        <p:nvSpPr>
          <p:cNvPr id="3" name="Content Placeholder 2">
            <a:extLst>
              <a:ext uri="{FF2B5EF4-FFF2-40B4-BE49-F238E27FC236}">
                <a16:creationId xmlns:a16="http://schemas.microsoft.com/office/drawing/2014/main" id="{27C129E8-1427-D8C7-0309-B21492DF769A}"/>
              </a:ext>
            </a:extLst>
          </p:cNvPr>
          <p:cNvSpPr>
            <a:spLocks noGrp="1"/>
          </p:cNvSpPr>
          <p:nvPr>
            <p:ph idx="1"/>
          </p:nvPr>
        </p:nvSpPr>
        <p:spPr>
          <a:xfrm>
            <a:off x="838200" y="7603913"/>
            <a:ext cx="10515600" cy="3910156"/>
          </a:xfrm>
        </p:spPr>
        <p:txBody>
          <a:bodyPr>
            <a:normAutofit/>
          </a:bodyPr>
          <a:lstStyle/>
          <a:p>
            <a:r>
              <a:rPr lang="en-US" b="1" dirty="0"/>
              <a:t>Fiber Photometry: Neural Recordings</a:t>
            </a:r>
            <a:endParaRPr lang="en-US" dirty="0"/>
          </a:p>
          <a:p>
            <a:pPr lvl="1"/>
            <a:r>
              <a:rPr lang="en-US" dirty="0"/>
              <a:t>Real-time MeA calcium activity</a:t>
            </a:r>
          </a:p>
          <a:p>
            <a:pPr lvl="1"/>
            <a:r>
              <a:rPr lang="en-US" dirty="0"/>
              <a:t>Neural signal synchronized to behavior</a:t>
            </a:r>
          </a:p>
          <a:p>
            <a:r>
              <a:rPr lang="en-US" sz="2800" b="1" dirty="0">
                <a:cs typeface="Helvetica" panose="020B0604020202020204" pitchFamily="34" charset="0"/>
              </a:rPr>
              <a:t>Extraction of Features Underlying Behavior </a:t>
            </a:r>
          </a:p>
          <a:p>
            <a:pPr lvl="1"/>
            <a:r>
              <a:rPr lang="en-US" dirty="0"/>
              <a:t>Reduces pose data to main components</a:t>
            </a:r>
          </a:p>
          <a:p>
            <a:pPr lvl="1"/>
            <a:r>
              <a:rPr lang="en-US" dirty="0"/>
              <a:t>PC1 = dominant movement pattern (behavioral axis)</a:t>
            </a:r>
          </a:p>
          <a:p>
            <a:pPr lvl="1"/>
            <a:endParaRPr lang="en-US" dirty="0">
              <a:cs typeface="Helvetica" panose="020B0604020202020204" pitchFamily="34" charset="0"/>
            </a:endParaRPr>
          </a:p>
        </p:txBody>
      </p:sp>
      <p:sp>
        <p:nvSpPr>
          <p:cNvPr id="31" name="Rectangle 30">
            <a:extLst>
              <a:ext uri="{FF2B5EF4-FFF2-40B4-BE49-F238E27FC236}">
                <a16:creationId xmlns:a16="http://schemas.microsoft.com/office/drawing/2014/main" id="{0CA0C3AB-2370-15A3-638A-9A9778701B6D}"/>
              </a:ext>
            </a:extLst>
          </p:cNvPr>
          <p:cNvSpPr/>
          <p:nvPr/>
        </p:nvSpPr>
        <p:spPr>
          <a:xfrm>
            <a:off x="7979121" y="2570896"/>
            <a:ext cx="2403357" cy="2444336"/>
          </a:xfrm>
          <a:prstGeom prst="rect">
            <a:avLst/>
          </a:prstGeom>
          <a:solidFill>
            <a:schemeClr val="bg1">
              <a:alpha val="50196"/>
            </a:schemeClr>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latin typeface="Helvetica Neue Thin" panose="020B0403020202020204" pitchFamily="34" charset="0"/>
              <a:ea typeface="Helvetica Neue Thin" panose="020B0403020202020204" pitchFamily="34" charset="0"/>
            </a:endParaRPr>
          </a:p>
        </p:txBody>
      </p:sp>
      <p:sp>
        <p:nvSpPr>
          <p:cNvPr id="9" name="Rectangle 8">
            <a:extLst>
              <a:ext uri="{FF2B5EF4-FFF2-40B4-BE49-F238E27FC236}">
                <a16:creationId xmlns:a16="http://schemas.microsoft.com/office/drawing/2014/main" id="{39528C8D-48CA-A9E5-C33C-E858ABA44B0B}"/>
              </a:ext>
            </a:extLst>
          </p:cNvPr>
          <p:cNvSpPr/>
          <p:nvPr/>
        </p:nvSpPr>
        <p:spPr>
          <a:xfrm>
            <a:off x="1227537" y="2572443"/>
            <a:ext cx="2823172" cy="2444336"/>
          </a:xfrm>
          <a:prstGeom prst="rect">
            <a:avLst/>
          </a:prstGeom>
          <a:solidFill>
            <a:schemeClr val="bg1">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latin typeface="Helvetica Neue Thin" panose="020B0403020202020204" pitchFamily="34" charset="0"/>
              <a:ea typeface="Helvetica Neue Thin" panose="020B0403020202020204" pitchFamily="34" charset="0"/>
            </a:endParaRPr>
          </a:p>
        </p:txBody>
      </p:sp>
      <p:sp>
        <p:nvSpPr>
          <p:cNvPr id="4" name="Rectangle 3">
            <a:extLst>
              <a:ext uri="{FF2B5EF4-FFF2-40B4-BE49-F238E27FC236}">
                <a16:creationId xmlns:a16="http://schemas.microsoft.com/office/drawing/2014/main" id="{70DB8368-E640-8BD3-4CCB-53E7B708A179}"/>
              </a:ext>
            </a:extLst>
          </p:cNvPr>
          <p:cNvSpPr/>
          <p:nvPr/>
        </p:nvSpPr>
        <p:spPr>
          <a:xfrm>
            <a:off x="1306796" y="2682597"/>
            <a:ext cx="2664654" cy="103165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Thin" panose="020B0403020202020204" pitchFamily="34" charset="0"/>
                <a:ea typeface="Helvetica Neue Thin" panose="020B0403020202020204" pitchFamily="34" charset="0"/>
              </a:rPr>
              <a:t>MeA Fiber Data</a:t>
            </a:r>
          </a:p>
        </p:txBody>
      </p:sp>
      <p:sp>
        <p:nvSpPr>
          <p:cNvPr id="5" name="Rectangle 4">
            <a:extLst>
              <a:ext uri="{FF2B5EF4-FFF2-40B4-BE49-F238E27FC236}">
                <a16:creationId xmlns:a16="http://schemas.microsoft.com/office/drawing/2014/main" id="{0E33DAC6-6935-E3F6-6502-B7C09683BDCB}"/>
              </a:ext>
            </a:extLst>
          </p:cNvPr>
          <p:cNvSpPr/>
          <p:nvPr/>
        </p:nvSpPr>
        <p:spPr>
          <a:xfrm>
            <a:off x="1306796" y="3908799"/>
            <a:ext cx="2664654" cy="103165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Thin" panose="020B0403020202020204" pitchFamily="34" charset="0"/>
                <a:ea typeface="Helvetica Neue Thin" panose="020B0403020202020204" pitchFamily="34" charset="0"/>
              </a:rPr>
              <a:t>Behavior Features (PCA)</a:t>
            </a:r>
          </a:p>
        </p:txBody>
      </p:sp>
      <p:sp>
        <p:nvSpPr>
          <p:cNvPr id="7" name="Rectangle 6">
            <a:extLst>
              <a:ext uri="{FF2B5EF4-FFF2-40B4-BE49-F238E27FC236}">
                <a16:creationId xmlns:a16="http://schemas.microsoft.com/office/drawing/2014/main" id="{828BEA10-120D-D99C-3A57-0CB331582BDE}"/>
              </a:ext>
            </a:extLst>
          </p:cNvPr>
          <p:cNvSpPr/>
          <p:nvPr/>
        </p:nvSpPr>
        <p:spPr>
          <a:xfrm>
            <a:off x="4709146" y="3292971"/>
            <a:ext cx="2263138" cy="101981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Thin" panose="020B0403020202020204" pitchFamily="34" charset="0"/>
                <a:ea typeface="Helvetica Neue Thin" panose="020B0403020202020204" pitchFamily="34" charset="0"/>
              </a:rPr>
              <a:t>Surrogate Data</a:t>
            </a:r>
          </a:p>
        </p:txBody>
      </p:sp>
      <p:cxnSp>
        <p:nvCxnSpPr>
          <p:cNvPr id="15" name="Straight Arrow Connector 14">
            <a:extLst>
              <a:ext uri="{FF2B5EF4-FFF2-40B4-BE49-F238E27FC236}">
                <a16:creationId xmlns:a16="http://schemas.microsoft.com/office/drawing/2014/main" id="{12E1EB52-5CA3-E7E5-07E2-2C77A8B14C09}"/>
              </a:ext>
            </a:extLst>
          </p:cNvPr>
          <p:cNvCxnSpPr>
            <a:cxnSpLocks/>
            <a:stCxn id="9" idx="3"/>
            <a:endCxn id="7" idx="1"/>
          </p:cNvCxnSpPr>
          <p:nvPr/>
        </p:nvCxnSpPr>
        <p:spPr>
          <a:xfrm>
            <a:off x="4050709" y="3794611"/>
            <a:ext cx="658437" cy="8267"/>
          </a:xfrm>
          <a:prstGeom prst="straightConnector1">
            <a:avLst/>
          </a:prstGeom>
          <a:ln w="28575">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793B20A-F7CD-B508-6394-A62A380C2D3E}"/>
              </a:ext>
            </a:extLst>
          </p:cNvPr>
          <p:cNvCxnSpPr>
            <a:cxnSpLocks/>
            <a:stCxn id="7" idx="3"/>
            <a:endCxn id="31" idx="1"/>
          </p:cNvCxnSpPr>
          <p:nvPr/>
        </p:nvCxnSpPr>
        <p:spPr>
          <a:xfrm flipV="1">
            <a:off x="6972284" y="3793064"/>
            <a:ext cx="1006837" cy="9814"/>
          </a:xfrm>
          <a:prstGeom prst="straightConnector1">
            <a:avLst/>
          </a:prstGeom>
          <a:ln w="28575">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41B7C0A9-E98C-DCB6-2FE4-6D8397935CC7}"/>
              </a:ext>
            </a:extLst>
          </p:cNvPr>
          <p:cNvSpPr/>
          <p:nvPr/>
        </p:nvSpPr>
        <p:spPr>
          <a:xfrm>
            <a:off x="8049230" y="2718398"/>
            <a:ext cx="2263137" cy="101587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Thin" panose="020B0403020202020204" pitchFamily="34" charset="0"/>
                <a:ea typeface="Helvetica Neue Thin" panose="020B0403020202020204" pitchFamily="34" charset="0"/>
              </a:rPr>
              <a:t>Sweep A</a:t>
            </a:r>
          </a:p>
        </p:txBody>
      </p:sp>
      <p:sp>
        <p:nvSpPr>
          <p:cNvPr id="27" name="Rectangle 26">
            <a:extLst>
              <a:ext uri="{FF2B5EF4-FFF2-40B4-BE49-F238E27FC236}">
                <a16:creationId xmlns:a16="http://schemas.microsoft.com/office/drawing/2014/main" id="{FBC1D478-28BD-7916-E637-D21C1D8E2D96}"/>
              </a:ext>
            </a:extLst>
          </p:cNvPr>
          <p:cNvSpPr/>
          <p:nvPr/>
        </p:nvSpPr>
        <p:spPr>
          <a:xfrm>
            <a:off x="8058380" y="3934568"/>
            <a:ext cx="2263137" cy="101587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Thin" panose="020B0403020202020204" pitchFamily="34" charset="0"/>
                <a:ea typeface="Helvetica Neue Thin" panose="020B0403020202020204" pitchFamily="34" charset="0"/>
              </a:rPr>
              <a:t>Sweep B</a:t>
            </a:r>
          </a:p>
        </p:txBody>
      </p:sp>
      <p:sp>
        <p:nvSpPr>
          <p:cNvPr id="30" name="Title 1">
            <a:extLst>
              <a:ext uri="{FF2B5EF4-FFF2-40B4-BE49-F238E27FC236}">
                <a16:creationId xmlns:a16="http://schemas.microsoft.com/office/drawing/2014/main" id="{B18DA802-687A-B4B5-CFEC-7E25C682D685}"/>
              </a:ext>
            </a:extLst>
          </p:cNvPr>
          <p:cNvSpPr txBox="1">
            <a:spLocks/>
          </p:cNvSpPr>
          <p:nvPr/>
        </p:nvSpPr>
        <p:spPr>
          <a:xfrm>
            <a:off x="7415431" y="1841221"/>
            <a:ext cx="3549033" cy="803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bg1"/>
                </a:solidFill>
                <a:latin typeface="Helvetica Neue UltraLight" panose="02000206000000020004" pitchFamily="2" charset="0"/>
                <a:ea typeface="Helvetica Neue UltraLight" panose="02000206000000020004" pitchFamily="2" charset="0"/>
                <a:cs typeface="Helvetica Neue" panose="02000503000000020004" pitchFamily="2" charset="0"/>
              </a:rPr>
              <a:t>TACI Optimization</a:t>
            </a:r>
          </a:p>
        </p:txBody>
      </p:sp>
    </p:spTree>
    <p:extLst>
      <p:ext uri="{BB962C8B-B14F-4D97-AF65-F5344CB8AC3E}">
        <p14:creationId xmlns:p14="http://schemas.microsoft.com/office/powerpoint/2010/main" val="1535466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8593E92-C123-D271-FB0C-C351AC65B797}"/>
              </a:ext>
            </a:extLst>
          </p:cNvPr>
          <p:cNvGrpSpPr>
            <a:grpSpLocks noChangeAspect="1"/>
          </p:cNvGrpSpPr>
          <p:nvPr/>
        </p:nvGrpSpPr>
        <p:grpSpPr>
          <a:xfrm>
            <a:off x="152400" y="2289792"/>
            <a:ext cx="11887199" cy="1374437"/>
            <a:chOff x="-1" y="2826829"/>
            <a:chExt cx="14393367" cy="1664208"/>
          </a:xfrm>
        </p:grpSpPr>
        <p:pic>
          <p:nvPicPr>
            <p:cNvPr id="5" name="Picture 4">
              <a:extLst>
                <a:ext uri="{FF2B5EF4-FFF2-40B4-BE49-F238E27FC236}">
                  <a16:creationId xmlns:a16="http://schemas.microsoft.com/office/drawing/2014/main" id="{ADBC1607-8E7E-63AB-8E9F-38762E167B54}"/>
                </a:ext>
              </a:extLst>
            </p:cNvPr>
            <p:cNvPicPr>
              <a:picLocks noChangeAspect="1"/>
            </p:cNvPicPr>
            <p:nvPr/>
          </p:nvPicPr>
          <p:blipFill>
            <a:blip r:embed="rId3"/>
            <a:stretch>
              <a:fillRect/>
            </a:stretch>
          </p:blipFill>
          <p:spPr>
            <a:xfrm>
              <a:off x="11895432" y="2826829"/>
              <a:ext cx="2497934" cy="1664208"/>
            </a:xfrm>
            <a:prstGeom prst="rect">
              <a:avLst/>
            </a:prstGeom>
          </p:spPr>
        </p:pic>
        <p:pic>
          <p:nvPicPr>
            <p:cNvPr id="6" name="Picture 12" descr="Learning to be lions | San Diego Zoo Wildlife Explorers">
              <a:extLst>
                <a:ext uri="{FF2B5EF4-FFF2-40B4-BE49-F238E27FC236}">
                  <a16:creationId xmlns:a16="http://schemas.microsoft.com/office/drawing/2014/main" id="{429F26B9-C969-7FFE-B43C-B23C4987A9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44557" y="2826829"/>
              <a:ext cx="2926711" cy="16642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Lion Behaviour Explained - Discovery UK">
              <a:extLst>
                <a:ext uri="{FF2B5EF4-FFF2-40B4-BE49-F238E27FC236}">
                  <a16:creationId xmlns:a16="http://schemas.microsoft.com/office/drawing/2014/main" id="{5B7E5514-9AE3-5BD1-E7B2-3862F4CBD29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 y="2826829"/>
              <a:ext cx="2497082" cy="16642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ow does one tell if two lions or more are fighting for territory/pride  ownership? - Quora">
              <a:extLst>
                <a:ext uri="{FF2B5EF4-FFF2-40B4-BE49-F238E27FC236}">
                  <a16:creationId xmlns:a16="http://schemas.microsoft.com/office/drawing/2014/main" id="{1B5B6F40-C6C9-52B4-163D-B1CDC58F9D5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2153" y="2826829"/>
              <a:ext cx="2664502" cy="16642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Lion cubs with mother">
              <a:extLst>
                <a:ext uri="{FF2B5EF4-FFF2-40B4-BE49-F238E27FC236}">
                  <a16:creationId xmlns:a16="http://schemas.microsoft.com/office/drawing/2014/main" id="{6A82C840-B7E7-D4A6-4B14-BCCF5C40EE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92584" y="2826829"/>
              <a:ext cx="2958592" cy="16642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3AE9C0B-DED3-A973-6374-DFE68F97A3BE}"/>
                </a:ext>
              </a:extLst>
            </p:cNvPr>
            <p:cNvPicPr>
              <a:picLocks noChangeAspect="1"/>
            </p:cNvPicPr>
            <p:nvPr/>
          </p:nvPicPr>
          <p:blipFill>
            <a:blip r:embed="rId8"/>
            <a:stretch>
              <a:fillRect/>
            </a:stretch>
          </p:blipFill>
          <p:spPr>
            <a:xfrm>
              <a:off x="4881263" y="2826829"/>
              <a:ext cx="2315420" cy="1664208"/>
            </a:xfrm>
            <a:prstGeom prst="rect">
              <a:avLst/>
            </a:prstGeom>
          </p:spPr>
        </p:pic>
      </p:grpSp>
      <p:sp>
        <p:nvSpPr>
          <p:cNvPr id="11" name="TextBox 10">
            <a:extLst>
              <a:ext uri="{FF2B5EF4-FFF2-40B4-BE49-F238E27FC236}">
                <a16:creationId xmlns:a16="http://schemas.microsoft.com/office/drawing/2014/main" id="{23BCF0F8-CF01-A0FD-1B7B-DBECE4417E50}"/>
              </a:ext>
            </a:extLst>
          </p:cNvPr>
          <p:cNvSpPr txBox="1"/>
          <p:nvPr/>
        </p:nvSpPr>
        <p:spPr>
          <a:xfrm>
            <a:off x="356416" y="1835429"/>
            <a:ext cx="1319592" cy="461665"/>
          </a:xfrm>
          <a:prstGeom prst="rect">
            <a:avLst/>
          </a:prstGeom>
          <a:noFill/>
        </p:spPr>
        <p:txBody>
          <a:bodyPr wrap="none" rtlCol="0">
            <a:spAutoFit/>
          </a:bodyPr>
          <a:lstStyle/>
          <a:p>
            <a:pPr algn="ctr"/>
            <a:r>
              <a:rPr lang="en-US" sz="2400" dirty="0">
                <a:solidFill>
                  <a:schemeClr val="bg1"/>
                </a:solidFill>
                <a:latin typeface="Helvetica Neue Thin" panose="020B0403020202020204" pitchFamily="34" charset="0"/>
                <a:ea typeface="Helvetica Neue Thin" panose="020B0403020202020204" pitchFamily="34" charset="0"/>
              </a:rPr>
              <a:t>Affiliative</a:t>
            </a:r>
          </a:p>
        </p:txBody>
      </p:sp>
      <p:sp>
        <p:nvSpPr>
          <p:cNvPr id="12" name="TextBox 11">
            <a:extLst>
              <a:ext uri="{FF2B5EF4-FFF2-40B4-BE49-F238E27FC236}">
                <a16:creationId xmlns:a16="http://schemas.microsoft.com/office/drawing/2014/main" id="{F64677FC-2ED1-87B3-59C0-C4234D301D05}"/>
              </a:ext>
            </a:extLst>
          </p:cNvPr>
          <p:cNvSpPr txBox="1"/>
          <p:nvPr/>
        </p:nvSpPr>
        <p:spPr>
          <a:xfrm>
            <a:off x="2348866" y="1835429"/>
            <a:ext cx="1411412" cy="461665"/>
          </a:xfrm>
          <a:prstGeom prst="rect">
            <a:avLst/>
          </a:prstGeom>
          <a:noFill/>
        </p:spPr>
        <p:txBody>
          <a:bodyPr wrap="none" rtlCol="0">
            <a:spAutoFit/>
          </a:bodyPr>
          <a:lstStyle/>
          <a:p>
            <a:pPr algn="ctr"/>
            <a:r>
              <a:rPr lang="en-US" sz="2400">
                <a:solidFill>
                  <a:schemeClr val="bg1"/>
                </a:solidFill>
                <a:latin typeface="Helvetica Neue Thin" panose="020B0403020202020204" pitchFamily="34" charset="0"/>
                <a:ea typeface="Helvetica Neue Thin" panose="020B0403020202020204" pitchFamily="34" charset="0"/>
              </a:rPr>
              <a:t>Parenting</a:t>
            </a:r>
          </a:p>
        </p:txBody>
      </p:sp>
      <p:sp>
        <p:nvSpPr>
          <p:cNvPr id="13" name="TextBox 12">
            <a:extLst>
              <a:ext uri="{FF2B5EF4-FFF2-40B4-BE49-F238E27FC236}">
                <a16:creationId xmlns:a16="http://schemas.microsoft.com/office/drawing/2014/main" id="{77210337-3255-F96D-2741-1B0A43C77D7A}"/>
              </a:ext>
            </a:extLst>
          </p:cNvPr>
          <p:cNvSpPr txBox="1"/>
          <p:nvPr/>
        </p:nvSpPr>
        <p:spPr>
          <a:xfrm>
            <a:off x="4474283" y="1835429"/>
            <a:ext cx="1097095" cy="461665"/>
          </a:xfrm>
          <a:prstGeom prst="rect">
            <a:avLst/>
          </a:prstGeom>
          <a:noFill/>
        </p:spPr>
        <p:txBody>
          <a:bodyPr wrap="none" rtlCol="0">
            <a:spAutoFit/>
          </a:bodyPr>
          <a:lstStyle/>
          <a:p>
            <a:pPr algn="ctr"/>
            <a:r>
              <a:rPr lang="en-US" sz="2400">
                <a:solidFill>
                  <a:schemeClr val="bg1"/>
                </a:solidFill>
                <a:latin typeface="Helvetica Neue Thin" panose="020B0403020202020204" pitchFamily="34" charset="0"/>
                <a:ea typeface="Helvetica Neue Thin" panose="020B0403020202020204" pitchFamily="34" charset="0"/>
              </a:rPr>
              <a:t>Mating</a:t>
            </a:r>
          </a:p>
        </p:txBody>
      </p:sp>
      <p:sp>
        <p:nvSpPr>
          <p:cNvPr id="14" name="TextBox 13">
            <a:extLst>
              <a:ext uri="{FF2B5EF4-FFF2-40B4-BE49-F238E27FC236}">
                <a16:creationId xmlns:a16="http://schemas.microsoft.com/office/drawing/2014/main" id="{1C24BAD9-DBE9-96B6-0692-AE3229EA7F3E}"/>
              </a:ext>
            </a:extLst>
          </p:cNvPr>
          <p:cNvSpPr txBox="1"/>
          <p:nvPr/>
        </p:nvSpPr>
        <p:spPr>
          <a:xfrm>
            <a:off x="6223573" y="1835429"/>
            <a:ext cx="1671740" cy="461665"/>
          </a:xfrm>
          <a:prstGeom prst="rect">
            <a:avLst/>
          </a:prstGeom>
          <a:noFill/>
        </p:spPr>
        <p:txBody>
          <a:bodyPr wrap="none" rtlCol="0">
            <a:spAutoFit/>
          </a:bodyPr>
          <a:lstStyle/>
          <a:p>
            <a:pPr algn="ctr"/>
            <a:r>
              <a:rPr lang="en-US" sz="2400">
                <a:solidFill>
                  <a:schemeClr val="bg1"/>
                </a:solidFill>
                <a:latin typeface="Helvetica Neue Thin" panose="020B0403020202020204" pitchFamily="34" charset="0"/>
                <a:ea typeface="Helvetica Neue Thin" panose="020B0403020202020204" pitchFamily="34" charset="0"/>
              </a:rPr>
              <a:t>Aggression</a:t>
            </a:r>
          </a:p>
        </p:txBody>
      </p:sp>
      <p:sp>
        <p:nvSpPr>
          <p:cNvPr id="15" name="TextBox 14">
            <a:extLst>
              <a:ext uri="{FF2B5EF4-FFF2-40B4-BE49-F238E27FC236}">
                <a16:creationId xmlns:a16="http://schemas.microsoft.com/office/drawing/2014/main" id="{F04133A5-7EBB-B53F-2810-AA320F17741F}"/>
              </a:ext>
            </a:extLst>
          </p:cNvPr>
          <p:cNvSpPr txBox="1"/>
          <p:nvPr/>
        </p:nvSpPr>
        <p:spPr>
          <a:xfrm>
            <a:off x="8800669" y="1835429"/>
            <a:ext cx="732894" cy="461665"/>
          </a:xfrm>
          <a:prstGeom prst="rect">
            <a:avLst/>
          </a:prstGeom>
          <a:noFill/>
        </p:spPr>
        <p:txBody>
          <a:bodyPr wrap="none" rtlCol="0">
            <a:spAutoFit/>
          </a:bodyPr>
          <a:lstStyle/>
          <a:p>
            <a:pPr algn="ctr"/>
            <a:r>
              <a:rPr lang="en-US" sz="2400">
                <a:solidFill>
                  <a:schemeClr val="bg1"/>
                </a:solidFill>
                <a:latin typeface="Helvetica Neue Thin" panose="020B0403020202020204" pitchFamily="34" charset="0"/>
                <a:ea typeface="Helvetica Neue Thin" panose="020B0403020202020204" pitchFamily="34" charset="0"/>
              </a:rPr>
              <a:t>Play</a:t>
            </a:r>
          </a:p>
        </p:txBody>
      </p:sp>
      <p:sp>
        <p:nvSpPr>
          <p:cNvPr id="16" name="TextBox 15">
            <a:extLst>
              <a:ext uri="{FF2B5EF4-FFF2-40B4-BE49-F238E27FC236}">
                <a16:creationId xmlns:a16="http://schemas.microsoft.com/office/drawing/2014/main" id="{53AC7473-EE4D-8833-703A-008EAD7F2D45}"/>
              </a:ext>
            </a:extLst>
          </p:cNvPr>
          <p:cNvSpPr txBox="1"/>
          <p:nvPr/>
        </p:nvSpPr>
        <p:spPr>
          <a:xfrm>
            <a:off x="10509049" y="1835429"/>
            <a:ext cx="1292662" cy="461665"/>
          </a:xfrm>
          <a:prstGeom prst="rect">
            <a:avLst/>
          </a:prstGeom>
          <a:noFill/>
        </p:spPr>
        <p:txBody>
          <a:bodyPr wrap="none" rtlCol="0">
            <a:spAutoFit/>
          </a:bodyPr>
          <a:lstStyle/>
          <a:p>
            <a:pPr algn="ctr"/>
            <a:r>
              <a:rPr lang="en-US" sz="2400">
                <a:solidFill>
                  <a:schemeClr val="bg1"/>
                </a:solidFill>
                <a:latin typeface="Helvetica Neue Thin" panose="020B0403020202020204" pitchFamily="34" charset="0"/>
                <a:ea typeface="Helvetica Neue Thin" panose="020B0403020202020204" pitchFamily="34" charset="0"/>
              </a:rPr>
              <a:t>Isolation</a:t>
            </a:r>
          </a:p>
        </p:txBody>
      </p:sp>
      <p:sp>
        <p:nvSpPr>
          <p:cNvPr id="17" name="Rectangle 16">
            <a:extLst>
              <a:ext uri="{FF2B5EF4-FFF2-40B4-BE49-F238E27FC236}">
                <a16:creationId xmlns:a16="http://schemas.microsoft.com/office/drawing/2014/main" id="{88A8829A-F18F-AF6D-858F-F146FC579457}"/>
              </a:ext>
            </a:extLst>
          </p:cNvPr>
          <p:cNvSpPr/>
          <p:nvPr/>
        </p:nvSpPr>
        <p:spPr>
          <a:xfrm>
            <a:off x="1981933" y="1944286"/>
            <a:ext cx="151667" cy="18723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6D6701-C480-C723-E4DF-43859F3522D5}"/>
              </a:ext>
            </a:extLst>
          </p:cNvPr>
          <p:cNvSpPr/>
          <p:nvPr/>
        </p:nvSpPr>
        <p:spPr>
          <a:xfrm>
            <a:off x="4115533" y="1944286"/>
            <a:ext cx="151397" cy="207461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6D395D6-D132-1651-7EB3-3CA706FD6BE1}"/>
              </a:ext>
            </a:extLst>
          </p:cNvPr>
          <p:cNvSpPr/>
          <p:nvPr/>
        </p:nvSpPr>
        <p:spPr>
          <a:xfrm>
            <a:off x="6096000" y="1944286"/>
            <a:ext cx="151667" cy="18723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896E8EE-3403-BB3D-2CFC-73CBF9E49675}"/>
              </a:ext>
            </a:extLst>
          </p:cNvPr>
          <p:cNvSpPr/>
          <p:nvPr/>
        </p:nvSpPr>
        <p:spPr>
          <a:xfrm>
            <a:off x="8001000" y="1944286"/>
            <a:ext cx="151667" cy="18723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38F3E00-219E-0C1D-F4C9-F03A47D71F23}"/>
              </a:ext>
            </a:extLst>
          </p:cNvPr>
          <p:cNvSpPr/>
          <p:nvPr/>
        </p:nvSpPr>
        <p:spPr>
          <a:xfrm>
            <a:off x="10216744" y="1944286"/>
            <a:ext cx="151667" cy="18723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A442911-0C38-2971-423B-D6ED58535F7E}"/>
              </a:ext>
            </a:extLst>
          </p:cNvPr>
          <p:cNvSpPr txBox="1"/>
          <p:nvPr/>
        </p:nvSpPr>
        <p:spPr>
          <a:xfrm>
            <a:off x="96981" y="711313"/>
            <a:ext cx="11998037" cy="630942"/>
          </a:xfrm>
          <a:prstGeom prst="rect">
            <a:avLst/>
          </a:prstGeom>
          <a:noFill/>
        </p:spPr>
        <p:txBody>
          <a:bodyPr wrap="square" rtlCol="0">
            <a:spAutoFit/>
          </a:bodyPr>
          <a:lstStyle/>
          <a:p>
            <a:pPr algn="ctr"/>
            <a:r>
              <a:rPr lang="en-US" sz="35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Social behavior is fundamental for survival</a:t>
            </a:r>
          </a:p>
        </p:txBody>
      </p:sp>
      <p:sp>
        <p:nvSpPr>
          <p:cNvPr id="23" name="TextBox 22">
            <a:extLst>
              <a:ext uri="{FF2B5EF4-FFF2-40B4-BE49-F238E27FC236}">
                <a16:creationId xmlns:a16="http://schemas.microsoft.com/office/drawing/2014/main" id="{B6199D59-D137-1CC0-6E98-5D7D7E0C5E09}"/>
              </a:ext>
            </a:extLst>
          </p:cNvPr>
          <p:cNvSpPr txBox="1"/>
          <p:nvPr/>
        </p:nvSpPr>
        <p:spPr>
          <a:xfrm>
            <a:off x="356416" y="4009735"/>
            <a:ext cx="12663997" cy="1938992"/>
          </a:xfrm>
          <a:prstGeom prst="rect">
            <a:avLst/>
          </a:prstGeom>
          <a:noFill/>
        </p:spPr>
        <p:txBody>
          <a:bodyPr wrap="square">
            <a:spAutoFit/>
          </a:bodyPr>
          <a:lstStyle/>
          <a:p>
            <a:r>
              <a:rPr lang="en-US" sz="2000" dirty="0">
                <a:solidFill>
                  <a:schemeClr val="bg1"/>
                </a:solidFill>
                <a:latin typeface="Helvetica Neue Light" panose="02000403000000020004" pitchFamily="2" charset="0"/>
                <a:ea typeface="Helvetica Neue Light" panose="02000403000000020004" pitchFamily="2" charset="0"/>
                <a:cs typeface="Helvetica" panose="020B0604020202020204" pitchFamily="34" charset="0"/>
              </a:rPr>
              <a:t>In Humans: </a:t>
            </a:r>
          </a:p>
          <a:p>
            <a:endParaRPr lang="en-US" sz="2000" dirty="0">
              <a:solidFill>
                <a:schemeClr val="bg1"/>
              </a:solidFill>
              <a:latin typeface="Helvetica Neue Light" panose="02000403000000020004" pitchFamily="2" charset="0"/>
              <a:ea typeface="Helvetica Neue Light" panose="02000403000000020004" pitchFamily="2" charset="0"/>
              <a:cs typeface="Helvetica" panose="020B0604020202020204" pitchFamily="34" charset="0"/>
            </a:endParaRPr>
          </a:p>
          <a:p>
            <a:r>
              <a:rPr lang="en-US" sz="2000" dirty="0">
                <a:solidFill>
                  <a:schemeClr val="bg1"/>
                </a:solidFill>
                <a:latin typeface="Helvetica Neue Light" panose="02000403000000020004" pitchFamily="2" charset="0"/>
                <a:ea typeface="Helvetica Neue Light" panose="02000403000000020004" pitchFamily="2" charset="0"/>
                <a:cs typeface="Helvetica" panose="020B0604020202020204" pitchFamily="34" charset="0"/>
              </a:rPr>
              <a:t>Strong social relationships improve physical health, mental health, and longevity.</a:t>
            </a:r>
          </a:p>
          <a:p>
            <a:endParaRPr lang="en-US" sz="2000" dirty="0">
              <a:solidFill>
                <a:schemeClr val="bg1"/>
              </a:solidFill>
              <a:latin typeface="Helvetica Neue Light" panose="02000403000000020004" pitchFamily="2" charset="0"/>
              <a:ea typeface="Helvetica Neue Light" panose="02000403000000020004" pitchFamily="2" charset="0"/>
              <a:cs typeface="Helvetica" panose="020B0604020202020204" pitchFamily="34" charset="0"/>
            </a:endParaRPr>
          </a:p>
          <a:p>
            <a:r>
              <a:rPr lang="en-US" sz="2000" dirty="0">
                <a:solidFill>
                  <a:schemeClr val="bg1"/>
                </a:solidFill>
                <a:latin typeface="Helvetica Neue Light" panose="02000403000000020004" pitchFamily="2" charset="0"/>
                <a:ea typeface="Helvetica Neue Light" panose="02000403000000020004" pitchFamily="2" charset="0"/>
                <a:cs typeface="Helvetica" panose="020B0604020202020204" pitchFamily="34" charset="0"/>
              </a:rPr>
              <a:t>Lack of social ‘connection’ is linked to heart disease, hypertension, depression, anxiety, and obesity.</a:t>
            </a:r>
          </a:p>
          <a:p>
            <a:endParaRPr lang="en-US" sz="2000" dirty="0">
              <a:solidFill>
                <a:schemeClr val="bg1"/>
              </a:solidFill>
              <a:latin typeface="Helvetica Neue Light" panose="02000403000000020004" pitchFamily="2" charset="0"/>
              <a:ea typeface="Helvetica Neue Light" panose="02000403000000020004" pitchFamily="2" charset="0"/>
              <a:cs typeface="Helvetica" panose="020B0604020202020204" pitchFamily="34" charset="0"/>
            </a:endParaRPr>
          </a:p>
        </p:txBody>
      </p:sp>
    </p:spTree>
    <p:extLst>
      <p:ext uri="{BB962C8B-B14F-4D97-AF65-F5344CB8AC3E}">
        <p14:creationId xmlns:p14="http://schemas.microsoft.com/office/powerpoint/2010/main" val="2023637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7414D-AFED-D4C3-34D5-B97003629544}"/>
              </a:ext>
            </a:extLst>
          </p:cNvPr>
          <p:cNvSpPr>
            <a:spLocks noGrp="1"/>
          </p:cNvSpPr>
          <p:nvPr>
            <p:ph type="title"/>
          </p:nvPr>
        </p:nvSpPr>
        <p:spPr>
          <a:xfrm>
            <a:off x="1228840" y="308280"/>
            <a:ext cx="10515600" cy="793358"/>
          </a:xfrm>
        </p:spPr>
        <p:txBody>
          <a:bodyPr>
            <a:normAutofit/>
          </a:bodyPr>
          <a:lstStyle/>
          <a:p>
            <a:pPr algn="ctr"/>
            <a:r>
              <a:rPr lang="en-US" sz="3600" dirty="0">
                <a:latin typeface="Helvetica Neue" panose="02000503000000020004" pitchFamily="2" charset="0"/>
                <a:ea typeface="Helvetica Neue" panose="02000503000000020004" pitchFamily="2" charset="0"/>
                <a:cs typeface="Helvetica Neue" panose="02000503000000020004" pitchFamily="2" charset="0"/>
              </a:rPr>
              <a:t>Surrogate Data</a:t>
            </a:r>
          </a:p>
        </p:txBody>
      </p:sp>
      <p:sp>
        <p:nvSpPr>
          <p:cNvPr id="3" name="Content Placeholder 2">
            <a:extLst>
              <a:ext uri="{FF2B5EF4-FFF2-40B4-BE49-F238E27FC236}">
                <a16:creationId xmlns:a16="http://schemas.microsoft.com/office/drawing/2014/main" id="{D6A03FF4-AE3A-6D89-D5ED-60E4CA79D4EC}"/>
              </a:ext>
            </a:extLst>
          </p:cNvPr>
          <p:cNvSpPr>
            <a:spLocks noGrp="1"/>
          </p:cNvSpPr>
          <p:nvPr>
            <p:ph idx="1"/>
          </p:nvPr>
        </p:nvSpPr>
        <p:spPr>
          <a:xfrm>
            <a:off x="814590" y="1158485"/>
            <a:ext cx="10515600" cy="1134550"/>
          </a:xfrm>
        </p:spPr>
        <p:txBody>
          <a:bodyPr>
            <a:normAutofit/>
          </a:bodyPr>
          <a:lstStyle/>
          <a:p>
            <a:pPr marL="0" indent="0">
              <a:buNone/>
            </a:pPr>
            <a:r>
              <a:rPr lang="en-US" dirty="0"/>
              <a:t>We must shuffle data while keeping frequency same, this will make our surrogate data</a:t>
            </a:r>
          </a:p>
          <a:p>
            <a:pPr marL="0" indent="0">
              <a:buNone/>
            </a:pPr>
            <a:endParaRPr lang="en-US" dirty="0"/>
          </a:p>
          <a:p>
            <a:endParaRPr lang="en-US" dirty="0"/>
          </a:p>
        </p:txBody>
      </p:sp>
      <p:pic>
        <p:nvPicPr>
          <p:cNvPr id="4" name="Picture 3" descr="A graph of different colored lines&#10;&#10;AI-generated content may be incorrect.">
            <a:extLst>
              <a:ext uri="{FF2B5EF4-FFF2-40B4-BE49-F238E27FC236}">
                <a16:creationId xmlns:a16="http://schemas.microsoft.com/office/drawing/2014/main" id="{90FC66FF-740C-1542-F075-39D582D1FE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920" y="3801272"/>
            <a:ext cx="4240864" cy="2814157"/>
          </a:xfrm>
          <a:prstGeom prst="rect">
            <a:avLst/>
          </a:prstGeom>
        </p:spPr>
      </p:pic>
      <p:pic>
        <p:nvPicPr>
          <p:cNvPr id="5" name="Picture 4" descr="A group of graphs with numbers&#10;&#10;AI-generated content may be incorrect.">
            <a:extLst>
              <a:ext uri="{FF2B5EF4-FFF2-40B4-BE49-F238E27FC236}">
                <a16:creationId xmlns:a16="http://schemas.microsoft.com/office/drawing/2014/main" id="{288A862F-A40C-5636-E54A-69C6747EAE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6640" y="3883506"/>
            <a:ext cx="4411209" cy="2505460"/>
          </a:xfrm>
          <a:prstGeom prst="rect">
            <a:avLst/>
          </a:prstGeom>
        </p:spPr>
      </p:pic>
      <p:sp>
        <p:nvSpPr>
          <p:cNvPr id="7" name="TextBox 6">
            <a:extLst>
              <a:ext uri="{FF2B5EF4-FFF2-40B4-BE49-F238E27FC236}">
                <a16:creationId xmlns:a16="http://schemas.microsoft.com/office/drawing/2014/main" id="{388AD6EC-4EE8-E06E-15CD-7269F75DEDBF}"/>
              </a:ext>
            </a:extLst>
          </p:cNvPr>
          <p:cNvSpPr txBox="1"/>
          <p:nvPr/>
        </p:nvSpPr>
        <p:spPr>
          <a:xfrm>
            <a:off x="861810" y="2086655"/>
            <a:ext cx="6098344" cy="523220"/>
          </a:xfrm>
          <a:prstGeom prst="rect">
            <a:avLst/>
          </a:prstGeom>
          <a:noFill/>
        </p:spPr>
        <p:txBody>
          <a:bodyPr wrap="square">
            <a:spAutoFit/>
          </a:bodyPr>
          <a:lstStyle/>
          <a:p>
            <a:pPr marL="0" indent="0">
              <a:buNone/>
            </a:pPr>
            <a:r>
              <a:rPr lang="en-US" sz="2800" dirty="0"/>
              <a:t>Tests if causality is real, not random</a:t>
            </a:r>
          </a:p>
        </p:txBody>
      </p:sp>
      <p:sp>
        <p:nvSpPr>
          <p:cNvPr id="8" name="TextBox 7">
            <a:extLst>
              <a:ext uri="{FF2B5EF4-FFF2-40B4-BE49-F238E27FC236}">
                <a16:creationId xmlns:a16="http://schemas.microsoft.com/office/drawing/2014/main" id="{AF51B085-9D8A-6F73-F975-25B7D1EC32BE}"/>
              </a:ext>
            </a:extLst>
          </p:cNvPr>
          <p:cNvSpPr txBox="1"/>
          <p:nvPr/>
        </p:nvSpPr>
        <p:spPr>
          <a:xfrm>
            <a:off x="909030" y="1668550"/>
            <a:ext cx="6098344" cy="1815882"/>
          </a:xfrm>
          <a:prstGeom prst="rect">
            <a:avLst/>
          </a:prstGeom>
          <a:noFill/>
        </p:spPr>
        <p:txBody>
          <a:bodyPr wrap="square">
            <a:spAutoFit/>
          </a:bodyPr>
          <a:lstStyle/>
          <a:p>
            <a:pPr marL="0" indent="0">
              <a:buNone/>
            </a:pPr>
            <a:r>
              <a:rPr lang="en-US" sz="2800" dirty="0"/>
              <a:t>If data timing is important and has meaning shuffling the data  shouldn’t remove the </a:t>
            </a:r>
            <a:r>
              <a:rPr lang="en-US" sz="2800" dirty="0" err="1"/>
              <a:t>menaing</a:t>
            </a:r>
            <a:r>
              <a:rPr lang="en-US" sz="2800" dirty="0"/>
              <a:t> that’s why we make the surrogate data</a:t>
            </a:r>
          </a:p>
        </p:txBody>
      </p:sp>
    </p:spTree>
    <p:extLst>
      <p:ext uri="{BB962C8B-B14F-4D97-AF65-F5344CB8AC3E}">
        <p14:creationId xmlns:p14="http://schemas.microsoft.com/office/powerpoint/2010/main" val="901726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mathematical equation with black text&#10;&#10;Description automatically generated">
            <a:extLst>
              <a:ext uri="{FF2B5EF4-FFF2-40B4-BE49-F238E27FC236}">
                <a16:creationId xmlns:a16="http://schemas.microsoft.com/office/drawing/2014/main" id="{5C48EDE5-27AC-69E6-A1DF-2D902168F42F}"/>
              </a:ext>
            </a:extLst>
          </p:cNvPr>
          <p:cNvPicPr>
            <a:picLocks noChangeAspect="1"/>
          </p:cNvPicPr>
          <p:nvPr/>
        </p:nvPicPr>
        <p:blipFill>
          <a:blip r:embed="rId3"/>
          <a:stretch>
            <a:fillRect/>
          </a:stretch>
        </p:blipFill>
        <p:spPr>
          <a:xfrm>
            <a:off x="838200" y="4967654"/>
            <a:ext cx="3594467" cy="1343563"/>
          </a:xfrm>
          <a:prstGeom prst="rect">
            <a:avLst/>
          </a:prstGeom>
        </p:spPr>
      </p:pic>
      <p:sp>
        <p:nvSpPr>
          <p:cNvPr id="3" name="Content Placeholder 2">
            <a:extLst>
              <a:ext uri="{FF2B5EF4-FFF2-40B4-BE49-F238E27FC236}">
                <a16:creationId xmlns:a16="http://schemas.microsoft.com/office/drawing/2014/main" id="{375D2086-9FA5-9161-3B60-C6F465401D5D}"/>
              </a:ext>
            </a:extLst>
          </p:cNvPr>
          <p:cNvSpPr>
            <a:spLocks noGrp="1"/>
          </p:cNvSpPr>
          <p:nvPr>
            <p:ph idx="1"/>
          </p:nvPr>
        </p:nvSpPr>
        <p:spPr/>
        <p:txBody>
          <a:bodyPr>
            <a:normAutofit/>
          </a:bodyPr>
          <a:lstStyle/>
          <a:p>
            <a:pPr marL="0" indent="0">
              <a:buNone/>
            </a:pPr>
            <a:endParaRPr lang="en-US" dirty="0">
              <a:latin typeface="Tw Cen MT" panose="020B0602020104020603" pitchFamily="34" charset="77"/>
            </a:endParaRPr>
          </a:p>
          <a:p>
            <a:pPr marL="0" indent="0">
              <a:buNone/>
            </a:pPr>
            <a:endParaRPr lang="en-US" u="sng" dirty="0">
              <a:latin typeface="Tw Cen MT" panose="020B0602020104020603" pitchFamily="34" charset="77"/>
            </a:endParaRPr>
          </a:p>
          <a:p>
            <a:pPr marL="0" indent="0">
              <a:buNone/>
            </a:pPr>
            <a:endParaRPr lang="en-US" u="sng" dirty="0">
              <a:latin typeface="Tw Cen MT" panose="020B0602020104020603" pitchFamily="34" charset="77"/>
            </a:endParaRPr>
          </a:p>
          <a:p>
            <a:pPr marL="0" indent="0">
              <a:buNone/>
            </a:pPr>
            <a:endParaRPr lang="en-US" dirty="0">
              <a:latin typeface="Tw Cen MT" panose="020B0602020104020603" pitchFamily="34" charset="77"/>
            </a:endParaRPr>
          </a:p>
        </p:txBody>
      </p:sp>
      <p:pic>
        <p:nvPicPr>
          <p:cNvPr id="5" name="Picture 4" descr="A diagram of a bottleneck&#10;&#10;Description automatically generated">
            <a:extLst>
              <a:ext uri="{FF2B5EF4-FFF2-40B4-BE49-F238E27FC236}">
                <a16:creationId xmlns:a16="http://schemas.microsoft.com/office/drawing/2014/main" id="{2B83A518-1FC5-31B5-414D-20499AE7784D}"/>
              </a:ext>
            </a:extLst>
          </p:cNvPr>
          <p:cNvPicPr>
            <a:picLocks noChangeAspect="1"/>
          </p:cNvPicPr>
          <p:nvPr/>
        </p:nvPicPr>
        <p:blipFill>
          <a:blip r:embed="rId4"/>
          <a:stretch>
            <a:fillRect/>
          </a:stretch>
        </p:blipFill>
        <p:spPr>
          <a:xfrm>
            <a:off x="7416615" y="696201"/>
            <a:ext cx="4180114" cy="6044928"/>
          </a:xfrm>
          <a:prstGeom prst="rect">
            <a:avLst/>
          </a:prstGeom>
        </p:spPr>
      </p:pic>
      <p:sp>
        <p:nvSpPr>
          <p:cNvPr id="6" name="Content Placeholder 2">
            <a:extLst>
              <a:ext uri="{FF2B5EF4-FFF2-40B4-BE49-F238E27FC236}">
                <a16:creationId xmlns:a16="http://schemas.microsoft.com/office/drawing/2014/main" id="{70BC7A99-C4BC-7BD8-4052-3DA39F3C7D7A}"/>
              </a:ext>
            </a:extLst>
          </p:cNvPr>
          <p:cNvSpPr txBox="1">
            <a:spLocks/>
          </p:cNvSpPr>
          <p:nvPr/>
        </p:nvSpPr>
        <p:spPr>
          <a:xfrm>
            <a:off x="636494" y="1690687"/>
            <a:ext cx="6183086" cy="50236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cs typeface="Calibri" panose="020F0502020204030204" pitchFamily="34" charset="0"/>
              </a:rPr>
              <a:t>Approach:</a:t>
            </a:r>
            <a:endParaRPr lang="en-US" dirty="0">
              <a:cs typeface="Calibri" panose="020F0502020204030204" pitchFamily="34" charset="0"/>
            </a:endParaRPr>
          </a:p>
          <a:p>
            <a:r>
              <a:rPr lang="en-US" dirty="0">
                <a:cs typeface="Calibri" panose="020F0502020204030204" pitchFamily="34" charset="0"/>
              </a:rPr>
              <a:t>Two-headed predictive autoencoder that predicts the future of one variable (X) from the past of X and Y and another that predicts the future of X from the pasts of X and a randomized version of Y</a:t>
            </a:r>
          </a:p>
          <a:p>
            <a:r>
              <a:rPr lang="en-US" dirty="0">
                <a:cs typeface="Calibri" panose="020F0502020204030204" pitchFamily="34" charset="0"/>
              </a:rPr>
              <a:t>Quantify gain in predictive power with:</a:t>
            </a:r>
          </a:p>
        </p:txBody>
      </p:sp>
      <p:sp>
        <p:nvSpPr>
          <p:cNvPr id="12" name="Title 1">
            <a:extLst>
              <a:ext uri="{FF2B5EF4-FFF2-40B4-BE49-F238E27FC236}">
                <a16:creationId xmlns:a16="http://schemas.microsoft.com/office/drawing/2014/main" id="{F6064EDF-5C23-53D9-E954-95A6FF12CE15}"/>
              </a:ext>
            </a:extLst>
          </p:cNvPr>
          <p:cNvSpPr>
            <a:spLocks noGrp="1"/>
          </p:cNvSpPr>
          <p:nvPr>
            <p:ph type="title"/>
          </p:nvPr>
        </p:nvSpPr>
        <p:spPr>
          <a:xfrm>
            <a:off x="228600" y="173657"/>
            <a:ext cx="10515600" cy="1325563"/>
          </a:xfrm>
        </p:spPr>
        <p:txBody>
          <a:bodyPr/>
          <a:lstStyle/>
          <a:p>
            <a:r>
              <a:rPr lang="en-US" dirty="0"/>
              <a:t>Temporal Autoencoders for Causal Inference</a:t>
            </a:r>
            <a:br>
              <a:rPr lang="en-US" dirty="0"/>
            </a:br>
            <a:endParaRPr lang="en-US" dirty="0"/>
          </a:p>
        </p:txBody>
      </p:sp>
      <p:sp>
        <p:nvSpPr>
          <p:cNvPr id="13" name="TextBox 12">
            <a:extLst>
              <a:ext uri="{FF2B5EF4-FFF2-40B4-BE49-F238E27FC236}">
                <a16:creationId xmlns:a16="http://schemas.microsoft.com/office/drawing/2014/main" id="{AF963D00-0BCE-01A3-EA01-A16AE144A18E}"/>
              </a:ext>
            </a:extLst>
          </p:cNvPr>
          <p:cNvSpPr txBox="1"/>
          <p:nvPr/>
        </p:nvSpPr>
        <p:spPr>
          <a:xfrm>
            <a:off x="264801" y="801247"/>
            <a:ext cx="4204549" cy="369332"/>
          </a:xfrm>
          <a:prstGeom prst="rect">
            <a:avLst/>
          </a:prstGeom>
          <a:noFill/>
        </p:spPr>
        <p:txBody>
          <a:bodyPr wrap="none" rtlCol="0">
            <a:spAutoFit/>
          </a:bodyPr>
          <a:lstStyle/>
          <a:p>
            <a:r>
              <a:rPr lang="en-US" dirty="0"/>
              <a:t>Josuan Calderon &amp; Gordon Berman, 2024</a:t>
            </a:r>
          </a:p>
        </p:txBody>
      </p:sp>
      <p:sp>
        <p:nvSpPr>
          <p:cNvPr id="4" name="TextBox 3">
            <a:extLst>
              <a:ext uri="{FF2B5EF4-FFF2-40B4-BE49-F238E27FC236}">
                <a16:creationId xmlns:a16="http://schemas.microsoft.com/office/drawing/2014/main" id="{F4F2CB19-556D-FDC4-B656-54B78346DDD2}"/>
              </a:ext>
            </a:extLst>
          </p:cNvPr>
          <p:cNvSpPr txBox="1"/>
          <p:nvPr/>
        </p:nvSpPr>
        <p:spPr>
          <a:xfrm>
            <a:off x="2310484" y="1179294"/>
            <a:ext cx="6109854" cy="646331"/>
          </a:xfrm>
          <a:prstGeom prst="rect">
            <a:avLst/>
          </a:prstGeom>
          <a:noFill/>
        </p:spPr>
        <p:txBody>
          <a:bodyPr wrap="square">
            <a:spAutoFit/>
          </a:bodyPr>
          <a:lstStyle/>
          <a:p>
            <a:pPr>
              <a:buFont typeface="Arial" panose="020B0604020202020204" pitchFamily="34" charset="0"/>
              <a:buChar char="•"/>
            </a:pPr>
            <a:r>
              <a:rPr lang="en-US" dirty="0"/>
              <a:t>Dual encoders → shared latent space → future prediction</a:t>
            </a:r>
          </a:p>
          <a:p>
            <a:pPr>
              <a:buFont typeface="Arial" panose="020B0604020202020204" pitchFamily="34" charset="0"/>
              <a:buChar char="•"/>
            </a:pPr>
            <a:r>
              <a:rPr lang="en-US" dirty="0"/>
              <a:t>Behavior and MeA signals processed jointly</a:t>
            </a:r>
          </a:p>
        </p:txBody>
      </p:sp>
    </p:spTree>
    <p:extLst>
      <p:ext uri="{BB962C8B-B14F-4D97-AF65-F5344CB8AC3E}">
        <p14:creationId xmlns:p14="http://schemas.microsoft.com/office/powerpoint/2010/main" val="1819211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0EA3B3D-4F8F-1EEE-09E8-BD2D4085C928}"/>
              </a:ext>
            </a:extLst>
          </p:cNvPr>
          <p:cNvSpPr/>
          <p:nvPr/>
        </p:nvSpPr>
        <p:spPr>
          <a:xfrm>
            <a:off x="355966" y="3099720"/>
            <a:ext cx="4975006" cy="1228792"/>
          </a:xfrm>
          <a:prstGeom prst="rect">
            <a:avLst/>
          </a:prstGeom>
          <a:solidFill>
            <a:srgbClr val="E97132">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488B9B10-727C-41FC-989A-702CFBE87C93}"/>
              </a:ext>
            </a:extLst>
          </p:cNvPr>
          <p:cNvSpPr/>
          <p:nvPr/>
        </p:nvSpPr>
        <p:spPr>
          <a:xfrm>
            <a:off x="5386826" y="3454775"/>
            <a:ext cx="763537" cy="763537"/>
          </a:xfrm>
          <a:prstGeom prst="rect">
            <a:avLst/>
          </a:prstGeom>
          <a:solidFill>
            <a:srgbClr val="0E27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5446D4-9EE8-2BB1-8F8E-0AF8D50D42AB}"/>
              </a:ext>
            </a:extLst>
          </p:cNvPr>
          <p:cNvSpPr>
            <a:spLocks noGrp="1"/>
          </p:cNvSpPr>
          <p:nvPr>
            <p:ph type="title"/>
          </p:nvPr>
        </p:nvSpPr>
        <p:spPr>
          <a:xfrm>
            <a:off x="838200" y="0"/>
            <a:ext cx="10515600" cy="1325563"/>
          </a:xfrm>
        </p:spPr>
        <p:txBody>
          <a:bodyPr/>
          <a:lstStyle/>
          <a:p>
            <a:pPr algn="ctr"/>
            <a:r>
              <a:rPr lang="en-US" dirty="0">
                <a:latin typeface="Helvetica Neue Light" panose="02000403000000020004" pitchFamily="2" charset="0"/>
                <a:ea typeface="Helvetica Neue Light" panose="02000403000000020004" pitchFamily="2" charset="0"/>
              </a:rPr>
              <a:t>Autoencoder parameters</a:t>
            </a:r>
          </a:p>
        </p:txBody>
      </p:sp>
      <p:sp>
        <p:nvSpPr>
          <p:cNvPr id="3" name="Rectangle 2">
            <a:extLst>
              <a:ext uri="{FF2B5EF4-FFF2-40B4-BE49-F238E27FC236}">
                <a16:creationId xmlns:a16="http://schemas.microsoft.com/office/drawing/2014/main" id="{6F4EAFE5-13BD-DCD1-15B8-DB39701AE546}"/>
              </a:ext>
            </a:extLst>
          </p:cNvPr>
          <p:cNvSpPr/>
          <p:nvPr/>
        </p:nvSpPr>
        <p:spPr>
          <a:xfrm>
            <a:off x="358649" y="3466704"/>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9619F9-D27D-6C4F-DDE1-E51EA8AB0E36}"/>
              </a:ext>
            </a:extLst>
          </p:cNvPr>
          <p:cNvSpPr/>
          <p:nvPr/>
        </p:nvSpPr>
        <p:spPr>
          <a:xfrm>
            <a:off x="1196679" y="3466704"/>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4701D0D-AA3F-10FD-129A-8D5ED1D8D243}"/>
              </a:ext>
            </a:extLst>
          </p:cNvPr>
          <p:cNvSpPr/>
          <p:nvPr/>
        </p:nvSpPr>
        <p:spPr>
          <a:xfrm>
            <a:off x="2034708" y="3466704"/>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D8DF68-D48D-D02C-7FE6-72AAA50859E0}"/>
              </a:ext>
            </a:extLst>
          </p:cNvPr>
          <p:cNvSpPr/>
          <p:nvPr/>
        </p:nvSpPr>
        <p:spPr>
          <a:xfrm>
            <a:off x="2872738" y="3466704"/>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D8D4338-7733-9754-EE0A-ECB0452F8691}"/>
              </a:ext>
            </a:extLst>
          </p:cNvPr>
          <p:cNvSpPr>
            <a:spLocks/>
          </p:cNvSpPr>
          <p:nvPr/>
        </p:nvSpPr>
        <p:spPr>
          <a:xfrm>
            <a:off x="3710768" y="3466704"/>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4CE2674-23E5-3BA5-6027-38D174624153}"/>
              </a:ext>
            </a:extLst>
          </p:cNvPr>
          <p:cNvSpPr/>
          <p:nvPr/>
        </p:nvSpPr>
        <p:spPr>
          <a:xfrm>
            <a:off x="5386827" y="3466701"/>
            <a:ext cx="763537" cy="76353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99DEE3-1FCC-D40C-7C27-43B784C04940}"/>
              </a:ext>
            </a:extLst>
          </p:cNvPr>
          <p:cNvSpPr/>
          <p:nvPr/>
        </p:nvSpPr>
        <p:spPr>
          <a:xfrm>
            <a:off x="6224857" y="3466701"/>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86984B-01F0-0224-0A6B-B41E5209B0FD}"/>
              </a:ext>
            </a:extLst>
          </p:cNvPr>
          <p:cNvSpPr/>
          <p:nvPr/>
        </p:nvSpPr>
        <p:spPr>
          <a:xfrm>
            <a:off x="7081522" y="3466701"/>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5C2366-F070-BB9A-A862-B5EDE3472BF2}"/>
              </a:ext>
            </a:extLst>
          </p:cNvPr>
          <p:cNvSpPr/>
          <p:nvPr/>
        </p:nvSpPr>
        <p:spPr>
          <a:xfrm>
            <a:off x="7919552" y="3466701"/>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AC23BB-F543-806F-B62E-74D129AB8EDE}"/>
              </a:ext>
            </a:extLst>
          </p:cNvPr>
          <p:cNvSpPr/>
          <p:nvPr/>
        </p:nvSpPr>
        <p:spPr>
          <a:xfrm>
            <a:off x="8757582" y="3466701"/>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14EE25D-298E-71B8-DE0D-C2B9D5F2CB9A}"/>
              </a:ext>
            </a:extLst>
          </p:cNvPr>
          <p:cNvSpPr/>
          <p:nvPr/>
        </p:nvSpPr>
        <p:spPr>
          <a:xfrm>
            <a:off x="9595611" y="3466701"/>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916804E-F6DE-3208-8B8F-3AF9F6E84D3C}"/>
              </a:ext>
            </a:extLst>
          </p:cNvPr>
          <p:cNvSpPr/>
          <p:nvPr/>
        </p:nvSpPr>
        <p:spPr>
          <a:xfrm>
            <a:off x="10433641" y="3466701"/>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3956D4-5032-0BB4-0CBD-7B2773BCFD59}"/>
              </a:ext>
            </a:extLst>
          </p:cNvPr>
          <p:cNvSpPr/>
          <p:nvPr/>
        </p:nvSpPr>
        <p:spPr>
          <a:xfrm>
            <a:off x="11271671" y="3466699"/>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1824794-82C0-0C7D-7A13-35FC5C1086F8}"/>
              </a:ext>
            </a:extLst>
          </p:cNvPr>
          <p:cNvSpPr/>
          <p:nvPr/>
        </p:nvSpPr>
        <p:spPr>
          <a:xfrm>
            <a:off x="12109701" y="3466697"/>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96D5CBC-C1E4-DBDA-BA22-40687B68C4D5}"/>
              </a:ext>
            </a:extLst>
          </p:cNvPr>
          <p:cNvSpPr txBox="1"/>
          <p:nvPr/>
        </p:nvSpPr>
        <p:spPr>
          <a:xfrm>
            <a:off x="959917" y="2802170"/>
            <a:ext cx="3825641" cy="519010"/>
          </a:xfrm>
          <a:prstGeom prst="rect">
            <a:avLst/>
          </a:prstGeom>
          <a:noFill/>
        </p:spPr>
        <p:txBody>
          <a:bodyPr wrap="square" rtlCol="0">
            <a:spAutoFit/>
          </a:bodyPr>
          <a:lstStyle/>
          <a:p>
            <a:pPr algn="ctr"/>
            <a:r>
              <a:rPr lang="en-US" sz="1200" dirty="0">
                <a:latin typeface="Helvetica Neue Thin" panose="020B0403020202020204" pitchFamily="34" charset="0"/>
                <a:ea typeface="Helvetica Neue Thin" panose="020B0403020202020204" pitchFamily="34" charset="0"/>
              </a:rPr>
              <a:t>Window Length = 6</a:t>
            </a:r>
          </a:p>
        </p:txBody>
      </p:sp>
      <p:sp>
        <p:nvSpPr>
          <p:cNvPr id="19" name="Multiply 18">
            <a:extLst>
              <a:ext uri="{FF2B5EF4-FFF2-40B4-BE49-F238E27FC236}">
                <a16:creationId xmlns:a16="http://schemas.microsoft.com/office/drawing/2014/main" id="{824AC241-B2CB-8A1B-243C-54CBE1940003}"/>
              </a:ext>
            </a:extLst>
          </p:cNvPr>
          <p:cNvSpPr/>
          <p:nvPr/>
        </p:nvSpPr>
        <p:spPr>
          <a:xfrm>
            <a:off x="3554781" y="3202938"/>
            <a:ext cx="1075509" cy="1328290"/>
          </a:xfrm>
          <a:prstGeom prst="mathMultiply">
            <a:avLst>
              <a:gd name="adj1" fmla="val 7492"/>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060533C-C88E-9E0A-015B-2A87B6004D83}"/>
              </a:ext>
            </a:extLst>
          </p:cNvPr>
          <p:cNvSpPr/>
          <p:nvPr/>
        </p:nvSpPr>
        <p:spPr>
          <a:xfrm>
            <a:off x="4556777" y="3466704"/>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y 20">
            <a:extLst>
              <a:ext uri="{FF2B5EF4-FFF2-40B4-BE49-F238E27FC236}">
                <a16:creationId xmlns:a16="http://schemas.microsoft.com/office/drawing/2014/main" id="{6E69DB43-5B16-E4DF-4987-8951B71A07E8}"/>
              </a:ext>
            </a:extLst>
          </p:cNvPr>
          <p:cNvSpPr/>
          <p:nvPr/>
        </p:nvSpPr>
        <p:spPr>
          <a:xfrm>
            <a:off x="4400791" y="3202938"/>
            <a:ext cx="1075509" cy="1328290"/>
          </a:xfrm>
          <a:prstGeom prst="mathMultiply">
            <a:avLst>
              <a:gd name="adj1" fmla="val 7492"/>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Brace 22">
            <a:extLst>
              <a:ext uri="{FF2B5EF4-FFF2-40B4-BE49-F238E27FC236}">
                <a16:creationId xmlns:a16="http://schemas.microsoft.com/office/drawing/2014/main" id="{F3655E46-CCAB-A475-0B26-CB8D6FB7CE2D}"/>
              </a:ext>
            </a:extLst>
          </p:cNvPr>
          <p:cNvSpPr/>
          <p:nvPr/>
        </p:nvSpPr>
        <p:spPr>
          <a:xfrm rot="5400000">
            <a:off x="4440161" y="3621838"/>
            <a:ext cx="142779" cy="1601565"/>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0147F726-10F2-4497-1E5F-88C9E6161A1B}"/>
              </a:ext>
            </a:extLst>
          </p:cNvPr>
          <p:cNvSpPr txBox="1"/>
          <p:nvPr/>
        </p:nvSpPr>
        <p:spPr>
          <a:xfrm>
            <a:off x="3390830" y="4531228"/>
            <a:ext cx="2241441" cy="519010"/>
          </a:xfrm>
          <a:prstGeom prst="rect">
            <a:avLst/>
          </a:prstGeom>
          <a:noFill/>
        </p:spPr>
        <p:txBody>
          <a:bodyPr wrap="square" rtlCol="0">
            <a:spAutoFit/>
          </a:bodyPr>
          <a:lstStyle/>
          <a:p>
            <a:pPr algn="ctr"/>
            <a:r>
              <a:rPr lang="en-US" sz="1200" dirty="0">
                <a:latin typeface="Helvetica Neue Thin" panose="020B0403020202020204" pitchFamily="34" charset="0"/>
                <a:ea typeface="Helvetica Neue Thin" panose="020B0403020202020204" pitchFamily="34" charset="0"/>
              </a:rPr>
              <a:t>Lag = 2</a:t>
            </a:r>
          </a:p>
        </p:txBody>
      </p:sp>
      <p:sp>
        <p:nvSpPr>
          <p:cNvPr id="25" name="Right Brace 24">
            <a:extLst>
              <a:ext uri="{FF2B5EF4-FFF2-40B4-BE49-F238E27FC236}">
                <a16:creationId xmlns:a16="http://schemas.microsoft.com/office/drawing/2014/main" id="{9E3D0215-9CF6-5FE2-601F-BD945E2803EF}"/>
              </a:ext>
            </a:extLst>
          </p:cNvPr>
          <p:cNvSpPr/>
          <p:nvPr/>
        </p:nvSpPr>
        <p:spPr>
          <a:xfrm rot="5400000">
            <a:off x="1905982" y="2800934"/>
            <a:ext cx="180279" cy="3280308"/>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83537C7B-AE58-9F95-BAB1-B394F8A09BF7}"/>
              </a:ext>
            </a:extLst>
          </p:cNvPr>
          <p:cNvSpPr txBox="1"/>
          <p:nvPr/>
        </p:nvSpPr>
        <p:spPr>
          <a:xfrm>
            <a:off x="261425" y="4531228"/>
            <a:ext cx="3418502" cy="519010"/>
          </a:xfrm>
          <a:prstGeom prst="rect">
            <a:avLst/>
          </a:prstGeom>
          <a:noFill/>
        </p:spPr>
        <p:txBody>
          <a:bodyPr wrap="square" rtlCol="0">
            <a:spAutoFit/>
          </a:bodyPr>
          <a:lstStyle/>
          <a:p>
            <a:pPr algn="ctr"/>
            <a:r>
              <a:rPr lang="en-US" sz="1200" dirty="0">
                <a:latin typeface="Helvetica Neue Thin" panose="020B0403020202020204" pitchFamily="34" charset="0"/>
                <a:ea typeface="Helvetica Neue Thin" panose="020B0403020202020204" pitchFamily="34" charset="0"/>
              </a:rPr>
              <a:t>Sequence Length = 4</a:t>
            </a:r>
          </a:p>
        </p:txBody>
      </p:sp>
      <p:cxnSp>
        <p:nvCxnSpPr>
          <p:cNvPr id="27" name="Elbow Connector 26">
            <a:extLst>
              <a:ext uri="{FF2B5EF4-FFF2-40B4-BE49-F238E27FC236}">
                <a16:creationId xmlns:a16="http://schemas.microsoft.com/office/drawing/2014/main" id="{FD673826-CC6D-DE2E-FA78-436CDDBAF766}"/>
              </a:ext>
            </a:extLst>
          </p:cNvPr>
          <p:cNvCxnSpPr>
            <a:cxnSpLocks/>
          </p:cNvCxnSpPr>
          <p:nvPr/>
        </p:nvCxnSpPr>
        <p:spPr>
          <a:xfrm rot="16200000" flipH="1">
            <a:off x="3460420" y="3587248"/>
            <a:ext cx="772065" cy="3772473"/>
          </a:xfrm>
          <a:prstGeom prst="bentConnector2">
            <a:avLst/>
          </a:prstGeom>
        </p:spPr>
        <p:style>
          <a:lnRef idx="2">
            <a:schemeClr val="accent3"/>
          </a:lnRef>
          <a:fillRef idx="0">
            <a:schemeClr val="accent3"/>
          </a:fillRef>
          <a:effectRef idx="1">
            <a:schemeClr val="accent3"/>
          </a:effectRef>
          <a:fontRef idx="minor">
            <a:schemeClr val="tx1"/>
          </a:fontRef>
        </p:style>
      </p:cxnSp>
      <p:cxnSp>
        <p:nvCxnSpPr>
          <p:cNvPr id="28" name="Straight Arrow Connector 27">
            <a:extLst>
              <a:ext uri="{FF2B5EF4-FFF2-40B4-BE49-F238E27FC236}">
                <a16:creationId xmlns:a16="http://schemas.microsoft.com/office/drawing/2014/main" id="{78CECDA8-ED4E-D21E-D188-2086E1515D34}"/>
              </a:ext>
            </a:extLst>
          </p:cNvPr>
          <p:cNvCxnSpPr>
            <a:cxnSpLocks/>
          </p:cNvCxnSpPr>
          <p:nvPr/>
        </p:nvCxnSpPr>
        <p:spPr>
          <a:xfrm flipV="1">
            <a:off x="5732691" y="4237710"/>
            <a:ext cx="0" cy="163373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9" name="TextBox 28">
            <a:extLst>
              <a:ext uri="{FF2B5EF4-FFF2-40B4-BE49-F238E27FC236}">
                <a16:creationId xmlns:a16="http://schemas.microsoft.com/office/drawing/2014/main" id="{92BC329C-B51D-7CC1-5C81-CDF1C8383D67}"/>
              </a:ext>
            </a:extLst>
          </p:cNvPr>
          <p:cNvSpPr txBox="1"/>
          <p:nvPr/>
        </p:nvSpPr>
        <p:spPr>
          <a:xfrm>
            <a:off x="3819869" y="2649008"/>
            <a:ext cx="3825641" cy="519010"/>
          </a:xfrm>
          <a:prstGeom prst="rect">
            <a:avLst/>
          </a:prstGeom>
          <a:noFill/>
        </p:spPr>
        <p:txBody>
          <a:bodyPr wrap="square" rtlCol="0">
            <a:spAutoFit/>
          </a:bodyPr>
          <a:lstStyle/>
          <a:p>
            <a:pPr algn="ctr"/>
            <a:r>
              <a:rPr lang="en-US" sz="1200" dirty="0">
                <a:latin typeface="Helvetica Neue Thin" panose="020B0403020202020204" pitchFamily="34" charset="0"/>
                <a:ea typeface="Helvetica Neue Thin" panose="020B0403020202020204" pitchFamily="34" charset="0"/>
              </a:rPr>
              <a:t>Prediction</a:t>
            </a:r>
          </a:p>
        </p:txBody>
      </p:sp>
      <p:sp>
        <p:nvSpPr>
          <p:cNvPr id="30" name="Right Brace 29">
            <a:extLst>
              <a:ext uri="{FF2B5EF4-FFF2-40B4-BE49-F238E27FC236}">
                <a16:creationId xmlns:a16="http://schemas.microsoft.com/office/drawing/2014/main" id="{52D38F01-5229-34F7-1F0E-BE7BCF1740E0}"/>
              </a:ext>
            </a:extLst>
          </p:cNvPr>
          <p:cNvSpPr/>
          <p:nvPr/>
        </p:nvSpPr>
        <p:spPr>
          <a:xfrm rot="16200000">
            <a:off x="5660412" y="2850647"/>
            <a:ext cx="216370" cy="763536"/>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1" name="Right Arrow 30">
            <a:extLst>
              <a:ext uri="{FF2B5EF4-FFF2-40B4-BE49-F238E27FC236}">
                <a16:creationId xmlns:a16="http://schemas.microsoft.com/office/drawing/2014/main" id="{B651B770-7F57-9299-3CF5-4BC7E2C65F6E}"/>
              </a:ext>
            </a:extLst>
          </p:cNvPr>
          <p:cNvSpPr/>
          <p:nvPr/>
        </p:nvSpPr>
        <p:spPr>
          <a:xfrm>
            <a:off x="5330973" y="2048995"/>
            <a:ext cx="1657422" cy="632619"/>
          </a:xfrm>
          <a:prstGeom prst="rightArrow">
            <a:avLst>
              <a:gd name="adj1" fmla="val 23347"/>
              <a:gd name="adj2" fmla="val 23346"/>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AF76BE4F-E4BB-06B9-2F93-996E39447845}"/>
              </a:ext>
            </a:extLst>
          </p:cNvPr>
          <p:cNvCxnSpPr/>
          <p:nvPr/>
        </p:nvCxnSpPr>
        <p:spPr>
          <a:xfrm>
            <a:off x="6988723" y="1530935"/>
            <a:ext cx="0" cy="4405632"/>
          </a:xfrm>
          <a:prstGeom prst="line">
            <a:avLst/>
          </a:prstGeom>
          <a:ln>
            <a:solidFill>
              <a:srgbClr val="000000">
                <a:alpha val="14118"/>
              </a:srgbClr>
            </a:solidFill>
          </a:ln>
        </p:spPr>
        <p:style>
          <a:lnRef idx="2">
            <a:schemeClr val="dk1"/>
          </a:lnRef>
          <a:fillRef idx="0">
            <a:schemeClr val="dk1"/>
          </a:fillRef>
          <a:effectRef idx="1">
            <a:schemeClr val="dk1"/>
          </a:effectRef>
          <a:fontRef idx="minor">
            <a:schemeClr val="tx1"/>
          </a:fontRef>
        </p:style>
      </p:cxnSp>
      <p:sp>
        <p:nvSpPr>
          <p:cNvPr id="34" name="TextBox 33">
            <a:extLst>
              <a:ext uri="{FF2B5EF4-FFF2-40B4-BE49-F238E27FC236}">
                <a16:creationId xmlns:a16="http://schemas.microsoft.com/office/drawing/2014/main" id="{37AF3340-199B-9662-A02A-C47B72048BC3}"/>
              </a:ext>
            </a:extLst>
          </p:cNvPr>
          <p:cNvSpPr txBox="1"/>
          <p:nvPr/>
        </p:nvSpPr>
        <p:spPr>
          <a:xfrm>
            <a:off x="5330972" y="2024104"/>
            <a:ext cx="2109128" cy="276999"/>
          </a:xfrm>
          <a:prstGeom prst="rect">
            <a:avLst/>
          </a:prstGeom>
          <a:noFill/>
        </p:spPr>
        <p:txBody>
          <a:bodyPr wrap="square" rtlCol="0">
            <a:spAutoFit/>
          </a:bodyPr>
          <a:lstStyle/>
          <a:p>
            <a:r>
              <a:rPr lang="en-US" sz="1200" dirty="0">
                <a:latin typeface="Helvetica Neue Thin" panose="020B0403020202020204" pitchFamily="34" charset="0"/>
                <a:ea typeface="Helvetica Neue Thin" panose="020B0403020202020204" pitchFamily="34" charset="0"/>
              </a:rPr>
              <a:t>Shift = 2</a:t>
            </a:r>
          </a:p>
        </p:txBody>
      </p:sp>
    </p:spTree>
    <p:extLst>
      <p:ext uri="{BB962C8B-B14F-4D97-AF65-F5344CB8AC3E}">
        <p14:creationId xmlns:p14="http://schemas.microsoft.com/office/powerpoint/2010/main" val="2295736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10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10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dissolve">
                                      <p:cBhvr>
                                        <p:cTn id="15" dur="500"/>
                                        <p:tgtEl>
                                          <p:spTgt spid="2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dissolv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dissolve">
                                      <p:cBhvr>
                                        <p:cTn id="26" dur="500"/>
                                        <p:tgtEl>
                                          <p:spTgt spid="23"/>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dissolve">
                                      <p:cBhvr>
                                        <p:cTn id="29" dur="500"/>
                                        <p:tgtEl>
                                          <p:spTgt spid="24"/>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dissolve">
                                      <p:cBhvr>
                                        <p:cTn id="37" dur="500"/>
                                        <p:tgtEl>
                                          <p:spTgt spid="28"/>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dissolve">
                                      <p:cBhvr>
                                        <p:cTn id="40" dur="500"/>
                                        <p:tgtEl>
                                          <p:spTgt spid="9"/>
                                        </p:tgtEl>
                                      </p:cBhvr>
                                    </p:animEffect>
                                  </p:childTnLst>
                                </p:cTn>
                              </p:par>
                              <p:par>
                                <p:cTn id="41" presetID="9"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dissolve">
                                      <p:cBhvr>
                                        <p:cTn id="43" dur="500"/>
                                        <p:tgtEl>
                                          <p:spTgt spid="2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dissolve">
                                      <p:cBhvr>
                                        <p:cTn id="46" dur="500"/>
                                        <p:tgtEl>
                                          <p:spTgt spid="3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dissolve">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1" nodeType="clickEffect">
                                  <p:stCondLst>
                                    <p:cond delay="0"/>
                                  </p:stCondLst>
                                  <p:childTnLst>
                                    <p:animEffect transition="out" filter="dissolve">
                                      <p:cBhvr>
                                        <p:cTn id="53" dur="500"/>
                                        <p:tgtEl>
                                          <p:spTgt spid="25"/>
                                        </p:tgtEl>
                                      </p:cBhvr>
                                    </p:animEffect>
                                    <p:set>
                                      <p:cBhvr>
                                        <p:cTn id="54" dur="1" fill="hold">
                                          <p:stCondLst>
                                            <p:cond delay="499"/>
                                          </p:stCondLst>
                                        </p:cTn>
                                        <p:tgtEl>
                                          <p:spTgt spid="25"/>
                                        </p:tgtEl>
                                        <p:attrNameLst>
                                          <p:attrName>style.visibility</p:attrName>
                                        </p:attrNameLst>
                                      </p:cBhvr>
                                      <p:to>
                                        <p:strVal val="hidden"/>
                                      </p:to>
                                    </p:set>
                                  </p:childTnLst>
                                </p:cTn>
                              </p:par>
                              <p:par>
                                <p:cTn id="55" presetID="9" presetClass="exit" presetSubtype="0" fill="hold" grpId="1" nodeType="withEffect">
                                  <p:stCondLst>
                                    <p:cond delay="0"/>
                                  </p:stCondLst>
                                  <p:childTnLst>
                                    <p:animEffect transition="out" filter="dissolve">
                                      <p:cBhvr>
                                        <p:cTn id="56" dur="500"/>
                                        <p:tgtEl>
                                          <p:spTgt spid="26"/>
                                        </p:tgtEl>
                                      </p:cBhvr>
                                    </p:animEffect>
                                    <p:set>
                                      <p:cBhvr>
                                        <p:cTn id="57" dur="1" fill="hold">
                                          <p:stCondLst>
                                            <p:cond delay="499"/>
                                          </p:stCondLst>
                                        </p:cTn>
                                        <p:tgtEl>
                                          <p:spTgt spid="26"/>
                                        </p:tgtEl>
                                        <p:attrNameLst>
                                          <p:attrName>style.visibility</p:attrName>
                                        </p:attrNameLst>
                                      </p:cBhvr>
                                      <p:to>
                                        <p:strVal val="hidden"/>
                                      </p:to>
                                    </p:set>
                                  </p:childTnLst>
                                </p:cTn>
                              </p:par>
                              <p:par>
                                <p:cTn id="58" presetID="9" presetClass="exit" presetSubtype="0" fill="hold" grpId="1" nodeType="withEffect">
                                  <p:stCondLst>
                                    <p:cond delay="0"/>
                                  </p:stCondLst>
                                  <p:childTnLst>
                                    <p:animEffect transition="out" filter="dissolve">
                                      <p:cBhvr>
                                        <p:cTn id="59" dur="500"/>
                                        <p:tgtEl>
                                          <p:spTgt spid="23"/>
                                        </p:tgtEl>
                                      </p:cBhvr>
                                    </p:animEffect>
                                    <p:set>
                                      <p:cBhvr>
                                        <p:cTn id="60" dur="1" fill="hold">
                                          <p:stCondLst>
                                            <p:cond delay="499"/>
                                          </p:stCondLst>
                                        </p:cTn>
                                        <p:tgtEl>
                                          <p:spTgt spid="23"/>
                                        </p:tgtEl>
                                        <p:attrNameLst>
                                          <p:attrName>style.visibility</p:attrName>
                                        </p:attrNameLst>
                                      </p:cBhvr>
                                      <p:to>
                                        <p:strVal val="hidden"/>
                                      </p:to>
                                    </p:set>
                                  </p:childTnLst>
                                </p:cTn>
                              </p:par>
                              <p:par>
                                <p:cTn id="61" presetID="9" presetClass="exit" presetSubtype="0" fill="hold" nodeType="withEffect">
                                  <p:stCondLst>
                                    <p:cond delay="0"/>
                                  </p:stCondLst>
                                  <p:childTnLst>
                                    <p:animEffect transition="out" filter="dissolve">
                                      <p:cBhvr>
                                        <p:cTn id="62" dur="500"/>
                                        <p:tgtEl>
                                          <p:spTgt spid="28"/>
                                        </p:tgtEl>
                                      </p:cBhvr>
                                    </p:animEffect>
                                    <p:set>
                                      <p:cBhvr>
                                        <p:cTn id="63" dur="1" fill="hold">
                                          <p:stCondLst>
                                            <p:cond delay="499"/>
                                          </p:stCondLst>
                                        </p:cTn>
                                        <p:tgtEl>
                                          <p:spTgt spid="28"/>
                                        </p:tgtEl>
                                        <p:attrNameLst>
                                          <p:attrName>style.visibility</p:attrName>
                                        </p:attrNameLst>
                                      </p:cBhvr>
                                      <p:to>
                                        <p:strVal val="hidden"/>
                                      </p:to>
                                    </p:set>
                                  </p:childTnLst>
                                </p:cTn>
                              </p:par>
                              <p:par>
                                <p:cTn id="64" presetID="9" presetClass="exit" presetSubtype="0" fill="hold" grpId="1" nodeType="withEffect">
                                  <p:stCondLst>
                                    <p:cond delay="0"/>
                                  </p:stCondLst>
                                  <p:childTnLst>
                                    <p:animEffect transition="out" filter="dissolve">
                                      <p:cBhvr>
                                        <p:cTn id="65" dur="500"/>
                                        <p:tgtEl>
                                          <p:spTgt spid="24"/>
                                        </p:tgtEl>
                                      </p:cBhvr>
                                    </p:animEffect>
                                    <p:set>
                                      <p:cBhvr>
                                        <p:cTn id="66" dur="1" fill="hold">
                                          <p:stCondLst>
                                            <p:cond delay="499"/>
                                          </p:stCondLst>
                                        </p:cTn>
                                        <p:tgtEl>
                                          <p:spTgt spid="24"/>
                                        </p:tgtEl>
                                        <p:attrNameLst>
                                          <p:attrName>style.visibility</p:attrName>
                                        </p:attrNameLst>
                                      </p:cBhvr>
                                      <p:to>
                                        <p:strVal val="hidden"/>
                                      </p:to>
                                    </p:set>
                                  </p:childTnLst>
                                </p:cTn>
                              </p:par>
                              <p:par>
                                <p:cTn id="67" presetID="9" presetClass="exit" presetSubtype="0" fill="hold" nodeType="withEffect">
                                  <p:stCondLst>
                                    <p:cond delay="0"/>
                                  </p:stCondLst>
                                  <p:childTnLst>
                                    <p:animEffect transition="out" filter="dissolv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par>
                                <p:cTn id="70" presetID="9"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dissolve">
                                      <p:cBhvr>
                                        <p:cTn id="72" dur="500"/>
                                        <p:tgtEl>
                                          <p:spTgt spid="34"/>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dissolve">
                                      <p:cBhvr>
                                        <p:cTn id="75" dur="500"/>
                                        <p:tgtEl>
                                          <p:spTgt spid="31"/>
                                        </p:tgtEl>
                                      </p:cBhvr>
                                    </p:animEffect>
                                  </p:childTnLst>
                                </p:cTn>
                              </p:par>
                              <p:par>
                                <p:cTn id="76" presetID="9" presetClass="entr" presetSubtype="0" fill="hold"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9" grpId="0" animBg="1"/>
      <p:bldP spid="18" grpId="0"/>
      <p:bldP spid="19" grpId="0" animBg="1"/>
      <p:bldP spid="21" grpId="0" animBg="1"/>
      <p:bldP spid="23" grpId="0" animBg="1"/>
      <p:bldP spid="23" grpId="1" animBg="1"/>
      <p:bldP spid="24" grpId="0"/>
      <p:bldP spid="24" grpId="1"/>
      <p:bldP spid="25" grpId="0" animBg="1"/>
      <p:bldP spid="25" grpId="1" animBg="1"/>
      <p:bldP spid="26" grpId="0"/>
      <p:bldP spid="26" grpId="1"/>
      <p:bldP spid="29" grpId="0"/>
      <p:bldP spid="30" grpId="0" animBg="1"/>
      <p:bldP spid="31" grpId="0" animBg="1"/>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772BD-99EC-29FA-7964-769DDF1CCF30}"/>
            </a:ext>
          </a:extLst>
        </p:cNvPr>
        <p:cNvGrpSpPr/>
        <p:nvPr/>
      </p:nvGrpSpPr>
      <p:grpSpPr>
        <a:xfrm>
          <a:off x="0" y="0"/>
          <a:ext cx="0" cy="0"/>
          <a:chOff x="0" y="0"/>
          <a:chExt cx="0" cy="0"/>
        </a:xfrm>
      </p:grpSpPr>
      <p:sp>
        <p:nvSpPr>
          <p:cNvPr id="35" name="Rectangle 34">
            <a:extLst>
              <a:ext uri="{FF2B5EF4-FFF2-40B4-BE49-F238E27FC236}">
                <a16:creationId xmlns:a16="http://schemas.microsoft.com/office/drawing/2014/main" id="{9EE67701-2FA2-F05F-FD8E-C48929BD0AFA}"/>
              </a:ext>
            </a:extLst>
          </p:cNvPr>
          <p:cNvSpPr/>
          <p:nvPr/>
        </p:nvSpPr>
        <p:spPr>
          <a:xfrm>
            <a:off x="2015957" y="3099720"/>
            <a:ext cx="4975006" cy="1228792"/>
          </a:xfrm>
          <a:prstGeom prst="rect">
            <a:avLst/>
          </a:prstGeom>
          <a:solidFill>
            <a:srgbClr val="E97132">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BF88104-AA01-D1BB-D1F2-C1EE34AB8BFF}"/>
              </a:ext>
            </a:extLst>
          </p:cNvPr>
          <p:cNvSpPr/>
          <p:nvPr/>
        </p:nvSpPr>
        <p:spPr>
          <a:xfrm>
            <a:off x="7081522" y="3466701"/>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7E28927-BEC0-D516-484F-3806CD626C69}"/>
              </a:ext>
            </a:extLst>
          </p:cNvPr>
          <p:cNvSpPr/>
          <p:nvPr/>
        </p:nvSpPr>
        <p:spPr>
          <a:xfrm>
            <a:off x="5386826" y="3454775"/>
            <a:ext cx="763537" cy="763537"/>
          </a:xfrm>
          <a:prstGeom prst="rect">
            <a:avLst/>
          </a:prstGeom>
          <a:solidFill>
            <a:srgbClr val="0E27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A7816A-E6D8-DFCB-8F3F-66C238230A32}"/>
              </a:ext>
            </a:extLst>
          </p:cNvPr>
          <p:cNvSpPr>
            <a:spLocks noGrp="1"/>
          </p:cNvSpPr>
          <p:nvPr>
            <p:ph type="title"/>
          </p:nvPr>
        </p:nvSpPr>
        <p:spPr>
          <a:xfrm>
            <a:off x="838200" y="0"/>
            <a:ext cx="10515600" cy="1325563"/>
          </a:xfrm>
        </p:spPr>
        <p:txBody>
          <a:bodyPr/>
          <a:lstStyle/>
          <a:p>
            <a:pPr algn="ctr"/>
            <a:r>
              <a:rPr lang="en-US" dirty="0">
                <a:latin typeface="Helvetica Neue Light" panose="02000403000000020004" pitchFamily="2" charset="0"/>
                <a:ea typeface="Helvetica Neue Light" panose="02000403000000020004" pitchFamily="2" charset="0"/>
              </a:rPr>
              <a:t>Autoencoder parameters</a:t>
            </a:r>
          </a:p>
        </p:txBody>
      </p:sp>
      <p:sp>
        <p:nvSpPr>
          <p:cNvPr id="3" name="Rectangle 2">
            <a:extLst>
              <a:ext uri="{FF2B5EF4-FFF2-40B4-BE49-F238E27FC236}">
                <a16:creationId xmlns:a16="http://schemas.microsoft.com/office/drawing/2014/main" id="{6B3C5A0C-40FB-FC08-E5D0-A3422FDE7D62}"/>
              </a:ext>
            </a:extLst>
          </p:cNvPr>
          <p:cNvSpPr/>
          <p:nvPr/>
        </p:nvSpPr>
        <p:spPr>
          <a:xfrm>
            <a:off x="358649" y="3466704"/>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67D0879-5AFD-0E71-3C2F-9635211B0EA8}"/>
              </a:ext>
            </a:extLst>
          </p:cNvPr>
          <p:cNvSpPr/>
          <p:nvPr/>
        </p:nvSpPr>
        <p:spPr>
          <a:xfrm>
            <a:off x="1196679" y="3466704"/>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81BFE9-2E94-4F53-F0C7-E248F34DAF63}"/>
              </a:ext>
            </a:extLst>
          </p:cNvPr>
          <p:cNvSpPr/>
          <p:nvPr/>
        </p:nvSpPr>
        <p:spPr>
          <a:xfrm>
            <a:off x="2034708" y="3466704"/>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8469D9-E197-B765-9444-AF8E20D72BFE}"/>
              </a:ext>
            </a:extLst>
          </p:cNvPr>
          <p:cNvSpPr/>
          <p:nvPr/>
        </p:nvSpPr>
        <p:spPr>
          <a:xfrm>
            <a:off x="2872738" y="3466704"/>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C9711D-9522-2B7F-99BB-3EBDFBE31302}"/>
              </a:ext>
            </a:extLst>
          </p:cNvPr>
          <p:cNvSpPr>
            <a:spLocks/>
          </p:cNvSpPr>
          <p:nvPr/>
        </p:nvSpPr>
        <p:spPr>
          <a:xfrm>
            <a:off x="3710768" y="3466704"/>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7136B4-6E43-B8F2-88C2-5C063352C04F}"/>
              </a:ext>
            </a:extLst>
          </p:cNvPr>
          <p:cNvSpPr/>
          <p:nvPr/>
        </p:nvSpPr>
        <p:spPr>
          <a:xfrm>
            <a:off x="7074954" y="3466701"/>
            <a:ext cx="763537" cy="76353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69315B-BF96-BAED-223C-0D7DB66A41CA}"/>
              </a:ext>
            </a:extLst>
          </p:cNvPr>
          <p:cNvSpPr/>
          <p:nvPr/>
        </p:nvSpPr>
        <p:spPr>
          <a:xfrm>
            <a:off x="6224857" y="3466701"/>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E5107F-C7B3-CDCD-6E6A-AB585B6E4671}"/>
              </a:ext>
            </a:extLst>
          </p:cNvPr>
          <p:cNvSpPr/>
          <p:nvPr/>
        </p:nvSpPr>
        <p:spPr>
          <a:xfrm>
            <a:off x="7919552" y="3466701"/>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CF9E07-F038-29C6-8376-EB531E3A5673}"/>
              </a:ext>
            </a:extLst>
          </p:cNvPr>
          <p:cNvSpPr/>
          <p:nvPr/>
        </p:nvSpPr>
        <p:spPr>
          <a:xfrm>
            <a:off x="8757582" y="3466701"/>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CD6D7A-40AD-2767-8564-9120F05F88C8}"/>
              </a:ext>
            </a:extLst>
          </p:cNvPr>
          <p:cNvSpPr/>
          <p:nvPr/>
        </p:nvSpPr>
        <p:spPr>
          <a:xfrm>
            <a:off x="9595611" y="3466701"/>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5B2E1BB-A15F-1525-BCAA-68D1C47ABC17}"/>
              </a:ext>
            </a:extLst>
          </p:cNvPr>
          <p:cNvSpPr/>
          <p:nvPr/>
        </p:nvSpPr>
        <p:spPr>
          <a:xfrm>
            <a:off x="10433641" y="3466701"/>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B36086-7871-3638-976E-D0536890BD65}"/>
              </a:ext>
            </a:extLst>
          </p:cNvPr>
          <p:cNvSpPr/>
          <p:nvPr/>
        </p:nvSpPr>
        <p:spPr>
          <a:xfrm>
            <a:off x="11271671" y="3466699"/>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460C60-0AB7-61F7-E384-C98B94715A95}"/>
              </a:ext>
            </a:extLst>
          </p:cNvPr>
          <p:cNvSpPr/>
          <p:nvPr/>
        </p:nvSpPr>
        <p:spPr>
          <a:xfrm>
            <a:off x="12109701" y="3466697"/>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0862091-928A-E0B9-E007-74AC9202ED38}"/>
              </a:ext>
            </a:extLst>
          </p:cNvPr>
          <p:cNvSpPr txBox="1"/>
          <p:nvPr/>
        </p:nvSpPr>
        <p:spPr>
          <a:xfrm>
            <a:off x="2619908" y="2802170"/>
            <a:ext cx="3825641" cy="519010"/>
          </a:xfrm>
          <a:prstGeom prst="rect">
            <a:avLst/>
          </a:prstGeom>
          <a:noFill/>
        </p:spPr>
        <p:txBody>
          <a:bodyPr wrap="square" rtlCol="0">
            <a:spAutoFit/>
          </a:bodyPr>
          <a:lstStyle/>
          <a:p>
            <a:pPr algn="ctr"/>
            <a:r>
              <a:rPr lang="en-US" sz="1200" dirty="0">
                <a:latin typeface="Helvetica Neue Thin" panose="020B0403020202020204" pitchFamily="34" charset="0"/>
                <a:ea typeface="Helvetica Neue Thin" panose="020B0403020202020204" pitchFamily="34" charset="0"/>
              </a:rPr>
              <a:t>Window Length = 6</a:t>
            </a:r>
          </a:p>
        </p:txBody>
      </p:sp>
      <p:sp>
        <p:nvSpPr>
          <p:cNvPr id="19" name="Multiply 18">
            <a:extLst>
              <a:ext uri="{FF2B5EF4-FFF2-40B4-BE49-F238E27FC236}">
                <a16:creationId xmlns:a16="http://schemas.microsoft.com/office/drawing/2014/main" id="{420E5398-37E5-96F7-9AC3-B679918869BB}"/>
              </a:ext>
            </a:extLst>
          </p:cNvPr>
          <p:cNvSpPr/>
          <p:nvPr/>
        </p:nvSpPr>
        <p:spPr>
          <a:xfrm>
            <a:off x="5214772" y="3202938"/>
            <a:ext cx="1075509" cy="1328290"/>
          </a:xfrm>
          <a:prstGeom prst="mathMultiply">
            <a:avLst>
              <a:gd name="adj1" fmla="val 7492"/>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1E9DE28-7FEB-36B0-7160-83E37630B5E1}"/>
              </a:ext>
            </a:extLst>
          </p:cNvPr>
          <p:cNvSpPr/>
          <p:nvPr/>
        </p:nvSpPr>
        <p:spPr>
          <a:xfrm>
            <a:off x="4556777" y="3466704"/>
            <a:ext cx="763537" cy="763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y 20">
            <a:extLst>
              <a:ext uri="{FF2B5EF4-FFF2-40B4-BE49-F238E27FC236}">
                <a16:creationId xmlns:a16="http://schemas.microsoft.com/office/drawing/2014/main" id="{13650407-5360-815F-3A5E-4E65F4859A94}"/>
              </a:ext>
            </a:extLst>
          </p:cNvPr>
          <p:cNvSpPr/>
          <p:nvPr/>
        </p:nvSpPr>
        <p:spPr>
          <a:xfrm>
            <a:off x="6060782" y="3202938"/>
            <a:ext cx="1075509" cy="1328290"/>
          </a:xfrm>
          <a:prstGeom prst="mathMultiply">
            <a:avLst>
              <a:gd name="adj1" fmla="val 7492"/>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EC472D0-A420-3B37-0102-7384C0B39CAA}"/>
              </a:ext>
            </a:extLst>
          </p:cNvPr>
          <p:cNvSpPr txBox="1"/>
          <p:nvPr/>
        </p:nvSpPr>
        <p:spPr>
          <a:xfrm>
            <a:off x="5479860" y="2649008"/>
            <a:ext cx="3825641" cy="519010"/>
          </a:xfrm>
          <a:prstGeom prst="rect">
            <a:avLst/>
          </a:prstGeom>
          <a:noFill/>
        </p:spPr>
        <p:txBody>
          <a:bodyPr wrap="square" rtlCol="0">
            <a:spAutoFit/>
          </a:bodyPr>
          <a:lstStyle/>
          <a:p>
            <a:pPr algn="ctr"/>
            <a:r>
              <a:rPr lang="en-US" sz="1200" dirty="0">
                <a:latin typeface="Helvetica Neue Thin" panose="020B0403020202020204" pitchFamily="34" charset="0"/>
                <a:ea typeface="Helvetica Neue Thin" panose="020B0403020202020204" pitchFamily="34" charset="0"/>
              </a:rPr>
              <a:t>Prediction</a:t>
            </a:r>
          </a:p>
        </p:txBody>
      </p:sp>
      <p:sp>
        <p:nvSpPr>
          <p:cNvPr id="30" name="Right Brace 29">
            <a:extLst>
              <a:ext uri="{FF2B5EF4-FFF2-40B4-BE49-F238E27FC236}">
                <a16:creationId xmlns:a16="http://schemas.microsoft.com/office/drawing/2014/main" id="{489681E3-9E17-C624-83A2-6226D661771A}"/>
              </a:ext>
            </a:extLst>
          </p:cNvPr>
          <p:cNvSpPr/>
          <p:nvPr/>
        </p:nvSpPr>
        <p:spPr>
          <a:xfrm rot="16200000">
            <a:off x="7320403" y="2850647"/>
            <a:ext cx="216370" cy="763536"/>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 name="Right Arrow 3">
            <a:extLst>
              <a:ext uri="{FF2B5EF4-FFF2-40B4-BE49-F238E27FC236}">
                <a16:creationId xmlns:a16="http://schemas.microsoft.com/office/drawing/2014/main" id="{9438988C-54DB-DD6A-E308-89ECD4FD5B1F}"/>
              </a:ext>
            </a:extLst>
          </p:cNvPr>
          <p:cNvSpPr/>
          <p:nvPr/>
        </p:nvSpPr>
        <p:spPr>
          <a:xfrm>
            <a:off x="5330973" y="2048995"/>
            <a:ext cx="1657422" cy="632619"/>
          </a:xfrm>
          <a:prstGeom prst="rightArrow">
            <a:avLst>
              <a:gd name="adj1" fmla="val 23347"/>
              <a:gd name="adj2" fmla="val 23346"/>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A90D1CFC-7552-24D8-586C-52B4D7F1041B}"/>
              </a:ext>
            </a:extLst>
          </p:cNvPr>
          <p:cNvCxnSpPr/>
          <p:nvPr/>
        </p:nvCxnSpPr>
        <p:spPr>
          <a:xfrm>
            <a:off x="6988723" y="1530935"/>
            <a:ext cx="0" cy="4405632"/>
          </a:xfrm>
          <a:prstGeom prst="line">
            <a:avLst/>
          </a:prstGeom>
          <a:ln>
            <a:solidFill>
              <a:srgbClr val="000000">
                <a:alpha val="14118"/>
              </a:srgbClr>
            </a:solidFill>
          </a:ln>
        </p:spPr>
        <p:style>
          <a:lnRef idx="2">
            <a:schemeClr val="dk1"/>
          </a:lnRef>
          <a:fillRef idx="0">
            <a:schemeClr val="dk1"/>
          </a:fillRef>
          <a:effectRef idx="1">
            <a:schemeClr val="dk1"/>
          </a:effectRef>
          <a:fontRef idx="minor">
            <a:schemeClr val="tx1"/>
          </a:fontRef>
        </p:style>
      </p:cxnSp>
      <p:sp>
        <p:nvSpPr>
          <p:cNvPr id="33" name="TextBox 32">
            <a:extLst>
              <a:ext uri="{FF2B5EF4-FFF2-40B4-BE49-F238E27FC236}">
                <a16:creationId xmlns:a16="http://schemas.microsoft.com/office/drawing/2014/main" id="{8BC03224-65DE-5981-8F58-582B0FE6C2A3}"/>
              </a:ext>
            </a:extLst>
          </p:cNvPr>
          <p:cNvSpPr txBox="1"/>
          <p:nvPr/>
        </p:nvSpPr>
        <p:spPr>
          <a:xfrm>
            <a:off x="5330972" y="2024104"/>
            <a:ext cx="2109128" cy="276999"/>
          </a:xfrm>
          <a:prstGeom prst="rect">
            <a:avLst/>
          </a:prstGeom>
          <a:noFill/>
        </p:spPr>
        <p:txBody>
          <a:bodyPr wrap="square" rtlCol="0">
            <a:spAutoFit/>
          </a:bodyPr>
          <a:lstStyle/>
          <a:p>
            <a:r>
              <a:rPr lang="en-US" sz="1200" dirty="0">
                <a:latin typeface="Helvetica Neue Thin" panose="020B0403020202020204" pitchFamily="34" charset="0"/>
                <a:ea typeface="Helvetica Neue Thin" panose="020B0403020202020204" pitchFamily="34" charset="0"/>
              </a:rPr>
              <a:t>Shift = 2</a:t>
            </a:r>
          </a:p>
        </p:txBody>
      </p:sp>
    </p:spTree>
    <p:extLst>
      <p:ext uri="{BB962C8B-B14F-4D97-AF65-F5344CB8AC3E}">
        <p14:creationId xmlns:p14="http://schemas.microsoft.com/office/powerpoint/2010/main" val="1285654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3988-4AF4-482A-B699-4DA25C1D8D7D}"/>
              </a:ext>
            </a:extLst>
          </p:cNvPr>
          <p:cNvSpPr>
            <a:spLocks noGrp="1"/>
          </p:cNvSpPr>
          <p:nvPr>
            <p:ph type="title"/>
          </p:nvPr>
        </p:nvSpPr>
        <p:spPr>
          <a:xfrm>
            <a:off x="1418729" y="384059"/>
            <a:ext cx="9354541" cy="1023407"/>
          </a:xfrm>
        </p:spPr>
        <p:txBody>
          <a:bodyPr>
            <a:noAutofit/>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What happens if parameter are wrong</a:t>
            </a:r>
          </a:p>
        </p:txBody>
      </p:sp>
      <p:sp>
        <p:nvSpPr>
          <p:cNvPr id="14" name="TextBox 13">
            <a:extLst>
              <a:ext uri="{FF2B5EF4-FFF2-40B4-BE49-F238E27FC236}">
                <a16:creationId xmlns:a16="http://schemas.microsoft.com/office/drawing/2014/main" id="{D332E44D-5807-BF0B-D74E-B71C6ADA856E}"/>
              </a:ext>
            </a:extLst>
          </p:cNvPr>
          <p:cNvSpPr txBox="1"/>
          <p:nvPr/>
        </p:nvSpPr>
        <p:spPr>
          <a:xfrm>
            <a:off x="2390777" y="1490626"/>
            <a:ext cx="7410447" cy="1015663"/>
          </a:xfrm>
          <a:prstGeom prst="rect">
            <a:avLst/>
          </a:prstGeom>
          <a:solidFill>
            <a:srgbClr val="C00000"/>
          </a:solidFill>
        </p:spPr>
        <p:txBody>
          <a:bodyPr wrap="square">
            <a:spAutoFit/>
          </a:bodyPr>
          <a:lstStyle/>
          <a:p>
            <a:pPr algn="ctr"/>
            <a:r>
              <a:rPr lang="en-US" sz="3000" dirty="0">
                <a:solidFill>
                  <a:schemeClr val="bg1"/>
                </a:solidFill>
                <a:latin typeface="Helvetica Neue UltraLight" panose="02000206000000020004" pitchFamily="2" charset="0"/>
                <a:ea typeface="Helvetica Neue UltraLight" panose="02000206000000020004" pitchFamily="2" charset="0"/>
              </a:rPr>
              <a:t>Model predicts across unrealistic timescales (e.g., neuron firing → behavior 20 min later)</a:t>
            </a:r>
          </a:p>
        </p:txBody>
      </p:sp>
      <p:sp>
        <p:nvSpPr>
          <p:cNvPr id="16" name="TextBox 15">
            <a:extLst>
              <a:ext uri="{FF2B5EF4-FFF2-40B4-BE49-F238E27FC236}">
                <a16:creationId xmlns:a16="http://schemas.microsoft.com/office/drawing/2014/main" id="{585B0BDB-4277-61E8-5C00-9930F0EE16EE}"/>
              </a:ext>
            </a:extLst>
          </p:cNvPr>
          <p:cNvSpPr txBox="1"/>
          <p:nvPr/>
        </p:nvSpPr>
        <p:spPr>
          <a:xfrm>
            <a:off x="2390776" y="2595846"/>
            <a:ext cx="7410446" cy="553998"/>
          </a:xfrm>
          <a:prstGeom prst="rect">
            <a:avLst/>
          </a:prstGeom>
          <a:solidFill>
            <a:srgbClr val="C00000"/>
          </a:solidFill>
        </p:spPr>
        <p:txBody>
          <a:bodyPr wrap="square">
            <a:spAutoFit/>
          </a:bodyPr>
          <a:lstStyle/>
          <a:p>
            <a:pPr algn="ctr"/>
            <a:r>
              <a:rPr lang="en-US" sz="3000" dirty="0">
                <a:solidFill>
                  <a:schemeClr val="bg1"/>
                </a:solidFill>
                <a:latin typeface="Helvetica Neue UltraLight" panose="02000206000000020004" pitchFamily="2" charset="0"/>
                <a:ea typeface="Helvetica Neue UltraLight" panose="02000206000000020004" pitchFamily="2" charset="0"/>
              </a:rPr>
              <a:t>False causal links may appear</a:t>
            </a:r>
          </a:p>
        </p:txBody>
      </p:sp>
      <p:sp>
        <p:nvSpPr>
          <p:cNvPr id="19" name="TextBox 18">
            <a:extLst>
              <a:ext uri="{FF2B5EF4-FFF2-40B4-BE49-F238E27FC236}">
                <a16:creationId xmlns:a16="http://schemas.microsoft.com/office/drawing/2014/main" id="{EDA6EB46-7A22-706A-0929-AE0C112EEC4B}"/>
              </a:ext>
            </a:extLst>
          </p:cNvPr>
          <p:cNvSpPr txBox="1"/>
          <p:nvPr/>
        </p:nvSpPr>
        <p:spPr>
          <a:xfrm>
            <a:off x="2390776" y="3237272"/>
            <a:ext cx="7410446" cy="1015663"/>
          </a:xfrm>
          <a:prstGeom prst="rect">
            <a:avLst/>
          </a:prstGeom>
          <a:solidFill>
            <a:srgbClr val="C00000"/>
          </a:solidFill>
        </p:spPr>
        <p:txBody>
          <a:bodyPr wrap="square">
            <a:spAutoFit/>
          </a:bodyPr>
          <a:lstStyle/>
          <a:p>
            <a:pPr algn="ctr"/>
            <a:r>
              <a:rPr lang="en-US" sz="3000" dirty="0">
                <a:solidFill>
                  <a:schemeClr val="bg1"/>
                </a:solidFill>
                <a:latin typeface="Helvetica Neue UltraLight" panose="02000206000000020004" pitchFamily="2" charset="0"/>
                <a:ea typeface="Helvetica Neue UltraLight" panose="02000206000000020004" pitchFamily="2" charset="0"/>
              </a:rPr>
              <a:t>Important dynamics may be missed </a:t>
            </a:r>
          </a:p>
          <a:p>
            <a:pPr algn="ctr"/>
            <a:r>
              <a:rPr lang="en-US" sz="3000" dirty="0">
                <a:solidFill>
                  <a:schemeClr val="bg1"/>
                </a:solidFill>
                <a:latin typeface="Helvetica Neue UltraLight" panose="02000206000000020004" pitchFamily="2" charset="0"/>
                <a:ea typeface="Helvetica Neue UltraLight" panose="02000206000000020004" pitchFamily="2" charset="0"/>
              </a:rPr>
              <a:t>(too short sequence/lag)</a:t>
            </a:r>
          </a:p>
        </p:txBody>
      </p:sp>
      <p:sp>
        <p:nvSpPr>
          <p:cNvPr id="20" name="TextBox 19">
            <a:extLst>
              <a:ext uri="{FF2B5EF4-FFF2-40B4-BE49-F238E27FC236}">
                <a16:creationId xmlns:a16="http://schemas.microsoft.com/office/drawing/2014/main" id="{CEFB50B0-EBCC-AEEB-D8D1-BA1FD1CC6788}"/>
              </a:ext>
            </a:extLst>
          </p:cNvPr>
          <p:cNvSpPr txBox="1"/>
          <p:nvPr/>
        </p:nvSpPr>
        <p:spPr>
          <a:xfrm>
            <a:off x="2390776" y="4340363"/>
            <a:ext cx="7410446" cy="1815882"/>
          </a:xfrm>
          <a:prstGeom prst="rect">
            <a:avLst/>
          </a:prstGeom>
          <a:solidFill>
            <a:srgbClr val="C00000"/>
          </a:solidFill>
        </p:spPr>
        <p:txBody>
          <a:bodyPr wrap="square" rtlCol="0">
            <a:spAutoFit/>
          </a:bodyPr>
          <a:lstStyle/>
          <a:p>
            <a:pPr algn="ctr"/>
            <a:r>
              <a:rPr lang="en-US" sz="2800" dirty="0">
                <a:solidFill>
                  <a:schemeClr val="bg1"/>
                </a:solidFill>
                <a:latin typeface="Helvetica Neue UltraLight" panose="02000206000000020004" pitchFamily="2" charset="0"/>
                <a:ea typeface="Helvetica Neue UltraLight" panose="02000206000000020004" pitchFamily="2" charset="0"/>
              </a:rPr>
              <a:t>Too big shift → Underestimate causality or miss it completely (false negatives)</a:t>
            </a:r>
          </a:p>
          <a:p>
            <a:pPr algn="ctr"/>
            <a:r>
              <a:rPr lang="en-US" sz="2800" dirty="0">
                <a:solidFill>
                  <a:schemeClr val="bg1"/>
                </a:solidFill>
                <a:latin typeface="Helvetica Neue UltraLight" panose="02000206000000020004" pitchFamily="2" charset="0"/>
                <a:ea typeface="Helvetica Neue UltraLight" panose="02000206000000020004" pitchFamily="2" charset="0"/>
              </a:rPr>
              <a:t>Too small shift → Overestimate causality (false positives)</a:t>
            </a:r>
          </a:p>
        </p:txBody>
      </p:sp>
    </p:spTree>
    <p:extLst>
      <p:ext uri="{BB962C8B-B14F-4D97-AF65-F5344CB8AC3E}">
        <p14:creationId xmlns:p14="http://schemas.microsoft.com/office/powerpoint/2010/main" val="1591873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0E5BD86-F7C4-C7D3-A0CA-4286ACCDB1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759B43-9F24-9548-0B5C-FA16E4CD43D1}"/>
              </a:ext>
            </a:extLst>
          </p:cNvPr>
          <p:cNvSpPr>
            <a:spLocks noGrp="1"/>
          </p:cNvSpPr>
          <p:nvPr>
            <p:ph type="title"/>
          </p:nvPr>
        </p:nvSpPr>
        <p:spPr>
          <a:xfrm>
            <a:off x="1140163" y="480241"/>
            <a:ext cx="9941169" cy="1023407"/>
          </a:xfrm>
        </p:spPr>
        <p:txBody>
          <a:bodyPr>
            <a:normAutofit/>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Parameter Optimization</a:t>
            </a:r>
          </a:p>
        </p:txBody>
      </p:sp>
      <p:sp>
        <p:nvSpPr>
          <p:cNvPr id="7" name="Title 1">
            <a:extLst>
              <a:ext uri="{FF2B5EF4-FFF2-40B4-BE49-F238E27FC236}">
                <a16:creationId xmlns:a16="http://schemas.microsoft.com/office/drawing/2014/main" id="{35CE8BA9-08CE-66E0-ACEA-1126B8A7FB67}"/>
              </a:ext>
            </a:extLst>
          </p:cNvPr>
          <p:cNvSpPr txBox="1">
            <a:spLocks/>
          </p:cNvSpPr>
          <p:nvPr/>
        </p:nvSpPr>
        <p:spPr>
          <a:xfrm>
            <a:off x="4770379" y="2321999"/>
            <a:ext cx="6969338" cy="7101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Helvetica Neue UltraLight" panose="02000206000000020004" pitchFamily="2" charset="0"/>
                <a:ea typeface="Helvetica Neue UltraLight" panose="02000206000000020004" pitchFamily="2" charset="0"/>
                <a:cs typeface="Helvetica Neue" panose="02000503000000020004" pitchFamily="2" charset="0"/>
              </a:rPr>
              <a:t>The goal here for me was to balance sensory and motor interaction  </a:t>
            </a:r>
          </a:p>
        </p:txBody>
      </p:sp>
      <p:sp>
        <p:nvSpPr>
          <p:cNvPr id="8" name="Title 1">
            <a:extLst>
              <a:ext uri="{FF2B5EF4-FFF2-40B4-BE49-F238E27FC236}">
                <a16:creationId xmlns:a16="http://schemas.microsoft.com/office/drawing/2014/main" id="{80164212-1EED-8FAD-CD21-18480E746EC0}"/>
              </a:ext>
            </a:extLst>
          </p:cNvPr>
          <p:cNvSpPr txBox="1">
            <a:spLocks/>
          </p:cNvSpPr>
          <p:nvPr/>
        </p:nvSpPr>
        <p:spPr>
          <a:xfrm>
            <a:off x="4770378" y="3314155"/>
            <a:ext cx="6969338" cy="19067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Helvetica Neue UltraLight" panose="02000206000000020004" pitchFamily="2" charset="0"/>
                <a:ea typeface="Helvetica Neue UltraLight" panose="02000206000000020004" pitchFamily="2" charset="0"/>
                <a:cs typeface="Helvetica Neue" panose="02000503000000020004" pitchFamily="2" charset="0"/>
              </a:rPr>
              <a:t>There is a vast parameter space, and many choices can be made and this is the choice I made for my project. For example, we can set the goal to be bias towards either motor/sensory. </a:t>
            </a:r>
          </a:p>
        </p:txBody>
      </p:sp>
      <p:sp>
        <p:nvSpPr>
          <p:cNvPr id="4" name="TextBox 3">
            <a:extLst>
              <a:ext uri="{FF2B5EF4-FFF2-40B4-BE49-F238E27FC236}">
                <a16:creationId xmlns:a16="http://schemas.microsoft.com/office/drawing/2014/main" id="{88EED789-DD87-7BDE-8773-48866013534F}"/>
              </a:ext>
            </a:extLst>
          </p:cNvPr>
          <p:cNvSpPr txBox="1"/>
          <p:nvPr/>
        </p:nvSpPr>
        <p:spPr>
          <a:xfrm>
            <a:off x="759436" y="2015352"/>
            <a:ext cx="2730011" cy="1323439"/>
          </a:xfrm>
          <a:prstGeom prst="rect">
            <a:avLst/>
          </a:prstGeom>
          <a:solidFill>
            <a:schemeClr val="accent5"/>
          </a:solidFill>
        </p:spPr>
        <p:txBody>
          <a:bodyPr wrap="square">
            <a:spAutoFit/>
          </a:bodyPr>
          <a:lstStyle/>
          <a:p>
            <a:pPr algn="ctr"/>
            <a:r>
              <a:rPr lang="en-US" sz="2000" u="sng" dirty="0">
                <a:solidFill>
                  <a:schemeClr val="bg1"/>
                </a:solidFill>
                <a:latin typeface="Helvetica Neue UltraLight" panose="02000206000000020004" pitchFamily="2" charset="0"/>
                <a:ea typeface="Helvetica Neue UltraLight" panose="02000206000000020004" pitchFamily="2" charset="0"/>
              </a:rPr>
              <a:t>Sweep A</a:t>
            </a:r>
          </a:p>
          <a:p>
            <a:pPr algn="ctr"/>
            <a:r>
              <a:rPr lang="en-US" sz="2000" dirty="0">
                <a:solidFill>
                  <a:schemeClr val="bg1"/>
                </a:solidFill>
                <a:latin typeface="Helvetica Neue UltraLight" panose="02000206000000020004" pitchFamily="2" charset="0"/>
                <a:ea typeface="Helvetica Neue UltraLight" panose="02000206000000020004" pitchFamily="2" charset="0"/>
              </a:rPr>
              <a:t>Controls how much history the model looks at (Sequence + Lag)</a:t>
            </a:r>
          </a:p>
        </p:txBody>
      </p:sp>
      <p:sp>
        <p:nvSpPr>
          <p:cNvPr id="6" name="TextBox 5">
            <a:extLst>
              <a:ext uri="{FF2B5EF4-FFF2-40B4-BE49-F238E27FC236}">
                <a16:creationId xmlns:a16="http://schemas.microsoft.com/office/drawing/2014/main" id="{4DAAEFF4-97DD-60FD-8BD1-F229ED7F1515}"/>
              </a:ext>
            </a:extLst>
          </p:cNvPr>
          <p:cNvSpPr txBox="1"/>
          <p:nvPr/>
        </p:nvSpPr>
        <p:spPr>
          <a:xfrm>
            <a:off x="759436" y="4402445"/>
            <a:ext cx="2730011" cy="1323439"/>
          </a:xfrm>
          <a:prstGeom prst="rect">
            <a:avLst/>
          </a:prstGeom>
          <a:solidFill>
            <a:schemeClr val="accent5"/>
          </a:solidFill>
        </p:spPr>
        <p:txBody>
          <a:bodyPr wrap="square">
            <a:spAutoFit/>
          </a:bodyPr>
          <a:lstStyle/>
          <a:p>
            <a:pPr algn="ctr"/>
            <a:r>
              <a:rPr lang="en-US" sz="2000" u="sng" dirty="0">
                <a:solidFill>
                  <a:schemeClr val="bg1"/>
                </a:solidFill>
                <a:latin typeface="Helvetica Neue UltraLight" panose="02000206000000020004" pitchFamily="2" charset="0"/>
                <a:ea typeface="Helvetica Neue UltraLight" panose="02000206000000020004" pitchFamily="2" charset="0"/>
              </a:rPr>
              <a:t>Sweep B</a:t>
            </a:r>
            <a:r>
              <a:rPr lang="en-US" sz="2000" dirty="0">
                <a:solidFill>
                  <a:schemeClr val="bg1"/>
                </a:solidFill>
                <a:latin typeface="Helvetica Neue UltraLight" panose="02000206000000020004" pitchFamily="2" charset="0"/>
                <a:ea typeface="Helvetica Neue UltraLight" panose="02000206000000020004" pitchFamily="2" charset="0"/>
              </a:rPr>
              <a:t> </a:t>
            </a:r>
          </a:p>
          <a:p>
            <a:pPr algn="ctr"/>
            <a:r>
              <a:rPr lang="en-US" sz="2000" dirty="0">
                <a:solidFill>
                  <a:schemeClr val="bg1"/>
                </a:solidFill>
                <a:latin typeface="Helvetica Neue UltraLight" panose="02000206000000020004" pitchFamily="2" charset="0"/>
                <a:ea typeface="Helvetica Neue UltraLight" panose="02000206000000020004" pitchFamily="2" charset="0"/>
              </a:rPr>
              <a:t>Controls how far ahead the model predicts (Shift)</a:t>
            </a:r>
          </a:p>
        </p:txBody>
      </p:sp>
      <p:sp>
        <p:nvSpPr>
          <p:cNvPr id="11" name="Down Arrow 10">
            <a:extLst>
              <a:ext uri="{FF2B5EF4-FFF2-40B4-BE49-F238E27FC236}">
                <a16:creationId xmlns:a16="http://schemas.microsoft.com/office/drawing/2014/main" id="{4E467FD5-B996-7246-4232-6DF2DC583F17}"/>
              </a:ext>
            </a:extLst>
          </p:cNvPr>
          <p:cNvSpPr/>
          <p:nvPr/>
        </p:nvSpPr>
        <p:spPr>
          <a:xfrm>
            <a:off x="1829473" y="3446602"/>
            <a:ext cx="589935" cy="848032"/>
          </a:xfrm>
          <a:prstGeom prst="downArrow">
            <a:avLst>
              <a:gd name="adj1" fmla="val 35000"/>
              <a:gd name="adj2" fmla="val 3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5735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8A041C5-5A74-6B0D-8B85-E43F269824F7}"/>
              </a:ext>
            </a:extLst>
          </p:cNvPr>
          <p:cNvSpPr txBox="1"/>
          <p:nvPr/>
        </p:nvSpPr>
        <p:spPr>
          <a:xfrm>
            <a:off x="5417043" y="870105"/>
            <a:ext cx="6278202" cy="861774"/>
          </a:xfrm>
          <a:prstGeom prst="rect">
            <a:avLst/>
          </a:prstGeom>
          <a:noFill/>
        </p:spPr>
        <p:txBody>
          <a:bodyPr wrap="square" rtlCol="0">
            <a:spAutoFit/>
          </a:bodyPr>
          <a:lstStyle/>
          <a:p>
            <a:pPr algn="ctr"/>
            <a:r>
              <a:rPr lang="en-US" sz="2500" dirty="0">
                <a:latin typeface="Helvetica Neue UltraLight" panose="02000206000000020004" pitchFamily="2" charset="0"/>
                <a:ea typeface="Helvetica Neue UltraLight" panose="02000206000000020004" pitchFamily="2" charset="0"/>
              </a:rPr>
              <a:t>Fixed Parameter: bootstraps_samples = 100, epochs = 20, batch_size = 150, shift = 25</a:t>
            </a:r>
          </a:p>
        </p:txBody>
      </p:sp>
      <p:pic>
        <p:nvPicPr>
          <p:cNvPr id="11" name="Picture 10" descr="A graph with a red line and blue line&#10;&#10;AI-generated content may be incorrect.">
            <a:extLst>
              <a:ext uri="{FF2B5EF4-FFF2-40B4-BE49-F238E27FC236}">
                <a16:creationId xmlns:a16="http://schemas.microsoft.com/office/drawing/2014/main" id="{CFF190C0-2171-FAF7-5A07-1EBF16B29D53}"/>
              </a:ext>
            </a:extLst>
          </p:cNvPr>
          <p:cNvPicPr>
            <a:picLocks noChangeAspect="1"/>
          </p:cNvPicPr>
          <p:nvPr/>
        </p:nvPicPr>
        <p:blipFill>
          <a:blip r:embed="rId2"/>
          <a:stretch>
            <a:fillRect/>
          </a:stretch>
        </p:blipFill>
        <p:spPr>
          <a:xfrm>
            <a:off x="496755" y="826069"/>
            <a:ext cx="4925449" cy="2933133"/>
          </a:xfrm>
          <a:prstGeom prst="rect">
            <a:avLst/>
          </a:prstGeom>
        </p:spPr>
      </p:pic>
      <p:pic>
        <p:nvPicPr>
          <p:cNvPr id="12" name="Picture 11" descr="A graph with a red line and blue line&#10;&#10;AI-generated content may be incorrect.">
            <a:extLst>
              <a:ext uri="{FF2B5EF4-FFF2-40B4-BE49-F238E27FC236}">
                <a16:creationId xmlns:a16="http://schemas.microsoft.com/office/drawing/2014/main" id="{88CCAEB6-EC03-4345-B4AB-A1EC65291E85}"/>
              </a:ext>
            </a:extLst>
          </p:cNvPr>
          <p:cNvPicPr>
            <a:picLocks noChangeAspect="1"/>
          </p:cNvPicPr>
          <p:nvPr/>
        </p:nvPicPr>
        <p:blipFill>
          <a:blip r:embed="rId3"/>
          <a:stretch>
            <a:fillRect/>
          </a:stretch>
        </p:blipFill>
        <p:spPr>
          <a:xfrm>
            <a:off x="496755" y="3791401"/>
            <a:ext cx="4925449" cy="2933133"/>
          </a:xfrm>
          <a:prstGeom prst="rect">
            <a:avLst/>
          </a:prstGeom>
        </p:spPr>
      </p:pic>
      <p:sp>
        <p:nvSpPr>
          <p:cNvPr id="13" name="TextBox 12">
            <a:extLst>
              <a:ext uri="{FF2B5EF4-FFF2-40B4-BE49-F238E27FC236}">
                <a16:creationId xmlns:a16="http://schemas.microsoft.com/office/drawing/2014/main" id="{B7E002CD-A59D-8043-E03F-940639AFC879}"/>
              </a:ext>
            </a:extLst>
          </p:cNvPr>
          <p:cNvSpPr txBox="1"/>
          <p:nvPr/>
        </p:nvSpPr>
        <p:spPr>
          <a:xfrm>
            <a:off x="-389467" y="147539"/>
            <a:ext cx="12970933" cy="646331"/>
          </a:xfrm>
          <a:prstGeom prst="rect">
            <a:avLst/>
          </a:prstGeom>
          <a:noFill/>
        </p:spPr>
        <p:txBody>
          <a:bodyPr wrap="square" rtlCol="0">
            <a:spAutoFit/>
          </a:bodyPr>
          <a:lstStyle/>
          <a:p>
            <a:pPr algn="ctr"/>
            <a:r>
              <a:rPr lang="en-US" sz="3600" dirty="0">
                <a:latin typeface="Helvetica Neue" panose="02000503000000020004" pitchFamily="2" charset="0"/>
                <a:ea typeface="Helvetica Neue" panose="02000503000000020004" pitchFamily="2" charset="0"/>
                <a:cs typeface="Helvetica Neue" panose="02000503000000020004" pitchFamily="2" charset="0"/>
              </a:rPr>
              <a:t>Sweep A </a:t>
            </a:r>
            <a:r>
              <a:rPr lang="en-US" sz="3600" kern="1200" dirty="0">
                <a:effectLst/>
                <a:latin typeface="Helvetica Neue" panose="02000503000000020004" pitchFamily="2" charset="0"/>
                <a:ea typeface="Helvetica Neue" panose="02000503000000020004" pitchFamily="2" charset="0"/>
                <a:cs typeface="Helvetica Neue" panose="02000503000000020004" pitchFamily="2" charset="0"/>
              </a:rPr>
              <a:t>(Optimizing Sequence Length and Lag Ratio)</a:t>
            </a:r>
            <a:r>
              <a:rPr lang="en-US" sz="3600" dirty="0">
                <a:effectLst/>
                <a:latin typeface="Helvetica Neue" panose="02000503000000020004" pitchFamily="2" charset="0"/>
                <a:ea typeface="Helvetica Neue" panose="02000503000000020004" pitchFamily="2" charset="0"/>
                <a:cs typeface="Helvetica Neue" panose="02000503000000020004" pitchFamily="2" charset="0"/>
              </a:rPr>
              <a:t> </a:t>
            </a:r>
            <a:endParaRPr lang="en-US" sz="36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14" name="Table 13">
            <a:extLst>
              <a:ext uri="{FF2B5EF4-FFF2-40B4-BE49-F238E27FC236}">
                <a16:creationId xmlns:a16="http://schemas.microsoft.com/office/drawing/2014/main" id="{4BABD0C9-5BC9-5D6E-BC49-CBD6E75CBCA2}"/>
              </a:ext>
            </a:extLst>
          </p:cNvPr>
          <p:cNvGraphicFramePr>
            <a:graphicFrameLocks noGrp="1"/>
          </p:cNvGraphicFramePr>
          <p:nvPr>
            <p:extLst>
              <p:ext uri="{D42A27DB-BD31-4B8C-83A1-F6EECF244321}">
                <p14:modId xmlns:p14="http://schemas.microsoft.com/office/powerpoint/2010/main" val="816737604"/>
              </p:ext>
            </p:extLst>
          </p:nvPr>
        </p:nvGraphicFramePr>
        <p:xfrm>
          <a:off x="6095999" y="1808114"/>
          <a:ext cx="4925450" cy="4516139"/>
        </p:xfrm>
        <a:graphic>
          <a:graphicData uri="http://schemas.openxmlformats.org/drawingml/2006/table">
            <a:tbl>
              <a:tblPr>
                <a:tableStyleId>{5C22544A-7EE6-4342-B048-85BDC9FD1C3A}</a:tableStyleId>
              </a:tblPr>
              <a:tblGrid>
                <a:gridCol w="985090">
                  <a:extLst>
                    <a:ext uri="{9D8B030D-6E8A-4147-A177-3AD203B41FA5}">
                      <a16:colId xmlns:a16="http://schemas.microsoft.com/office/drawing/2014/main" val="2626708198"/>
                    </a:ext>
                  </a:extLst>
                </a:gridCol>
                <a:gridCol w="985090">
                  <a:extLst>
                    <a:ext uri="{9D8B030D-6E8A-4147-A177-3AD203B41FA5}">
                      <a16:colId xmlns:a16="http://schemas.microsoft.com/office/drawing/2014/main" val="2869483544"/>
                    </a:ext>
                  </a:extLst>
                </a:gridCol>
                <a:gridCol w="728436">
                  <a:extLst>
                    <a:ext uri="{9D8B030D-6E8A-4147-A177-3AD203B41FA5}">
                      <a16:colId xmlns:a16="http://schemas.microsoft.com/office/drawing/2014/main" val="3201653046"/>
                    </a:ext>
                  </a:extLst>
                </a:gridCol>
                <a:gridCol w="1067547">
                  <a:extLst>
                    <a:ext uri="{9D8B030D-6E8A-4147-A177-3AD203B41FA5}">
                      <a16:colId xmlns:a16="http://schemas.microsoft.com/office/drawing/2014/main" val="3593462419"/>
                    </a:ext>
                  </a:extLst>
                </a:gridCol>
                <a:gridCol w="1159287">
                  <a:extLst>
                    <a:ext uri="{9D8B030D-6E8A-4147-A177-3AD203B41FA5}">
                      <a16:colId xmlns:a16="http://schemas.microsoft.com/office/drawing/2014/main" val="2708840065"/>
                    </a:ext>
                  </a:extLst>
                </a:gridCol>
              </a:tblGrid>
              <a:tr h="309899">
                <a:tc>
                  <a:txBody>
                    <a:bodyPr/>
                    <a:lstStyle/>
                    <a:p>
                      <a:pPr algn="ctr">
                        <a:buNone/>
                      </a:pPr>
                      <a:r>
                        <a:rPr lang="en-US" sz="1300" b="0" i="0" dirty="0">
                          <a:solidFill>
                            <a:srgbClr val="000000"/>
                          </a:solidFill>
                          <a:effectLst/>
                          <a:latin typeface="Helvetica Neue Light" panose="02000403000000020004" pitchFamily="2" charset="0"/>
                          <a:ea typeface="Helvetica Neue Light" panose="02000403000000020004" pitchFamily="2" charset="0"/>
                        </a:rPr>
                        <a:t>SeqLen (x)</a:t>
                      </a:r>
                      <a:endParaRPr lang="en-US" sz="1300" b="0" i="0" dirty="0">
                        <a:effectLst/>
                        <a:latin typeface="Helvetica Neue Light" panose="02000403000000020004" pitchFamily="2" charset="0"/>
                        <a:ea typeface="Helvetica Neue Light" panose="02000403000000020004" pitchFamily="2" charset="0"/>
                      </a:endParaRPr>
                    </a:p>
                  </a:txBody>
                  <a:tcPr marL="38100" marR="38100" marT="38100" marB="38100" anchor="ctr">
                    <a:solidFill>
                      <a:schemeClr val="accent4">
                        <a:lumMod val="40000"/>
                        <a:lumOff val="60000"/>
                      </a:schemeClr>
                    </a:solidFill>
                  </a:tcPr>
                </a:tc>
                <a:tc>
                  <a:txBody>
                    <a:bodyPr/>
                    <a:lstStyle/>
                    <a:p>
                      <a:pPr algn="ctr">
                        <a:buNone/>
                      </a:pPr>
                      <a:r>
                        <a:rPr lang="en-US" sz="1300" b="0" i="0" dirty="0">
                          <a:solidFill>
                            <a:srgbClr val="000000"/>
                          </a:solidFill>
                          <a:effectLst/>
                          <a:latin typeface="Helvetica Neue Light" panose="02000403000000020004" pitchFamily="2" charset="0"/>
                          <a:ea typeface="Helvetica Neue Light" panose="02000403000000020004" pitchFamily="2" charset="0"/>
                        </a:rPr>
                        <a:t>Ratio</a:t>
                      </a:r>
                      <a:endParaRPr lang="en-US" sz="1300" b="0" i="0" dirty="0">
                        <a:effectLst/>
                        <a:latin typeface="Helvetica Neue Light" panose="02000403000000020004" pitchFamily="2" charset="0"/>
                        <a:ea typeface="Helvetica Neue Light" panose="02000403000000020004" pitchFamily="2" charset="0"/>
                      </a:endParaRPr>
                    </a:p>
                  </a:txBody>
                  <a:tcPr marL="38100" marR="38100" marT="38100" marB="38100" anchor="ctr">
                    <a:solidFill>
                      <a:schemeClr val="accent4">
                        <a:lumMod val="40000"/>
                        <a:lumOff val="60000"/>
                      </a:schemeClr>
                    </a:solidFill>
                  </a:tcPr>
                </a:tc>
                <a:tc>
                  <a:txBody>
                    <a:bodyPr/>
                    <a:lstStyle/>
                    <a:p>
                      <a:pPr algn="ctr">
                        <a:buNone/>
                      </a:pPr>
                      <a:r>
                        <a:rPr lang="en-US" sz="1300" b="0" i="0" dirty="0">
                          <a:solidFill>
                            <a:srgbClr val="000000"/>
                          </a:solidFill>
                          <a:effectLst/>
                          <a:latin typeface="Helvetica Neue Light" panose="02000403000000020004" pitchFamily="2" charset="0"/>
                          <a:ea typeface="Helvetica Neue Light" panose="02000403000000020004" pitchFamily="2" charset="0"/>
                        </a:rPr>
                        <a:t>Lag</a:t>
                      </a:r>
                      <a:endParaRPr lang="en-US" sz="1300" b="0" i="0" dirty="0">
                        <a:effectLst/>
                        <a:latin typeface="Helvetica Neue Light" panose="02000403000000020004" pitchFamily="2" charset="0"/>
                        <a:ea typeface="Helvetica Neue Light" panose="02000403000000020004" pitchFamily="2" charset="0"/>
                      </a:endParaRPr>
                    </a:p>
                  </a:txBody>
                  <a:tcPr marL="38100" marR="38100" marT="38100" marB="38100" anchor="ctr">
                    <a:solidFill>
                      <a:schemeClr val="accent4">
                        <a:lumMod val="40000"/>
                        <a:lumOff val="60000"/>
                      </a:schemeClr>
                    </a:solidFill>
                  </a:tcPr>
                </a:tc>
                <a:tc>
                  <a:txBody>
                    <a:bodyPr/>
                    <a:lstStyle/>
                    <a:p>
                      <a:pPr algn="ctr">
                        <a:buNone/>
                      </a:pPr>
                      <a:r>
                        <a:rPr lang="en-US" sz="1300" b="0" i="0" dirty="0">
                          <a:solidFill>
                            <a:srgbClr val="000000"/>
                          </a:solidFill>
                          <a:effectLst/>
                          <a:latin typeface="Helvetica Neue Light" panose="02000403000000020004" pitchFamily="2" charset="0"/>
                          <a:ea typeface="Helvetica Neue Light" panose="02000403000000020004" pitchFamily="2" charset="0"/>
                        </a:rPr>
                        <a:t>WindowLen</a:t>
                      </a:r>
                      <a:endParaRPr lang="en-US" sz="1300" b="0" i="0" dirty="0">
                        <a:effectLst/>
                        <a:latin typeface="Helvetica Neue Light" panose="02000403000000020004" pitchFamily="2" charset="0"/>
                        <a:ea typeface="Helvetica Neue Light" panose="02000403000000020004" pitchFamily="2" charset="0"/>
                      </a:endParaRPr>
                    </a:p>
                  </a:txBody>
                  <a:tcPr marL="38100" marR="38100" marT="38100" marB="38100" anchor="ctr">
                    <a:solidFill>
                      <a:schemeClr val="accent4">
                        <a:lumMod val="40000"/>
                        <a:lumOff val="60000"/>
                      </a:schemeClr>
                    </a:solidFill>
                  </a:tcPr>
                </a:tc>
                <a:tc>
                  <a:txBody>
                    <a:bodyPr/>
                    <a:lstStyle/>
                    <a:p>
                      <a:pPr algn="ctr">
                        <a:buNone/>
                      </a:pPr>
                      <a:r>
                        <a:rPr lang="en-US" sz="1300" b="0" i="0" dirty="0">
                          <a:solidFill>
                            <a:srgbClr val="000000"/>
                          </a:solidFill>
                          <a:effectLst/>
                          <a:latin typeface="Helvetica Neue Light" panose="02000403000000020004" pitchFamily="2" charset="0"/>
                          <a:ea typeface="Helvetica Neue Light" panose="02000403000000020004" pitchFamily="2" charset="0"/>
                        </a:rPr>
                        <a:t>Contrast Ratio</a:t>
                      </a:r>
                      <a:endParaRPr lang="en-US" sz="1300" b="0" i="0" dirty="0">
                        <a:effectLst/>
                        <a:latin typeface="Helvetica Neue Light" panose="02000403000000020004" pitchFamily="2" charset="0"/>
                        <a:ea typeface="Helvetica Neue Light" panose="02000403000000020004" pitchFamily="2" charset="0"/>
                      </a:endParaRPr>
                    </a:p>
                  </a:txBody>
                  <a:tcPr marL="38100" marR="38100" marT="38100" marB="38100" anchor="ctr">
                    <a:solidFill>
                      <a:schemeClr val="accent4">
                        <a:lumMod val="40000"/>
                        <a:lumOff val="60000"/>
                      </a:schemeClr>
                    </a:solidFill>
                  </a:tcPr>
                </a:tc>
                <a:extLst>
                  <a:ext uri="{0D108BD9-81ED-4DB2-BD59-A6C34878D82A}">
                    <a16:rowId xmlns:a16="http://schemas.microsoft.com/office/drawing/2014/main" val="3788400414"/>
                  </a:ext>
                </a:extLst>
              </a:tr>
              <a:tr h="333738">
                <a:tc>
                  <a:txBody>
                    <a:bodyPr/>
                    <a:lstStyle/>
                    <a:p>
                      <a:pPr algn="ctr">
                        <a:buNone/>
                      </a:pPr>
                      <a:r>
                        <a:rPr lang="en-US" sz="1800" b="0" i="0" dirty="0">
                          <a:solidFill>
                            <a:srgbClr val="000000"/>
                          </a:solidFill>
                          <a:effectLst/>
                          <a:latin typeface="Helvetica Neue UltraLight" panose="02000206000000020004" pitchFamily="2" charset="0"/>
                          <a:ea typeface="Helvetica Neue UltraLight" panose="02000206000000020004" pitchFamily="2" charset="0"/>
                        </a:rPr>
                        <a:t>26</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0.2</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5</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31</a:t>
                      </a:r>
                      <a:endParaRPr lang="en-US" sz="1800" b="0" i="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fontAlgn="b"/>
                      <a:r>
                        <a:rPr lang="en-US" sz="1800" b="0" i="0" u="none" strike="noStrike">
                          <a:solidFill>
                            <a:srgbClr val="000000"/>
                          </a:solidFill>
                          <a:effectLst/>
                          <a:latin typeface="Helvetica Neue UltraLight" panose="02000206000000020004" pitchFamily="2" charset="0"/>
                          <a:ea typeface="Helvetica Neue UltraLight" panose="02000206000000020004" pitchFamily="2" charset="0"/>
                        </a:rPr>
                        <a:t>0.733</a:t>
                      </a:r>
                      <a:endParaRPr lang="en-US" sz="1800" b="0" i="0" u="none" strike="noStrike" dirty="0">
                        <a:solidFill>
                          <a:srgbClr val="000000"/>
                        </a:solidFill>
                        <a:effectLst/>
                        <a:latin typeface="Helvetica Neue UltraLight" panose="02000206000000020004" pitchFamily="2" charset="0"/>
                        <a:ea typeface="Helvetica Neue UltraLight" panose="02000206000000020004" pitchFamily="2" charset="0"/>
                      </a:endParaRPr>
                    </a:p>
                  </a:txBody>
                  <a:tcPr marL="9525" marR="9525" marT="9525" marB="0" anchor="ctr"/>
                </a:tc>
                <a:extLst>
                  <a:ext uri="{0D108BD9-81ED-4DB2-BD59-A6C34878D82A}">
                    <a16:rowId xmlns:a16="http://schemas.microsoft.com/office/drawing/2014/main" val="2800568961"/>
                  </a:ext>
                </a:extLst>
              </a:tr>
              <a:tr h="333738">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26</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solidFill>
                      <a:srgbClr val="E7EBEE"/>
                    </a:solidFill>
                  </a:tcPr>
                </a:tc>
                <a:tc>
                  <a:txBody>
                    <a:bodyPr/>
                    <a:lstStyle/>
                    <a:p>
                      <a:pPr algn="ctr">
                        <a:buNone/>
                      </a:pPr>
                      <a:r>
                        <a:rPr lang="en-US" sz="1800" b="0" i="0" dirty="0">
                          <a:solidFill>
                            <a:srgbClr val="000000"/>
                          </a:solidFill>
                          <a:effectLst/>
                          <a:latin typeface="Helvetica Neue UltraLight" panose="02000206000000020004" pitchFamily="2" charset="0"/>
                          <a:ea typeface="Helvetica Neue UltraLight" panose="02000206000000020004" pitchFamily="2" charset="0"/>
                        </a:rPr>
                        <a:t>0.5</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solidFill>
                      <a:srgbClr val="E7EBEE"/>
                    </a:solidFill>
                  </a:tcPr>
                </a:tc>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13</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solidFill>
                      <a:srgbClr val="E7EBEE"/>
                    </a:solidFill>
                  </a:tcPr>
                </a:tc>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39</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solidFill>
                      <a:srgbClr val="E7EBEE"/>
                    </a:solidFill>
                  </a:tcPr>
                </a:tc>
                <a:tc>
                  <a:txBody>
                    <a:bodyPr/>
                    <a:lstStyle/>
                    <a:p>
                      <a:pPr algn="ctr" fontAlgn="b"/>
                      <a:r>
                        <a:rPr lang="en-US" sz="1800" b="0" i="0" u="none" strike="noStrike">
                          <a:solidFill>
                            <a:srgbClr val="000000"/>
                          </a:solidFill>
                          <a:effectLst/>
                          <a:latin typeface="Helvetica Neue UltraLight" panose="02000206000000020004" pitchFamily="2" charset="0"/>
                          <a:ea typeface="Helvetica Neue UltraLight" panose="02000206000000020004" pitchFamily="2" charset="0"/>
                        </a:rPr>
                        <a:t>0.030</a:t>
                      </a:r>
                      <a:endParaRPr lang="en-US" sz="1800" b="0" i="0" u="none" strike="noStrike" dirty="0">
                        <a:solidFill>
                          <a:srgbClr val="000000"/>
                        </a:solidFill>
                        <a:effectLst/>
                        <a:latin typeface="Helvetica Neue UltraLight" panose="02000206000000020004" pitchFamily="2" charset="0"/>
                        <a:ea typeface="Helvetica Neue UltraLight" panose="02000206000000020004" pitchFamily="2" charset="0"/>
                      </a:endParaRPr>
                    </a:p>
                  </a:txBody>
                  <a:tcPr marL="9525" marR="9525" marT="9525" marB="0" anchor="ctr">
                    <a:solidFill>
                      <a:srgbClr val="E7EBEE"/>
                    </a:solidFill>
                  </a:tcPr>
                </a:tc>
                <a:extLst>
                  <a:ext uri="{0D108BD9-81ED-4DB2-BD59-A6C34878D82A}">
                    <a16:rowId xmlns:a16="http://schemas.microsoft.com/office/drawing/2014/main" val="2611506306"/>
                  </a:ext>
                </a:extLst>
              </a:tr>
              <a:tr h="333738">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26</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dirty="0">
                          <a:solidFill>
                            <a:srgbClr val="000000"/>
                          </a:solidFill>
                          <a:effectLst/>
                          <a:latin typeface="Helvetica Neue UltraLight" panose="02000206000000020004" pitchFamily="2" charset="0"/>
                          <a:ea typeface="Helvetica Neue UltraLight" panose="02000206000000020004" pitchFamily="2" charset="0"/>
                        </a:rPr>
                        <a:t>0.9</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23</a:t>
                      </a:r>
                      <a:endParaRPr lang="en-US" sz="1800" b="0" i="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49</a:t>
                      </a:r>
                      <a:endParaRPr lang="en-US" sz="1800" b="0" i="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fontAlgn="b"/>
                      <a:r>
                        <a:rPr lang="en-US" sz="1800" b="0" i="0" u="none" strike="noStrike">
                          <a:solidFill>
                            <a:srgbClr val="000000"/>
                          </a:solidFill>
                          <a:effectLst/>
                          <a:latin typeface="Helvetica Neue UltraLight" panose="02000206000000020004" pitchFamily="2" charset="0"/>
                          <a:ea typeface="Helvetica Neue UltraLight" panose="02000206000000020004" pitchFamily="2" charset="0"/>
                        </a:rPr>
                        <a:t>0.087</a:t>
                      </a:r>
                      <a:endParaRPr lang="en-US" sz="1800" b="0" i="0" u="none" strike="noStrike" dirty="0">
                        <a:solidFill>
                          <a:srgbClr val="000000"/>
                        </a:solidFill>
                        <a:effectLst/>
                        <a:latin typeface="Helvetica Neue UltraLight" panose="02000206000000020004" pitchFamily="2" charset="0"/>
                        <a:ea typeface="Helvetica Neue UltraLight" panose="02000206000000020004" pitchFamily="2" charset="0"/>
                      </a:endParaRPr>
                    </a:p>
                  </a:txBody>
                  <a:tcPr marL="9525" marR="9525" marT="9525" marB="0" anchor="ctr"/>
                </a:tc>
                <a:extLst>
                  <a:ext uri="{0D108BD9-81ED-4DB2-BD59-A6C34878D82A}">
                    <a16:rowId xmlns:a16="http://schemas.microsoft.com/office/drawing/2014/main" val="3151174165"/>
                  </a:ext>
                </a:extLst>
              </a:tr>
              <a:tr h="333738">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50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dirty="0">
                          <a:solidFill>
                            <a:srgbClr val="000000"/>
                          </a:solidFill>
                          <a:effectLst/>
                          <a:latin typeface="Helvetica Neue UltraLight" panose="02000206000000020004" pitchFamily="2" charset="0"/>
                          <a:ea typeface="Helvetica Neue UltraLight" panose="02000206000000020004" pitchFamily="2" charset="0"/>
                        </a:rPr>
                        <a:t>0.2</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10</a:t>
                      </a:r>
                      <a:endParaRPr lang="en-US" sz="1800" b="0" i="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60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fontAlgn="b"/>
                      <a:r>
                        <a:rPr lang="en-US" sz="1800" b="0" i="0" u="none" strike="noStrike">
                          <a:solidFill>
                            <a:srgbClr val="000000"/>
                          </a:solidFill>
                          <a:effectLst/>
                          <a:latin typeface="Helvetica Neue UltraLight" panose="02000206000000020004" pitchFamily="2" charset="0"/>
                          <a:ea typeface="Helvetica Neue UltraLight" panose="02000206000000020004" pitchFamily="2" charset="0"/>
                        </a:rPr>
                        <a:t>-0.220</a:t>
                      </a:r>
                      <a:endParaRPr lang="en-US" sz="1800" b="0" i="0" u="none" strike="noStrike" dirty="0">
                        <a:solidFill>
                          <a:srgbClr val="000000"/>
                        </a:solidFill>
                        <a:effectLst/>
                        <a:latin typeface="Helvetica Neue UltraLight" panose="02000206000000020004" pitchFamily="2" charset="0"/>
                        <a:ea typeface="Helvetica Neue UltraLight" panose="02000206000000020004" pitchFamily="2" charset="0"/>
                      </a:endParaRPr>
                    </a:p>
                  </a:txBody>
                  <a:tcPr marL="9525" marR="9525" marT="9525" marB="0" anchor="ctr"/>
                </a:tc>
                <a:extLst>
                  <a:ext uri="{0D108BD9-81ED-4DB2-BD59-A6C34878D82A}">
                    <a16:rowId xmlns:a16="http://schemas.microsoft.com/office/drawing/2014/main" val="3578548299"/>
                  </a:ext>
                </a:extLst>
              </a:tr>
              <a:tr h="333738">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50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solidFill>
                      <a:schemeClr val="accent6">
                        <a:lumMod val="20000"/>
                        <a:lumOff val="80000"/>
                      </a:schemeClr>
                    </a:solidFill>
                  </a:tcPr>
                </a:tc>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0.5</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solidFill>
                      <a:schemeClr val="accent6">
                        <a:lumMod val="20000"/>
                        <a:lumOff val="80000"/>
                      </a:schemeClr>
                    </a:solidFill>
                  </a:tcPr>
                </a:tc>
                <a:tc>
                  <a:txBody>
                    <a:bodyPr/>
                    <a:lstStyle/>
                    <a:p>
                      <a:pPr algn="ctr">
                        <a:buNone/>
                      </a:pPr>
                      <a:r>
                        <a:rPr lang="en-US" sz="1800" b="0" i="0" dirty="0">
                          <a:solidFill>
                            <a:srgbClr val="000000"/>
                          </a:solidFill>
                          <a:effectLst/>
                          <a:latin typeface="Helvetica Neue UltraLight" panose="02000206000000020004" pitchFamily="2" charset="0"/>
                          <a:ea typeface="Helvetica Neue UltraLight" panose="02000206000000020004" pitchFamily="2" charset="0"/>
                        </a:rPr>
                        <a:t>25</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solidFill>
                      <a:schemeClr val="accent6">
                        <a:lumMod val="20000"/>
                        <a:lumOff val="80000"/>
                      </a:schemeClr>
                    </a:solidFill>
                  </a:tcPr>
                </a:tc>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75</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solidFill>
                      <a:schemeClr val="accent6">
                        <a:lumMod val="20000"/>
                        <a:lumOff val="80000"/>
                      </a:schemeClr>
                    </a:solidFill>
                  </a:tcPr>
                </a:tc>
                <a:tc>
                  <a:txBody>
                    <a:bodyPr/>
                    <a:lstStyle/>
                    <a:p>
                      <a:pPr algn="ctr" fontAlgn="b"/>
                      <a:r>
                        <a:rPr lang="en-US" sz="1800" b="0" i="0" u="none" strike="noStrike">
                          <a:solidFill>
                            <a:srgbClr val="000000"/>
                          </a:solidFill>
                          <a:effectLst/>
                          <a:latin typeface="Helvetica Neue UltraLight" panose="02000206000000020004" pitchFamily="2" charset="0"/>
                          <a:ea typeface="Helvetica Neue UltraLight" panose="02000206000000020004" pitchFamily="2" charset="0"/>
                        </a:rPr>
                        <a:t>0.014</a:t>
                      </a:r>
                      <a:endParaRPr lang="en-US" sz="1800" b="0" i="0" u="none" strike="noStrike" dirty="0">
                        <a:solidFill>
                          <a:srgbClr val="000000"/>
                        </a:solidFill>
                        <a:effectLst/>
                        <a:latin typeface="Helvetica Neue UltraLight" panose="02000206000000020004" pitchFamily="2" charset="0"/>
                        <a:ea typeface="Helvetica Neue UltraLight" panose="02000206000000020004" pitchFamily="2" charset="0"/>
                      </a:endParaRPr>
                    </a:p>
                  </a:txBody>
                  <a:tcPr marL="9525" marR="9525" marT="9525" marB="0" anchor="ctr">
                    <a:solidFill>
                      <a:schemeClr val="accent6">
                        <a:lumMod val="20000"/>
                        <a:lumOff val="80000"/>
                      </a:schemeClr>
                    </a:solidFill>
                  </a:tcPr>
                </a:tc>
                <a:extLst>
                  <a:ext uri="{0D108BD9-81ED-4DB2-BD59-A6C34878D82A}">
                    <a16:rowId xmlns:a16="http://schemas.microsoft.com/office/drawing/2014/main" val="2355442671"/>
                  </a:ext>
                </a:extLst>
              </a:tr>
              <a:tr h="333738">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50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0.9</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dirty="0">
                          <a:solidFill>
                            <a:srgbClr val="000000"/>
                          </a:solidFill>
                          <a:effectLst/>
                          <a:latin typeface="Helvetica Neue UltraLight" panose="02000206000000020004" pitchFamily="2" charset="0"/>
                          <a:ea typeface="Helvetica Neue UltraLight" panose="02000206000000020004" pitchFamily="2" charset="0"/>
                        </a:rPr>
                        <a:t>45</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dirty="0">
                          <a:solidFill>
                            <a:srgbClr val="000000"/>
                          </a:solidFill>
                          <a:effectLst/>
                          <a:latin typeface="Helvetica Neue UltraLight" panose="02000206000000020004" pitchFamily="2" charset="0"/>
                          <a:ea typeface="Helvetica Neue UltraLight" panose="02000206000000020004" pitchFamily="2" charset="0"/>
                        </a:rPr>
                        <a:t>95</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fontAlgn="b"/>
                      <a:r>
                        <a:rPr lang="en-US" sz="1800" b="0" i="0" u="none" strike="noStrike">
                          <a:solidFill>
                            <a:srgbClr val="000000"/>
                          </a:solidFill>
                          <a:effectLst/>
                          <a:latin typeface="Helvetica Neue UltraLight" panose="02000206000000020004" pitchFamily="2" charset="0"/>
                          <a:ea typeface="Helvetica Neue UltraLight" panose="02000206000000020004" pitchFamily="2" charset="0"/>
                        </a:rPr>
                        <a:t>0.259</a:t>
                      </a:r>
                      <a:endParaRPr lang="en-US" sz="1800" b="0" i="0" u="none" strike="noStrike" dirty="0">
                        <a:solidFill>
                          <a:srgbClr val="000000"/>
                        </a:solidFill>
                        <a:effectLst/>
                        <a:latin typeface="Helvetica Neue UltraLight" panose="02000206000000020004" pitchFamily="2" charset="0"/>
                        <a:ea typeface="Helvetica Neue UltraLight" panose="02000206000000020004" pitchFamily="2" charset="0"/>
                      </a:endParaRPr>
                    </a:p>
                  </a:txBody>
                  <a:tcPr marL="9525" marR="9525" marT="9525" marB="0" anchor="ctr"/>
                </a:tc>
                <a:extLst>
                  <a:ext uri="{0D108BD9-81ED-4DB2-BD59-A6C34878D82A}">
                    <a16:rowId xmlns:a16="http://schemas.microsoft.com/office/drawing/2014/main" val="4168166717"/>
                  </a:ext>
                </a:extLst>
              </a:tr>
              <a:tr h="333738">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100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0.2</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dirty="0">
                          <a:solidFill>
                            <a:srgbClr val="000000"/>
                          </a:solidFill>
                          <a:effectLst/>
                          <a:latin typeface="Helvetica Neue UltraLight" panose="02000206000000020004" pitchFamily="2" charset="0"/>
                          <a:ea typeface="Helvetica Neue UltraLight" panose="02000206000000020004" pitchFamily="2" charset="0"/>
                        </a:rPr>
                        <a:t>20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dirty="0">
                          <a:solidFill>
                            <a:srgbClr val="000000"/>
                          </a:solidFill>
                          <a:effectLst/>
                          <a:latin typeface="Helvetica Neue UltraLight" panose="02000206000000020004" pitchFamily="2" charset="0"/>
                          <a:ea typeface="Helvetica Neue UltraLight" panose="02000206000000020004" pitchFamily="2" charset="0"/>
                        </a:rPr>
                        <a:t>120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fontAlgn="b"/>
                      <a:r>
                        <a:rPr lang="en-US" sz="1800" b="0" i="0" u="none" strike="noStrike">
                          <a:solidFill>
                            <a:srgbClr val="000000"/>
                          </a:solidFill>
                          <a:effectLst/>
                          <a:latin typeface="Helvetica Neue UltraLight" panose="02000206000000020004" pitchFamily="2" charset="0"/>
                          <a:ea typeface="Helvetica Neue UltraLight" panose="02000206000000020004" pitchFamily="2" charset="0"/>
                        </a:rPr>
                        <a:t>0.333</a:t>
                      </a:r>
                      <a:endParaRPr lang="en-US" sz="1800" b="0" i="0" u="none" strike="noStrike" dirty="0">
                        <a:solidFill>
                          <a:srgbClr val="000000"/>
                        </a:solidFill>
                        <a:effectLst/>
                        <a:latin typeface="Helvetica Neue UltraLight" panose="02000206000000020004" pitchFamily="2" charset="0"/>
                        <a:ea typeface="Helvetica Neue UltraLight" panose="02000206000000020004" pitchFamily="2" charset="0"/>
                      </a:endParaRPr>
                    </a:p>
                  </a:txBody>
                  <a:tcPr marL="9525" marR="9525" marT="9525" marB="0" anchor="ctr"/>
                </a:tc>
                <a:extLst>
                  <a:ext uri="{0D108BD9-81ED-4DB2-BD59-A6C34878D82A}">
                    <a16:rowId xmlns:a16="http://schemas.microsoft.com/office/drawing/2014/main" val="2184923585"/>
                  </a:ext>
                </a:extLst>
              </a:tr>
              <a:tr h="333738">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100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0.5</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dirty="0">
                          <a:solidFill>
                            <a:srgbClr val="000000"/>
                          </a:solidFill>
                          <a:effectLst/>
                          <a:latin typeface="Helvetica Neue UltraLight" panose="02000206000000020004" pitchFamily="2" charset="0"/>
                          <a:ea typeface="Helvetica Neue UltraLight" panose="02000206000000020004" pitchFamily="2" charset="0"/>
                        </a:rPr>
                        <a:t>50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dirty="0">
                          <a:solidFill>
                            <a:srgbClr val="000000"/>
                          </a:solidFill>
                          <a:effectLst/>
                          <a:latin typeface="Helvetica Neue UltraLight" panose="02000206000000020004" pitchFamily="2" charset="0"/>
                          <a:ea typeface="Helvetica Neue UltraLight" panose="02000206000000020004" pitchFamily="2" charset="0"/>
                        </a:rPr>
                        <a:t>150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fontAlgn="b"/>
                      <a:r>
                        <a:rPr lang="en-US" sz="1800" b="0" i="0" u="none" strike="noStrike" dirty="0">
                          <a:solidFill>
                            <a:srgbClr val="000000"/>
                          </a:solidFill>
                          <a:effectLst/>
                          <a:latin typeface="Helvetica Neue UltraLight" panose="02000206000000020004" pitchFamily="2" charset="0"/>
                          <a:ea typeface="Helvetica Neue UltraLight" panose="02000206000000020004" pitchFamily="2" charset="0"/>
                        </a:rPr>
                        <a:t>-0.250</a:t>
                      </a:r>
                    </a:p>
                  </a:txBody>
                  <a:tcPr marL="9525" marR="9525" marT="9525" marB="0" anchor="ctr"/>
                </a:tc>
                <a:extLst>
                  <a:ext uri="{0D108BD9-81ED-4DB2-BD59-A6C34878D82A}">
                    <a16:rowId xmlns:a16="http://schemas.microsoft.com/office/drawing/2014/main" val="2372646376"/>
                  </a:ext>
                </a:extLst>
              </a:tr>
              <a:tr h="333738">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100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0.9</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dirty="0">
                          <a:solidFill>
                            <a:srgbClr val="000000"/>
                          </a:solidFill>
                          <a:effectLst/>
                          <a:latin typeface="Helvetica Neue UltraLight" panose="02000206000000020004" pitchFamily="2" charset="0"/>
                          <a:ea typeface="Helvetica Neue UltraLight" panose="02000206000000020004" pitchFamily="2" charset="0"/>
                        </a:rPr>
                        <a:t>90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dirty="0">
                          <a:solidFill>
                            <a:srgbClr val="000000"/>
                          </a:solidFill>
                          <a:effectLst/>
                          <a:latin typeface="Helvetica Neue UltraLight" panose="02000206000000020004" pitchFamily="2" charset="0"/>
                          <a:ea typeface="Helvetica Neue UltraLight" panose="02000206000000020004" pitchFamily="2" charset="0"/>
                        </a:rPr>
                        <a:t>190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fontAlgn="b"/>
                      <a:r>
                        <a:rPr lang="en-US" sz="1800" b="0" i="0" u="none" strike="noStrike" dirty="0">
                          <a:solidFill>
                            <a:srgbClr val="000000"/>
                          </a:solidFill>
                          <a:effectLst/>
                          <a:latin typeface="Helvetica Neue UltraLight" panose="02000206000000020004" pitchFamily="2" charset="0"/>
                          <a:ea typeface="Helvetica Neue UltraLight" panose="02000206000000020004" pitchFamily="2" charset="0"/>
                        </a:rPr>
                        <a:t>1.000</a:t>
                      </a:r>
                    </a:p>
                  </a:txBody>
                  <a:tcPr marL="9525" marR="9525" marT="9525" marB="0" anchor="ctr"/>
                </a:tc>
                <a:extLst>
                  <a:ext uri="{0D108BD9-81ED-4DB2-BD59-A6C34878D82A}">
                    <a16:rowId xmlns:a16="http://schemas.microsoft.com/office/drawing/2014/main" val="20795293"/>
                  </a:ext>
                </a:extLst>
              </a:tr>
              <a:tr h="333738">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200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0.2</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dirty="0">
                          <a:solidFill>
                            <a:srgbClr val="000000"/>
                          </a:solidFill>
                          <a:effectLst/>
                          <a:latin typeface="Helvetica Neue UltraLight" panose="02000206000000020004" pitchFamily="2" charset="0"/>
                          <a:ea typeface="Helvetica Neue UltraLight" panose="02000206000000020004" pitchFamily="2" charset="0"/>
                        </a:rPr>
                        <a:t>40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dirty="0">
                          <a:solidFill>
                            <a:srgbClr val="000000"/>
                          </a:solidFill>
                          <a:effectLst/>
                          <a:latin typeface="Helvetica Neue UltraLight" panose="02000206000000020004" pitchFamily="2" charset="0"/>
                          <a:ea typeface="Helvetica Neue UltraLight" panose="02000206000000020004" pitchFamily="2" charset="0"/>
                        </a:rPr>
                        <a:t>240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fontAlgn="b"/>
                      <a:r>
                        <a:rPr lang="en-US" sz="1800" b="0" i="0" u="none" strike="noStrike" dirty="0">
                          <a:solidFill>
                            <a:srgbClr val="000000"/>
                          </a:solidFill>
                          <a:effectLst/>
                          <a:latin typeface="Helvetica Neue UltraLight" panose="02000206000000020004" pitchFamily="2" charset="0"/>
                          <a:ea typeface="Helvetica Neue UltraLight" panose="02000206000000020004" pitchFamily="2" charset="0"/>
                        </a:rPr>
                        <a:t>0.136</a:t>
                      </a:r>
                    </a:p>
                  </a:txBody>
                  <a:tcPr marL="9525" marR="9525" marT="9525" marB="0" anchor="ctr"/>
                </a:tc>
                <a:extLst>
                  <a:ext uri="{0D108BD9-81ED-4DB2-BD59-A6C34878D82A}">
                    <a16:rowId xmlns:a16="http://schemas.microsoft.com/office/drawing/2014/main" val="315730879"/>
                  </a:ext>
                </a:extLst>
              </a:tr>
              <a:tr h="333738">
                <a:tc>
                  <a:txBody>
                    <a:bodyPr/>
                    <a:lstStyle/>
                    <a:p>
                      <a:pPr algn="ctr">
                        <a:buNone/>
                      </a:pPr>
                      <a:r>
                        <a:rPr lang="en-US" sz="1800" b="0" i="0" dirty="0">
                          <a:solidFill>
                            <a:srgbClr val="000000"/>
                          </a:solidFill>
                          <a:effectLst/>
                          <a:latin typeface="Helvetica Neue UltraLight" panose="02000206000000020004" pitchFamily="2" charset="0"/>
                          <a:ea typeface="Helvetica Neue UltraLight" panose="02000206000000020004" pitchFamily="2" charset="0"/>
                        </a:rPr>
                        <a:t>200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solidFill>
                      <a:srgbClr val="E7EBEE"/>
                    </a:solidFill>
                  </a:tcPr>
                </a:tc>
                <a:tc>
                  <a:txBody>
                    <a:bodyPr/>
                    <a:lstStyle/>
                    <a:p>
                      <a:pPr algn="ctr">
                        <a:buNone/>
                      </a:pPr>
                      <a:r>
                        <a:rPr lang="en-US" sz="1800" b="0" i="0" dirty="0">
                          <a:solidFill>
                            <a:srgbClr val="000000"/>
                          </a:solidFill>
                          <a:effectLst/>
                          <a:latin typeface="Helvetica Neue UltraLight" panose="02000206000000020004" pitchFamily="2" charset="0"/>
                          <a:ea typeface="Helvetica Neue UltraLight" panose="02000206000000020004" pitchFamily="2" charset="0"/>
                        </a:rPr>
                        <a:t>0.5</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solidFill>
                      <a:srgbClr val="E7EBEE"/>
                    </a:solidFill>
                  </a:tcPr>
                </a:tc>
                <a:tc>
                  <a:txBody>
                    <a:bodyPr/>
                    <a:lstStyle/>
                    <a:p>
                      <a:pPr algn="ctr">
                        <a:buNone/>
                      </a:pPr>
                      <a:r>
                        <a:rPr lang="en-US" sz="1800" b="0" i="0" dirty="0">
                          <a:solidFill>
                            <a:srgbClr val="000000"/>
                          </a:solidFill>
                          <a:effectLst/>
                          <a:latin typeface="Helvetica Neue UltraLight" panose="02000206000000020004" pitchFamily="2" charset="0"/>
                          <a:ea typeface="Helvetica Neue UltraLight" panose="02000206000000020004" pitchFamily="2" charset="0"/>
                        </a:rPr>
                        <a:t>100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solidFill>
                      <a:srgbClr val="E7EBEE"/>
                    </a:solidFill>
                  </a:tcPr>
                </a:tc>
                <a:tc>
                  <a:txBody>
                    <a:bodyPr/>
                    <a:lstStyle/>
                    <a:p>
                      <a:pPr algn="ctr">
                        <a:buNone/>
                      </a:pPr>
                      <a:r>
                        <a:rPr lang="en-US" sz="1800" b="0" i="0" dirty="0">
                          <a:solidFill>
                            <a:srgbClr val="000000"/>
                          </a:solidFill>
                          <a:effectLst/>
                          <a:latin typeface="Helvetica Neue UltraLight" panose="02000206000000020004" pitchFamily="2" charset="0"/>
                          <a:ea typeface="Helvetica Neue UltraLight" panose="02000206000000020004" pitchFamily="2" charset="0"/>
                        </a:rPr>
                        <a:t>300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solidFill>
                      <a:srgbClr val="E7EBEE"/>
                    </a:solidFill>
                  </a:tcPr>
                </a:tc>
                <a:tc>
                  <a:txBody>
                    <a:bodyPr/>
                    <a:lstStyle/>
                    <a:p>
                      <a:pPr algn="ctr" fontAlgn="b"/>
                      <a:r>
                        <a:rPr lang="en-US" sz="1800" b="0" i="0" u="none" strike="noStrike" dirty="0">
                          <a:solidFill>
                            <a:srgbClr val="000000"/>
                          </a:solidFill>
                          <a:effectLst/>
                          <a:latin typeface="Helvetica Neue UltraLight" panose="02000206000000020004" pitchFamily="2" charset="0"/>
                          <a:ea typeface="Helvetica Neue UltraLight" panose="02000206000000020004" pitchFamily="2" charset="0"/>
                        </a:rPr>
                        <a:t>-0.053</a:t>
                      </a:r>
                    </a:p>
                  </a:txBody>
                  <a:tcPr marL="9525" marR="9525" marT="9525" marB="0" anchor="ctr">
                    <a:solidFill>
                      <a:srgbClr val="E7EBEE"/>
                    </a:solidFill>
                  </a:tcPr>
                </a:tc>
                <a:extLst>
                  <a:ext uri="{0D108BD9-81ED-4DB2-BD59-A6C34878D82A}">
                    <a16:rowId xmlns:a16="http://schemas.microsoft.com/office/drawing/2014/main" val="620746177"/>
                  </a:ext>
                </a:extLst>
              </a:tr>
              <a:tr h="333738">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200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a:solidFill>
                            <a:srgbClr val="000000"/>
                          </a:solidFill>
                          <a:effectLst/>
                          <a:latin typeface="Helvetica Neue UltraLight" panose="02000206000000020004" pitchFamily="2" charset="0"/>
                          <a:ea typeface="Helvetica Neue UltraLight" panose="02000206000000020004" pitchFamily="2" charset="0"/>
                        </a:rPr>
                        <a:t>0.9</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dirty="0">
                          <a:solidFill>
                            <a:srgbClr val="000000"/>
                          </a:solidFill>
                          <a:effectLst/>
                          <a:latin typeface="Helvetica Neue UltraLight" panose="02000206000000020004" pitchFamily="2" charset="0"/>
                          <a:ea typeface="Helvetica Neue UltraLight" panose="02000206000000020004" pitchFamily="2" charset="0"/>
                        </a:rPr>
                        <a:t>180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dirty="0">
                          <a:solidFill>
                            <a:srgbClr val="000000"/>
                          </a:solidFill>
                          <a:effectLst/>
                          <a:latin typeface="Helvetica Neue UltraLight" panose="02000206000000020004" pitchFamily="2" charset="0"/>
                          <a:ea typeface="Helvetica Neue UltraLight" panose="02000206000000020004" pitchFamily="2" charset="0"/>
                        </a:rPr>
                        <a:t>380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tc>
                  <a:txBody>
                    <a:bodyPr/>
                    <a:lstStyle/>
                    <a:p>
                      <a:pPr algn="ctr">
                        <a:buNone/>
                      </a:pPr>
                      <a:r>
                        <a:rPr lang="en-US" sz="1800" b="0" i="0" dirty="0">
                          <a:solidFill>
                            <a:srgbClr val="000000"/>
                          </a:solidFill>
                          <a:effectLst/>
                          <a:latin typeface="Helvetica Neue UltraLight" panose="02000206000000020004" pitchFamily="2" charset="0"/>
                          <a:ea typeface="Helvetica Neue UltraLight" panose="02000206000000020004" pitchFamily="2" charset="0"/>
                        </a:rPr>
                        <a:t>0.0</a:t>
                      </a:r>
                      <a:endParaRPr lang="en-US" sz="1800" b="0" i="0" dirty="0">
                        <a:effectLst/>
                        <a:latin typeface="Helvetica Neue UltraLight" panose="02000206000000020004" pitchFamily="2" charset="0"/>
                        <a:ea typeface="Helvetica Neue UltraLight" panose="02000206000000020004" pitchFamily="2" charset="0"/>
                      </a:endParaRPr>
                    </a:p>
                  </a:txBody>
                  <a:tcPr marL="38100" marR="38100" marT="38100" marB="38100" anchor="ctr"/>
                </a:tc>
                <a:extLst>
                  <a:ext uri="{0D108BD9-81ED-4DB2-BD59-A6C34878D82A}">
                    <a16:rowId xmlns:a16="http://schemas.microsoft.com/office/drawing/2014/main" val="156267136"/>
                  </a:ext>
                </a:extLst>
              </a:tr>
            </a:tbl>
          </a:graphicData>
        </a:graphic>
      </p:graphicFrame>
    </p:spTree>
    <p:extLst>
      <p:ext uri="{BB962C8B-B14F-4D97-AF65-F5344CB8AC3E}">
        <p14:creationId xmlns:p14="http://schemas.microsoft.com/office/powerpoint/2010/main" val="4125284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DDC1E4-8ABF-EBC9-8E64-2D115CB148FA}"/>
              </a:ext>
            </a:extLst>
          </p:cNvPr>
          <p:cNvSpPr txBox="1"/>
          <p:nvPr/>
        </p:nvSpPr>
        <p:spPr>
          <a:xfrm>
            <a:off x="5892800" y="878291"/>
            <a:ext cx="5254646" cy="1015663"/>
          </a:xfrm>
          <a:prstGeom prst="rect">
            <a:avLst/>
          </a:prstGeom>
          <a:noFill/>
        </p:spPr>
        <p:txBody>
          <a:bodyPr wrap="square" rtlCol="0">
            <a:spAutoFit/>
          </a:bodyPr>
          <a:lstStyle/>
          <a:p>
            <a:pPr algn="ctr"/>
            <a:r>
              <a:rPr lang="en-US" sz="2000" dirty="0">
                <a:latin typeface="Helvetica Neue UltraLight" panose="02000206000000020004" pitchFamily="2" charset="0"/>
                <a:ea typeface="Helvetica Neue UltraLight" panose="02000206000000020004" pitchFamily="2" charset="0"/>
              </a:rPr>
              <a:t>Fixed Parameter: bootstraps_samples = 100, epochs = 20, batch_size = 150, seq_length = 50, lag = 25, window_length = 75</a:t>
            </a:r>
          </a:p>
        </p:txBody>
      </p:sp>
      <p:sp>
        <p:nvSpPr>
          <p:cNvPr id="5" name="TextBox 4">
            <a:extLst>
              <a:ext uri="{FF2B5EF4-FFF2-40B4-BE49-F238E27FC236}">
                <a16:creationId xmlns:a16="http://schemas.microsoft.com/office/drawing/2014/main" id="{FD94EE41-E246-359A-1AED-C1B8C910F847}"/>
              </a:ext>
            </a:extLst>
          </p:cNvPr>
          <p:cNvSpPr txBox="1"/>
          <p:nvPr/>
        </p:nvSpPr>
        <p:spPr>
          <a:xfrm>
            <a:off x="2112095" y="168789"/>
            <a:ext cx="7967809" cy="646331"/>
          </a:xfrm>
          <a:prstGeom prst="rect">
            <a:avLst/>
          </a:prstGeom>
          <a:noFill/>
        </p:spPr>
        <p:txBody>
          <a:bodyPr wrap="square" rtlCol="0">
            <a:spAutoFit/>
          </a:bodyPr>
          <a:lstStyle/>
          <a:p>
            <a:pPr algn="ctr"/>
            <a:r>
              <a:rPr lang="en-US" sz="3600" dirty="0">
                <a:latin typeface="Helvetica Neue" panose="02000503000000020004" pitchFamily="2" charset="0"/>
                <a:ea typeface="Helvetica Neue" panose="02000503000000020004" pitchFamily="2" charset="0"/>
                <a:cs typeface="Helvetica Neue" panose="02000503000000020004" pitchFamily="2" charset="0"/>
              </a:rPr>
              <a:t>Sweep B </a:t>
            </a:r>
            <a:r>
              <a:rPr lang="en-US" sz="3600" kern="1200" dirty="0">
                <a:effectLst/>
                <a:latin typeface="Helvetica Neue" panose="02000503000000020004" pitchFamily="2" charset="0"/>
                <a:ea typeface="Helvetica Neue" panose="02000503000000020004" pitchFamily="2" charset="0"/>
                <a:cs typeface="Helvetica Neue" panose="02000503000000020004" pitchFamily="2" charset="0"/>
              </a:rPr>
              <a:t>(Optimizing Shift)</a:t>
            </a:r>
            <a:r>
              <a:rPr lang="en-US" sz="3600" dirty="0">
                <a:effectLst/>
                <a:latin typeface="Helvetica Neue" panose="02000503000000020004" pitchFamily="2" charset="0"/>
                <a:ea typeface="Helvetica Neue" panose="02000503000000020004" pitchFamily="2" charset="0"/>
                <a:cs typeface="Helvetica Neue" panose="02000503000000020004" pitchFamily="2" charset="0"/>
              </a:rPr>
              <a:t> </a:t>
            </a:r>
            <a:endParaRPr lang="en-US" sz="36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graph with a line and a line&#10;&#10;AI-generated content may be incorrect.">
            <a:extLst>
              <a:ext uri="{FF2B5EF4-FFF2-40B4-BE49-F238E27FC236}">
                <a16:creationId xmlns:a16="http://schemas.microsoft.com/office/drawing/2014/main" id="{CD693361-6388-1741-3138-0E4B5096BFB9}"/>
              </a:ext>
            </a:extLst>
          </p:cNvPr>
          <p:cNvPicPr>
            <a:picLocks noChangeAspect="1"/>
          </p:cNvPicPr>
          <p:nvPr/>
        </p:nvPicPr>
        <p:blipFill>
          <a:blip r:embed="rId2"/>
          <a:stretch>
            <a:fillRect/>
          </a:stretch>
        </p:blipFill>
        <p:spPr>
          <a:xfrm>
            <a:off x="312361" y="878291"/>
            <a:ext cx="4925449" cy="2933132"/>
          </a:xfrm>
          <a:prstGeom prst="rect">
            <a:avLst/>
          </a:prstGeom>
        </p:spPr>
      </p:pic>
      <p:graphicFrame>
        <p:nvGraphicFramePr>
          <p:cNvPr id="7" name="Table 6">
            <a:extLst>
              <a:ext uri="{FF2B5EF4-FFF2-40B4-BE49-F238E27FC236}">
                <a16:creationId xmlns:a16="http://schemas.microsoft.com/office/drawing/2014/main" id="{216ACB76-F3D6-EFC6-E15D-0DFFBD8B98D1}"/>
              </a:ext>
            </a:extLst>
          </p:cNvPr>
          <p:cNvGraphicFramePr>
            <a:graphicFrameLocks noGrp="1"/>
          </p:cNvGraphicFramePr>
          <p:nvPr>
            <p:extLst>
              <p:ext uri="{D42A27DB-BD31-4B8C-83A1-F6EECF244321}">
                <p14:modId xmlns:p14="http://schemas.microsoft.com/office/powerpoint/2010/main" val="2115464979"/>
              </p:ext>
            </p:extLst>
          </p:nvPr>
        </p:nvGraphicFramePr>
        <p:xfrm>
          <a:off x="6597259" y="1963459"/>
          <a:ext cx="3848172" cy="4016250"/>
        </p:xfrm>
        <a:graphic>
          <a:graphicData uri="http://schemas.openxmlformats.org/drawingml/2006/table">
            <a:tbl>
              <a:tblPr>
                <a:tableStyleId>{5C22544A-7EE6-4342-B048-85BDC9FD1C3A}</a:tableStyleId>
              </a:tblPr>
              <a:tblGrid>
                <a:gridCol w="1924086">
                  <a:extLst>
                    <a:ext uri="{9D8B030D-6E8A-4147-A177-3AD203B41FA5}">
                      <a16:colId xmlns:a16="http://schemas.microsoft.com/office/drawing/2014/main" val="367486408"/>
                    </a:ext>
                  </a:extLst>
                </a:gridCol>
                <a:gridCol w="1924086">
                  <a:extLst>
                    <a:ext uri="{9D8B030D-6E8A-4147-A177-3AD203B41FA5}">
                      <a16:colId xmlns:a16="http://schemas.microsoft.com/office/drawing/2014/main" val="2902384937"/>
                    </a:ext>
                  </a:extLst>
                </a:gridCol>
              </a:tblGrid>
              <a:tr h="446250">
                <a:tc>
                  <a:txBody>
                    <a:bodyPr/>
                    <a:lstStyle/>
                    <a:p>
                      <a:pPr algn="ctr" fontAlgn="b"/>
                      <a:r>
                        <a:rPr lang="en-US" sz="2000" b="0" i="0" u="none" strike="noStrike" dirty="0">
                          <a:solidFill>
                            <a:srgbClr val="000000"/>
                          </a:solidFill>
                          <a:effectLst/>
                          <a:latin typeface="Helvetica Neue Light" panose="02000403000000020004" pitchFamily="2" charset="0"/>
                          <a:ea typeface="Helvetica Neue Light" panose="02000403000000020004" pitchFamily="2" charset="0"/>
                        </a:rPr>
                        <a:t>Shift</a:t>
                      </a:r>
                    </a:p>
                  </a:txBody>
                  <a:tcPr marL="23771" marR="23771" marT="23771" marB="0" anchor="ctr">
                    <a:solidFill>
                      <a:schemeClr val="accent4">
                        <a:lumMod val="40000"/>
                        <a:lumOff val="60000"/>
                      </a:schemeClr>
                    </a:solidFill>
                  </a:tcPr>
                </a:tc>
                <a:tc>
                  <a:txBody>
                    <a:bodyPr/>
                    <a:lstStyle/>
                    <a:p>
                      <a:pPr algn="ctr" fontAlgn="b"/>
                      <a:r>
                        <a:rPr lang="en-US" sz="2000" b="0" i="0" u="none" strike="noStrike" dirty="0">
                          <a:solidFill>
                            <a:srgbClr val="000000"/>
                          </a:solidFill>
                          <a:effectLst/>
                          <a:latin typeface="Helvetica Neue Light" panose="02000403000000020004" pitchFamily="2" charset="0"/>
                          <a:ea typeface="Helvetica Neue Light" panose="02000403000000020004" pitchFamily="2" charset="0"/>
                        </a:rPr>
                        <a:t>Contrast Ratio</a:t>
                      </a:r>
                    </a:p>
                  </a:txBody>
                  <a:tcPr marL="23771" marR="23771" marT="23771" marB="0" anchor="ctr">
                    <a:solidFill>
                      <a:schemeClr val="accent4">
                        <a:lumMod val="40000"/>
                        <a:lumOff val="60000"/>
                      </a:schemeClr>
                    </a:solidFill>
                  </a:tcPr>
                </a:tc>
                <a:extLst>
                  <a:ext uri="{0D108BD9-81ED-4DB2-BD59-A6C34878D82A}">
                    <a16:rowId xmlns:a16="http://schemas.microsoft.com/office/drawing/2014/main" val="228866979"/>
                  </a:ext>
                </a:extLst>
              </a:tr>
              <a:tr h="446250">
                <a:tc>
                  <a:txBody>
                    <a:bodyPr/>
                    <a:lstStyle/>
                    <a:p>
                      <a:pPr algn="ctr" fontAlgn="b"/>
                      <a:r>
                        <a:rPr lang="en-US" sz="2200" b="0" i="0" u="none" strike="noStrike">
                          <a:solidFill>
                            <a:srgbClr val="000000"/>
                          </a:solidFill>
                          <a:effectLst/>
                          <a:latin typeface="Helvetica Neue UltraLight" panose="02000206000000020004" pitchFamily="2" charset="0"/>
                          <a:ea typeface="Helvetica Neue UltraLight" panose="02000206000000020004" pitchFamily="2" charset="0"/>
                        </a:rPr>
                        <a:t>10</a:t>
                      </a:r>
                    </a:p>
                  </a:txBody>
                  <a:tcPr marL="23771" marR="23771" marT="23771" marB="0" anchor="ctr"/>
                </a:tc>
                <a:tc>
                  <a:txBody>
                    <a:bodyPr/>
                    <a:lstStyle/>
                    <a:p>
                      <a:pPr algn="ctr" fontAlgn="b"/>
                      <a:r>
                        <a:rPr lang="en-US" sz="2200" b="0" i="0" u="none" strike="noStrike">
                          <a:solidFill>
                            <a:srgbClr val="000000"/>
                          </a:solidFill>
                          <a:effectLst/>
                          <a:latin typeface="Helvetica Neue UltraLight" panose="02000206000000020004" pitchFamily="2" charset="0"/>
                          <a:ea typeface="Helvetica Neue UltraLight" panose="02000206000000020004" pitchFamily="2" charset="0"/>
                        </a:rPr>
                        <a:t>0.908</a:t>
                      </a:r>
                    </a:p>
                  </a:txBody>
                  <a:tcPr marL="23771" marR="23771" marT="23771" marB="0" anchor="ctr"/>
                </a:tc>
                <a:extLst>
                  <a:ext uri="{0D108BD9-81ED-4DB2-BD59-A6C34878D82A}">
                    <a16:rowId xmlns:a16="http://schemas.microsoft.com/office/drawing/2014/main" val="898047995"/>
                  </a:ext>
                </a:extLst>
              </a:tr>
              <a:tr h="446250">
                <a:tc>
                  <a:txBody>
                    <a:bodyPr/>
                    <a:lstStyle/>
                    <a:p>
                      <a:pPr algn="ctr" fontAlgn="b"/>
                      <a:r>
                        <a:rPr lang="en-US" sz="2200" b="0" i="0" u="none" strike="noStrike" dirty="0">
                          <a:solidFill>
                            <a:srgbClr val="000000"/>
                          </a:solidFill>
                          <a:effectLst/>
                          <a:latin typeface="Helvetica Neue UltraLight" panose="02000206000000020004" pitchFamily="2" charset="0"/>
                          <a:ea typeface="Helvetica Neue UltraLight" panose="02000206000000020004" pitchFamily="2" charset="0"/>
                        </a:rPr>
                        <a:t>20</a:t>
                      </a:r>
                    </a:p>
                  </a:txBody>
                  <a:tcPr marL="23771" marR="23771" marT="23771" marB="0" anchor="ctr">
                    <a:solidFill>
                      <a:srgbClr val="E7EBEE"/>
                    </a:solidFill>
                  </a:tcPr>
                </a:tc>
                <a:tc>
                  <a:txBody>
                    <a:bodyPr/>
                    <a:lstStyle/>
                    <a:p>
                      <a:pPr algn="ctr" fontAlgn="b"/>
                      <a:r>
                        <a:rPr lang="en-US" sz="2200" b="0" i="0" u="none" strike="noStrike" dirty="0">
                          <a:solidFill>
                            <a:srgbClr val="000000"/>
                          </a:solidFill>
                          <a:effectLst/>
                          <a:latin typeface="Helvetica Neue UltraLight" panose="02000206000000020004" pitchFamily="2" charset="0"/>
                          <a:ea typeface="Helvetica Neue UltraLight" panose="02000206000000020004" pitchFamily="2" charset="0"/>
                        </a:rPr>
                        <a:t>0.750</a:t>
                      </a:r>
                    </a:p>
                  </a:txBody>
                  <a:tcPr marL="23771" marR="23771" marT="23771" marB="0" anchor="ctr">
                    <a:solidFill>
                      <a:srgbClr val="E7EBEE"/>
                    </a:solidFill>
                  </a:tcPr>
                </a:tc>
                <a:extLst>
                  <a:ext uri="{0D108BD9-81ED-4DB2-BD59-A6C34878D82A}">
                    <a16:rowId xmlns:a16="http://schemas.microsoft.com/office/drawing/2014/main" val="1622761932"/>
                  </a:ext>
                </a:extLst>
              </a:tr>
              <a:tr h="446250">
                <a:tc>
                  <a:txBody>
                    <a:bodyPr/>
                    <a:lstStyle/>
                    <a:p>
                      <a:pPr algn="ctr" fontAlgn="b"/>
                      <a:r>
                        <a:rPr lang="en-US" sz="2200" b="0" i="0" u="none" strike="noStrike" dirty="0">
                          <a:solidFill>
                            <a:srgbClr val="000000"/>
                          </a:solidFill>
                          <a:effectLst/>
                          <a:latin typeface="Helvetica Neue UltraLight" panose="02000206000000020004" pitchFamily="2" charset="0"/>
                          <a:ea typeface="Helvetica Neue UltraLight" panose="02000206000000020004" pitchFamily="2" charset="0"/>
                        </a:rPr>
                        <a:t>25</a:t>
                      </a:r>
                    </a:p>
                  </a:txBody>
                  <a:tcPr marL="23771" marR="23771" marT="23771" marB="0" anchor="ctr">
                    <a:solidFill>
                      <a:srgbClr val="E7EBEE"/>
                    </a:solidFill>
                  </a:tcPr>
                </a:tc>
                <a:tc>
                  <a:txBody>
                    <a:bodyPr/>
                    <a:lstStyle/>
                    <a:p>
                      <a:pPr algn="ctr" fontAlgn="b"/>
                      <a:r>
                        <a:rPr lang="en-US" sz="2200" b="0" i="0" u="none" strike="noStrike" dirty="0">
                          <a:solidFill>
                            <a:srgbClr val="000000"/>
                          </a:solidFill>
                          <a:effectLst/>
                          <a:latin typeface="Helvetica Neue UltraLight" panose="02000206000000020004" pitchFamily="2" charset="0"/>
                          <a:ea typeface="Helvetica Neue UltraLight" panose="02000206000000020004" pitchFamily="2" charset="0"/>
                        </a:rPr>
                        <a:t>0.663</a:t>
                      </a:r>
                    </a:p>
                  </a:txBody>
                  <a:tcPr marL="23771" marR="23771" marT="23771" marB="0" anchor="ctr">
                    <a:solidFill>
                      <a:srgbClr val="E7EBEE"/>
                    </a:solidFill>
                  </a:tcPr>
                </a:tc>
                <a:extLst>
                  <a:ext uri="{0D108BD9-81ED-4DB2-BD59-A6C34878D82A}">
                    <a16:rowId xmlns:a16="http://schemas.microsoft.com/office/drawing/2014/main" val="2607456073"/>
                  </a:ext>
                </a:extLst>
              </a:tr>
              <a:tr h="446250">
                <a:tc>
                  <a:txBody>
                    <a:bodyPr/>
                    <a:lstStyle/>
                    <a:p>
                      <a:pPr algn="ctr" fontAlgn="b"/>
                      <a:r>
                        <a:rPr lang="en-US" sz="2200" b="0" i="0" u="none" strike="noStrike">
                          <a:solidFill>
                            <a:srgbClr val="000000"/>
                          </a:solidFill>
                          <a:effectLst/>
                          <a:latin typeface="Helvetica Neue UltraLight" panose="02000206000000020004" pitchFamily="2" charset="0"/>
                          <a:ea typeface="Helvetica Neue UltraLight" panose="02000206000000020004" pitchFamily="2" charset="0"/>
                        </a:rPr>
                        <a:t>30</a:t>
                      </a:r>
                    </a:p>
                  </a:txBody>
                  <a:tcPr marL="23771" marR="23771" marT="23771" marB="0" anchor="ctr"/>
                </a:tc>
                <a:tc>
                  <a:txBody>
                    <a:bodyPr/>
                    <a:lstStyle/>
                    <a:p>
                      <a:pPr algn="ctr" fontAlgn="b"/>
                      <a:r>
                        <a:rPr lang="en-US" sz="2200" b="0" i="0" u="none" strike="noStrike">
                          <a:solidFill>
                            <a:srgbClr val="000000"/>
                          </a:solidFill>
                          <a:effectLst/>
                          <a:latin typeface="Helvetica Neue UltraLight" panose="02000206000000020004" pitchFamily="2" charset="0"/>
                          <a:ea typeface="Helvetica Neue UltraLight" panose="02000206000000020004" pitchFamily="2" charset="0"/>
                        </a:rPr>
                        <a:t>-0.983</a:t>
                      </a:r>
                    </a:p>
                  </a:txBody>
                  <a:tcPr marL="23771" marR="23771" marT="23771" marB="0" anchor="ctr"/>
                </a:tc>
                <a:extLst>
                  <a:ext uri="{0D108BD9-81ED-4DB2-BD59-A6C34878D82A}">
                    <a16:rowId xmlns:a16="http://schemas.microsoft.com/office/drawing/2014/main" val="3272649560"/>
                  </a:ext>
                </a:extLst>
              </a:tr>
              <a:tr h="446250">
                <a:tc>
                  <a:txBody>
                    <a:bodyPr/>
                    <a:lstStyle/>
                    <a:p>
                      <a:pPr algn="ctr" fontAlgn="b"/>
                      <a:r>
                        <a:rPr lang="en-US" sz="2200" b="0" i="0" u="none" strike="noStrike" dirty="0">
                          <a:solidFill>
                            <a:srgbClr val="000000"/>
                          </a:solidFill>
                          <a:effectLst/>
                          <a:latin typeface="Helvetica Neue UltraLight" panose="02000206000000020004" pitchFamily="2" charset="0"/>
                          <a:ea typeface="Helvetica Neue UltraLight" panose="02000206000000020004" pitchFamily="2" charset="0"/>
                        </a:rPr>
                        <a:t>45</a:t>
                      </a:r>
                    </a:p>
                  </a:txBody>
                  <a:tcPr marL="23771" marR="23771" marT="23771" marB="0" anchor="ctr">
                    <a:solidFill>
                      <a:srgbClr val="E7EBEE"/>
                    </a:solidFill>
                  </a:tcPr>
                </a:tc>
                <a:tc>
                  <a:txBody>
                    <a:bodyPr/>
                    <a:lstStyle/>
                    <a:p>
                      <a:pPr algn="ctr" fontAlgn="b"/>
                      <a:r>
                        <a:rPr lang="en-US" sz="2200" b="0" i="0" u="none" strike="noStrike" dirty="0">
                          <a:solidFill>
                            <a:srgbClr val="000000"/>
                          </a:solidFill>
                          <a:effectLst/>
                          <a:latin typeface="Helvetica Neue UltraLight" panose="02000206000000020004" pitchFamily="2" charset="0"/>
                          <a:ea typeface="Helvetica Neue UltraLight" panose="02000206000000020004" pitchFamily="2" charset="0"/>
                        </a:rPr>
                        <a:t>-0.129</a:t>
                      </a:r>
                    </a:p>
                  </a:txBody>
                  <a:tcPr marL="23771" marR="23771" marT="23771" marB="0" anchor="ctr">
                    <a:solidFill>
                      <a:srgbClr val="E7EBEE"/>
                    </a:solidFill>
                  </a:tcPr>
                </a:tc>
                <a:extLst>
                  <a:ext uri="{0D108BD9-81ED-4DB2-BD59-A6C34878D82A}">
                    <a16:rowId xmlns:a16="http://schemas.microsoft.com/office/drawing/2014/main" val="2428531129"/>
                  </a:ext>
                </a:extLst>
              </a:tr>
              <a:tr h="446250">
                <a:tc>
                  <a:txBody>
                    <a:bodyPr/>
                    <a:lstStyle/>
                    <a:p>
                      <a:pPr algn="ctr" fontAlgn="b"/>
                      <a:r>
                        <a:rPr lang="en-US" sz="2200" b="0" i="0" u="none" strike="noStrike" dirty="0">
                          <a:solidFill>
                            <a:srgbClr val="000000"/>
                          </a:solidFill>
                          <a:effectLst/>
                          <a:latin typeface="Helvetica Neue UltraLight" panose="02000206000000020004" pitchFamily="2" charset="0"/>
                          <a:ea typeface="Helvetica Neue UltraLight" panose="02000206000000020004" pitchFamily="2" charset="0"/>
                        </a:rPr>
                        <a:t>50</a:t>
                      </a:r>
                    </a:p>
                  </a:txBody>
                  <a:tcPr marL="23771" marR="23771" marT="23771" marB="0" anchor="ctr">
                    <a:solidFill>
                      <a:schemeClr val="accent6">
                        <a:lumMod val="20000"/>
                        <a:lumOff val="80000"/>
                      </a:schemeClr>
                    </a:solidFill>
                  </a:tcPr>
                </a:tc>
                <a:tc>
                  <a:txBody>
                    <a:bodyPr/>
                    <a:lstStyle/>
                    <a:p>
                      <a:pPr algn="ctr" fontAlgn="b"/>
                      <a:r>
                        <a:rPr lang="en-US" sz="2200" b="0" i="0" u="none" strike="noStrike" dirty="0">
                          <a:solidFill>
                            <a:srgbClr val="000000"/>
                          </a:solidFill>
                          <a:effectLst/>
                          <a:latin typeface="Helvetica Neue UltraLight" panose="02000206000000020004" pitchFamily="2" charset="0"/>
                          <a:ea typeface="Helvetica Neue UltraLight" panose="02000206000000020004" pitchFamily="2" charset="0"/>
                        </a:rPr>
                        <a:t>-0.010</a:t>
                      </a:r>
                    </a:p>
                  </a:txBody>
                  <a:tcPr marL="23771" marR="23771" marT="23771" marB="0" anchor="ctr">
                    <a:solidFill>
                      <a:schemeClr val="accent6">
                        <a:lumMod val="20000"/>
                        <a:lumOff val="80000"/>
                      </a:schemeClr>
                    </a:solidFill>
                  </a:tcPr>
                </a:tc>
                <a:extLst>
                  <a:ext uri="{0D108BD9-81ED-4DB2-BD59-A6C34878D82A}">
                    <a16:rowId xmlns:a16="http://schemas.microsoft.com/office/drawing/2014/main" val="4266011496"/>
                  </a:ext>
                </a:extLst>
              </a:tr>
              <a:tr h="446250">
                <a:tc>
                  <a:txBody>
                    <a:bodyPr/>
                    <a:lstStyle/>
                    <a:p>
                      <a:pPr algn="ctr" fontAlgn="b"/>
                      <a:r>
                        <a:rPr lang="en-US" sz="2200" b="0" i="0" u="none" strike="noStrike">
                          <a:solidFill>
                            <a:srgbClr val="000000"/>
                          </a:solidFill>
                          <a:effectLst/>
                          <a:latin typeface="Helvetica Neue UltraLight" panose="02000206000000020004" pitchFamily="2" charset="0"/>
                          <a:ea typeface="Helvetica Neue UltraLight" panose="02000206000000020004" pitchFamily="2" charset="0"/>
                        </a:rPr>
                        <a:t>100</a:t>
                      </a:r>
                    </a:p>
                  </a:txBody>
                  <a:tcPr marL="23771" marR="23771" marT="23771" marB="0" anchor="ctr"/>
                </a:tc>
                <a:tc>
                  <a:txBody>
                    <a:bodyPr/>
                    <a:lstStyle/>
                    <a:p>
                      <a:pPr algn="ctr" fontAlgn="b"/>
                      <a:r>
                        <a:rPr lang="en-US" sz="2200" b="0" i="0" u="none" strike="noStrike" dirty="0">
                          <a:solidFill>
                            <a:srgbClr val="000000"/>
                          </a:solidFill>
                          <a:effectLst/>
                          <a:latin typeface="Helvetica Neue UltraLight" panose="02000206000000020004" pitchFamily="2" charset="0"/>
                          <a:ea typeface="Helvetica Neue UltraLight" panose="02000206000000020004" pitchFamily="2" charset="0"/>
                        </a:rPr>
                        <a:t>0.942</a:t>
                      </a:r>
                    </a:p>
                  </a:txBody>
                  <a:tcPr marL="23771" marR="23771" marT="23771" marB="0" anchor="ctr"/>
                </a:tc>
                <a:extLst>
                  <a:ext uri="{0D108BD9-81ED-4DB2-BD59-A6C34878D82A}">
                    <a16:rowId xmlns:a16="http://schemas.microsoft.com/office/drawing/2014/main" val="897020575"/>
                  </a:ext>
                </a:extLst>
              </a:tr>
              <a:tr h="446250">
                <a:tc>
                  <a:txBody>
                    <a:bodyPr/>
                    <a:lstStyle/>
                    <a:p>
                      <a:pPr algn="ctr" fontAlgn="b"/>
                      <a:r>
                        <a:rPr lang="en-US" sz="2200" b="0" i="0" u="none" strike="noStrike">
                          <a:solidFill>
                            <a:srgbClr val="000000"/>
                          </a:solidFill>
                          <a:effectLst/>
                          <a:latin typeface="Helvetica Neue UltraLight" panose="02000206000000020004" pitchFamily="2" charset="0"/>
                          <a:ea typeface="Helvetica Neue UltraLight" panose="02000206000000020004" pitchFamily="2" charset="0"/>
                        </a:rPr>
                        <a:t>150</a:t>
                      </a:r>
                    </a:p>
                  </a:txBody>
                  <a:tcPr marL="23771" marR="23771" marT="23771" marB="0" anchor="ctr"/>
                </a:tc>
                <a:tc>
                  <a:txBody>
                    <a:bodyPr/>
                    <a:lstStyle/>
                    <a:p>
                      <a:pPr algn="ctr" fontAlgn="b"/>
                      <a:r>
                        <a:rPr lang="en-US" sz="2200" b="0" i="0" u="none" strike="noStrike" dirty="0">
                          <a:solidFill>
                            <a:srgbClr val="000000"/>
                          </a:solidFill>
                          <a:effectLst/>
                          <a:latin typeface="Helvetica Neue UltraLight" panose="02000206000000020004" pitchFamily="2" charset="0"/>
                          <a:ea typeface="Helvetica Neue UltraLight" panose="02000206000000020004" pitchFamily="2" charset="0"/>
                        </a:rPr>
                        <a:t>0.597</a:t>
                      </a:r>
                    </a:p>
                  </a:txBody>
                  <a:tcPr marL="23771" marR="23771" marT="23771" marB="0" anchor="ctr"/>
                </a:tc>
                <a:extLst>
                  <a:ext uri="{0D108BD9-81ED-4DB2-BD59-A6C34878D82A}">
                    <a16:rowId xmlns:a16="http://schemas.microsoft.com/office/drawing/2014/main" val="1751336833"/>
                  </a:ext>
                </a:extLst>
              </a:tr>
            </a:tbl>
          </a:graphicData>
        </a:graphic>
      </p:graphicFrame>
      <p:pic>
        <p:nvPicPr>
          <p:cNvPr id="8" name="Picture 7" descr="A graph with red and blue lines&#10;&#10;AI-generated content may be incorrect.">
            <a:extLst>
              <a:ext uri="{FF2B5EF4-FFF2-40B4-BE49-F238E27FC236}">
                <a16:creationId xmlns:a16="http://schemas.microsoft.com/office/drawing/2014/main" id="{A9DA4030-BA79-3044-127F-EA2855D386EF}"/>
              </a:ext>
            </a:extLst>
          </p:cNvPr>
          <p:cNvPicPr>
            <a:picLocks noChangeAspect="1"/>
          </p:cNvPicPr>
          <p:nvPr/>
        </p:nvPicPr>
        <p:blipFill>
          <a:blip r:embed="rId3"/>
          <a:stretch>
            <a:fillRect/>
          </a:stretch>
        </p:blipFill>
        <p:spPr>
          <a:xfrm>
            <a:off x="312361" y="3840202"/>
            <a:ext cx="4925449" cy="2933133"/>
          </a:xfrm>
          <a:prstGeom prst="rect">
            <a:avLst/>
          </a:prstGeom>
        </p:spPr>
      </p:pic>
    </p:spTree>
    <p:extLst>
      <p:ext uri="{BB962C8B-B14F-4D97-AF65-F5344CB8AC3E}">
        <p14:creationId xmlns:p14="http://schemas.microsoft.com/office/powerpoint/2010/main" val="24728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a red line and blue line&#10;&#10;AI-generated content may be incorrect.">
            <a:extLst>
              <a:ext uri="{FF2B5EF4-FFF2-40B4-BE49-F238E27FC236}">
                <a16:creationId xmlns:a16="http://schemas.microsoft.com/office/drawing/2014/main" id="{A3549C0A-6E87-7A86-9D09-22507E712631}"/>
              </a:ext>
            </a:extLst>
          </p:cNvPr>
          <p:cNvPicPr>
            <a:picLocks noChangeAspect="1"/>
          </p:cNvPicPr>
          <p:nvPr/>
        </p:nvPicPr>
        <p:blipFill>
          <a:blip r:embed="rId3"/>
          <a:srcRect t="10951" b="12019"/>
          <a:stretch/>
        </p:blipFill>
        <p:spPr>
          <a:xfrm>
            <a:off x="453630" y="1179543"/>
            <a:ext cx="11284740" cy="3232799"/>
          </a:xfrm>
          <a:prstGeom prst="rect">
            <a:avLst/>
          </a:prstGeom>
        </p:spPr>
      </p:pic>
      <p:sp>
        <p:nvSpPr>
          <p:cNvPr id="5" name="TextBox 4">
            <a:extLst>
              <a:ext uri="{FF2B5EF4-FFF2-40B4-BE49-F238E27FC236}">
                <a16:creationId xmlns:a16="http://schemas.microsoft.com/office/drawing/2014/main" id="{F7161A3B-CA0F-5A08-033A-DF03C2A51AF9}"/>
              </a:ext>
            </a:extLst>
          </p:cNvPr>
          <p:cNvSpPr txBox="1"/>
          <p:nvPr/>
        </p:nvSpPr>
        <p:spPr>
          <a:xfrm>
            <a:off x="-647700" y="317520"/>
            <a:ext cx="13487400" cy="646331"/>
          </a:xfrm>
          <a:prstGeom prst="rect">
            <a:avLst/>
          </a:prstGeom>
          <a:noFill/>
        </p:spPr>
        <p:txBody>
          <a:bodyPr wrap="square" rtlCol="0">
            <a:spAutoFit/>
          </a:bodyPr>
          <a:lstStyle/>
          <a:p>
            <a:pPr algn="ctr"/>
            <a:r>
              <a:rPr lang="en-US" sz="3600" dirty="0">
                <a:latin typeface="Helvetica Neue" panose="02000503000000020004" pitchFamily="2" charset="0"/>
                <a:ea typeface="Helvetica Neue" panose="02000503000000020004" pitchFamily="2" charset="0"/>
                <a:cs typeface="Helvetica Neue" panose="02000503000000020004" pitchFamily="2" charset="0"/>
              </a:rPr>
              <a:t>AAV3 Optimized Causal Interaction Score Result </a:t>
            </a:r>
          </a:p>
        </p:txBody>
      </p:sp>
      <p:sp>
        <p:nvSpPr>
          <p:cNvPr id="6" name="Content Placeholder 2">
            <a:extLst>
              <a:ext uri="{FF2B5EF4-FFF2-40B4-BE49-F238E27FC236}">
                <a16:creationId xmlns:a16="http://schemas.microsoft.com/office/drawing/2014/main" id="{10A652FE-C8A8-D42F-83A4-21D018AFDD0F}"/>
              </a:ext>
            </a:extLst>
          </p:cNvPr>
          <p:cNvSpPr>
            <a:spLocks noGrp="1"/>
          </p:cNvSpPr>
          <p:nvPr>
            <p:ph idx="1"/>
          </p:nvPr>
        </p:nvSpPr>
        <p:spPr>
          <a:xfrm>
            <a:off x="838200" y="4771612"/>
            <a:ext cx="10515600" cy="1413493"/>
          </a:xfrm>
        </p:spPr>
        <p:txBody>
          <a:bodyPr>
            <a:normAutofit/>
          </a:bodyPr>
          <a:lstStyle/>
          <a:p>
            <a:pPr marL="0" indent="0" algn="ctr">
              <a:buNone/>
            </a:pPr>
            <a:r>
              <a:rPr lang="en-US" dirty="0">
                <a:latin typeface="Helvetica Neue UltraLight" panose="02000206000000020004" pitchFamily="2" charset="0"/>
                <a:ea typeface="Helvetica Neue UltraLight" panose="02000206000000020004" pitchFamily="2" charset="0"/>
              </a:rPr>
              <a:t>Need for Multi-Experiment Validation:</a:t>
            </a:r>
          </a:p>
          <a:p>
            <a:pPr marL="0" indent="0" algn="ctr">
              <a:buNone/>
            </a:pPr>
            <a:r>
              <a:rPr lang="en-US" dirty="0">
                <a:latin typeface="Helvetica Neue UltraLight" panose="02000206000000020004" pitchFamily="2" charset="0"/>
                <a:ea typeface="Helvetica Neue UltraLight" panose="02000206000000020004" pitchFamily="2" charset="0"/>
              </a:rPr>
              <a:t>To lower error bars and to get more intervals</a:t>
            </a:r>
          </a:p>
        </p:txBody>
      </p:sp>
    </p:spTree>
    <p:extLst>
      <p:ext uri="{BB962C8B-B14F-4D97-AF65-F5344CB8AC3E}">
        <p14:creationId xmlns:p14="http://schemas.microsoft.com/office/powerpoint/2010/main" val="3894779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9F228B-004B-1AE1-EE0A-CDFB2ECABE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F0D42-BC92-01D0-96F1-1AD065962875}"/>
              </a:ext>
            </a:extLst>
          </p:cNvPr>
          <p:cNvSpPr>
            <a:spLocks noGrp="1"/>
          </p:cNvSpPr>
          <p:nvPr>
            <p:ph type="title"/>
          </p:nvPr>
        </p:nvSpPr>
        <p:spPr>
          <a:xfrm>
            <a:off x="838200" y="114406"/>
            <a:ext cx="10515600" cy="873740"/>
          </a:xfrm>
        </p:spPr>
        <p:txBody>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Conclusion</a:t>
            </a:r>
            <a:r>
              <a:rPr lang="en-US"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7" name="TextBox 6">
            <a:extLst>
              <a:ext uri="{FF2B5EF4-FFF2-40B4-BE49-F238E27FC236}">
                <a16:creationId xmlns:a16="http://schemas.microsoft.com/office/drawing/2014/main" id="{F2D4E88B-78F7-2076-EFDD-4F8B30893178}"/>
              </a:ext>
            </a:extLst>
          </p:cNvPr>
          <p:cNvSpPr txBox="1"/>
          <p:nvPr/>
        </p:nvSpPr>
        <p:spPr>
          <a:xfrm>
            <a:off x="542003" y="988146"/>
            <a:ext cx="11107994" cy="1384995"/>
          </a:xfrm>
          <a:prstGeom prst="rect">
            <a:avLst/>
          </a:prstGeom>
          <a:solidFill>
            <a:schemeClr val="accent6"/>
          </a:solidFill>
        </p:spPr>
        <p:txBody>
          <a:bodyPr wrap="square" rtlCol="0">
            <a:spAutoFit/>
          </a:bodyPr>
          <a:lstStyle/>
          <a:p>
            <a:pPr algn="ctr">
              <a:buNone/>
            </a:pPr>
            <a:r>
              <a:rPr lang="en-US" sz="28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Ensured biologically realistic timescales (Shift and Lag selection)</a:t>
            </a:r>
          </a:p>
          <a:p>
            <a:pPr algn="ctr"/>
            <a:r>
              <a:rPr lang="en-US" sz="2800" dirty="0">
                <a:solidFill>
                  <a:schemeClr val="bg1"/>
                </a:solidFill>
                <a:latin typeface="Helvetica Neue UltraLight" panose="02000206000000020004" pitchFamily="2" charset="0"/>
                <a:ea typeface="Helvetica Neue UltraLight" panose="02000206000000020004" pitchFamily="2" charset="0"/>
              </a:rPr>
              <a:t>Avoided making the model predict behavior too far in the future or too soon (prevented meaningless causal links).</a:t>
            </a:r>
          </a:p>
        </p:txBody>
      </p:sp>
      <p:sp>
        <p:nvSpPr>
          <p:cNvPr id="10" name="TextBox 9">
            <a:extLst>
              <a:ext uri="{FF2B5EF4-FFF2-40B4-BE49-F238E27FC236}">
                <a16:creationId xmlns:a16="http://schemas.microsoft.com/office/drawing/2014/main" id="{138FC59F-458B-15AA-B79B-20C26006D4E4}"/>
              </a:ext>
            </a:extLst>
          </p:cNvPr>
          <p:cNvSpPr txBox="1"/>
          <p:nvPr/>
        </p:nvSpPr>
        <p:spPr>
          <a:xfrm>
            <a:off x="542003" y="2485782"/>
            <a:ext cx="11107994" cy="1384995"/>
          </a:xfrm>
          <a:prstGeom prst="rect">
            <a:avLst/>
          </a:prstGeom>
          <a:solidFill>
            <a:schemeClr val="accent6"/>
          </a:solidFill>
        </p:spPr>
        <p:txBody>
          <a:bodyPr wrap="square" rtlCol="0">
            <a:spAutoFit/>
          </a:bodyPr>
          <a:lstStyle/>
          <a:p>
            <a:pPr algn="ctr">
              <a:buNone/>
            </a:pPr>
            <a:r>
              <a:rPr lang="en-US" sz="28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Chose parameters that yielded more intervals</a:t>
            </a:r>
          </a:p>
          <a:p>
            <a:pPr algn="ctr"/>
            <a:r>
              <a:rPr lang="en-US" sz="2800" dirty="0">
                <a:solidFill>
                  <a:schemeClr val="bg1"/>
                </a:solidFill>
                <a:latin typeface="Helvetica Neue UltraLight" panose="02000206000000020004" pitchFamily="2" charset="0"/>
                <a:ea typeface="Helvetica Neue UltraLight" panose="02000206000000020004" pitchFamily="2" charset="0"/>
              </a:rPr>
              <a:t>More intervals indicate richer and stronger interactions between behavior and neural activity.</a:t>
            </a:r>
          </a:p>
        </p:txBody>
      </p:sp>
      <p:sp>
        <p:nvSpPr>
          <p:cNvPr id="11" name="TextBox 10">
            <a:extLst>
              <a:ext uri="{FF2B5EF4-FFF2-40B4-BE49-F238E27FC236}">
                <a16:creationId xmlns:a16="http://schemas.microsoft.com/office/drawing/2014/main" id="{79B6B0C3-0F5D-CDAE-19CF-5C580761F936}"/>
              </a:ext>
            </a:extLst>
          </p:cNvPr>
          <p:cNvSpPr txBox="1"/>
          <p:nvPr/>
        </p:nvSpPr>
        <p:spPr>
          <a:xfrm>
            <a:off x="542003" y="3983419"/>
            <a:ext cx="11107994" cy="954107"/>
          </a:xfrm>
          <a:prstGeom prst="rect">
            <a:avLst/>
          </a:prstGeom>
          <a:solidFill>
            <a:schemeClr val="accent6"/>
          </a:solidFill>
        </p:spPr>
        <p:txBody>
          <a:bodyPr wrap="square" rtlCol="0">
            <a:spAutoFit/>
          </a:bodyPr>
          <a:lstStyle/>
          <a:p>
            <a:pPr algn="ctr">
              <a:buNone/>
            </a:pPr>
            <a:r>
              <a:rPr lang="en-US" sz="2800" dirty="0">
                <a:solidFill>
                  <a:schemeClr val="bg1"/>
                </a:solidFill>
                <a:latin typeface="Helvetica Neue UltraLight" panose="02000206000000020004" pitchFamily="2" charset="0"/>
                <a:ea typeface="Helvetica Neue UltraLight" panose="02000206000000020004" pitchFamily="2" charset="0"/>
              </a:rPr>
              <a:t> </a:t>
            </a:r>
            <a:r>
              <a:rPr lang="en-US" sz="28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Selected parameters with smaller error bars</a:t>
            </a:r>
          </a:p>
          <a:p>
            <a:pPr algn="ctr"/>
            <a:r>
              <a:rPr lang="en-US" sz="2800" dirty="0">
                <a:solidFill>
                  <a:schemeClr val="bg1"/>
                </a:solidFill>
                <a:latin typeface="Helvetica Neue UltraLight" panose="02000206000000020004" pitchFamily="2" charset="0"/>
                <a:ea typeface="Helvetica Neue UltraLight" panose="02000206000000020004" pitchFamily="2" charset="0"/>
              </a:rPr>
              <a:t>Smaller error bars mean more reliable and stable causality estimates.</a:t>
            </a:r>
          </a:p>
        </p:txBody>
      </p:sp>
      <p:sp>
        <p:nvSpPr>
          <p:cNvPr id="12" name="TextBox 11">
            <a:extLst>
              <a:ext uri="{FF2B5EF4-FFF2-40B4-BE49-F238E27FC236}">
                <a16:creationId xmlns:a16="http://schemas.microsoft.com/office/drawing/2014/main" id="{C3398FC2-3B2D-42EB-2F94-DCDC35B36D28}"/>
              </a:ext>
            </a:extLst>
          </p:cNvPr>
          <p:cNvSpPr txBox="1"/>
          <p:nvPr/>
        </p:nvSpPr>
        <p:spPr>
          <a:xfrm>
            <a:off x="542003" y="5050168"/>
            <a:ext cx="11107994" cy="1384995"/>
          </a:xfrm>
          <a:prstGeom prst="rect">
            <a:avLst/>
          </a:prstGeom>
          <a:solidFill>
            <a:schemeClr val="accent6"/>
          </a:solidFill>
        </p:spPr>
        <p:txBody>
          <a:bodyPr wrap="square" rtlCol="0">
            <a:spAutoFit/>
          </a:bodyPr>
          <a:lstStyle/>
          <a:p>
            <a:pPr algn="ctr">
              <a:buNone/>
            </a:pPr>
            <a:r>
              <a:rPr lang="en-US" sz="28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Preferred balanced datasets</a:t>
            </a:r>
          </a:p>
          <a:p>
            <a:pPr algn="ctr"/>
            <a:r>
              <a:rPr lang="en-US" sz="2800" dirty="0">
                <a:solidFill>
                  <a:schemeClr val="bg1"/>
                </a:solidFill>
                <a:latin typeface="Helvetica Neue UltraLight" panose="02000206000000020004" pitchFamily="2" charset="0"/>
                <a:ea typeface="Helvetica Neue UltraLight" panose="02000206000000020004" pitchFamily="2" charset="0"/>
              </a:rPr>
              <a:t>Avoided setups that were biased too heavily towards sensory or motor (ensured fair and representative causal detection).</a:t>
            </a:r>
          </a:p>
        </p:txBody>
      </p:sp>
    </p:spTree>
    <p:extLst>
      <p:ext uri="{BB962C8B-B14F-4D97-AF65-F5344CB8AC3E}">
        <p14:creationId xmlns:p14="http://schemas.microsoft.com/office/powerpoint/2010/main" val="3766779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40" name="Picture 39" descr="A picture containing dark&#10;&#10;Description automatically generated">
            <a:extLst>
              <a:ext uri="{FF2B5EF4-FFF2-40B4-BE49-F238E27FC236}">
                <a16:creationId xmlns:a16="http://schemas.microsoft.com/office/drawing/2014/main" id="{AEFB9A12-8505-6D38-A30A-E967E4A8BE2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056049" y="4341520"/>
            <a:ext cx="3048000" cy="2394857"/>
          </a:xfrm>
          <a:prstGeom prst="rect">
            <a:avLst/>
          </a:prstGeom>
          <a:ln>
            <a:noFill/>
          </a:ln>
        </p:spPr>
      </p:pic>
      <p:grpSp>
        <p:nvGrpSpPr>
          <p:cNvPr id="5" name="Group 4">
            <a:extLst>
              <a:ext uri="{FF2B5EF4-FFF2-40B4-BE49-F238E27FC236}">
                <a16:creationId xmlns:a16="http://schemas.microsoft.com/office/drawing/2014/main" id="{4D14F5D5-9824-4095-203F-1D443BC284DA}"/>
              </a:ext>
            </a:extLst>
          </p:cNvPr>
          <p:cNvGrpSpPr>
            <a:grpSpLocks noChangeAspect="1"/>
          </p:cNvGrpSpPr>
          <p:nvPr/>
        </p:nvGrpSpPr>
        <p:grpSpPr>
          <a:xfrm>
            <a:off x="515352" y="4521875"/>
            <a:ext cx="10122579" cy="2031325"/>
            <a:chOff x="-482524" y="3713271"/>
            <a:chExt cx="11871561" cy="2382300"/>
          </a:xfrm>
        </p:grpSpPr>
        <p:sp>
          <p:nvSpPr>
            <p:cNvPr id="24" name="TextBox 23">
              <a:extLst>
                <a:ext uri="{FF2B5EF4-FFF2-40B4-BE49-F238E27FC236}">
                  <a16:creationId xmlns:a16="http://schemas.microsoft.com/office/drawing/2014/main" id="{BC068881-AB69-B210-037F-927C8F730305}"/>
                </a:ext>
              </a:extLst>
            </p:cNvPr>
            <p:cNvSpPr txBox="1"/>
            <p:nvPr/>
          </p:nvSpPr>
          <p:spPr>
            <a:xfrm flipH="1">
              <a:off x="-482524" y="4680565"/>
              <a:ext cx="3126290" cy="433146"/>
            </a:xfrm>
            <a:prstGeom prst="rect">
              <a:avLst/>
            </a:prstGeom>
            <a:noFill/>
          </p:spPr>
          <p:txBody>
            <a:bodyPr wrap="square" rtlCol="0">
              <a:spAutoFit/>
            </a:bodyPr>
            <a:lstStyle/>
            <a:p>
              <a:pPr algn="ctr"/>
              <a:r>
                <a:rPr lang="en-US" dirty="0">
                  <a:solidFill>
                    <a:schemeClr val="bg1"/>
                  </a:solidFill>
                  <a:latin typeface="Helvetica" panose="020B0604020202020204" pitchFamily="34" charset="0"/>
                  <a:cs typeface="Helvetica" panose="020B0604020202020204" pitchFamily="34" charset="0"/>
                </a:rPr>
                <a:t>Social Stimulus</a:t>
              </a:r>
            </a:p>
          </p:txBody>
        </p:sp>
        <p:sp>
          <p:nvSpPr>
            <p:cNvPr id="25" name="Freeform 52">
              <a:extLst>
                <a:ext uri="{FF2B5EF4-FFF2-40B4-BE49-F238E27FC236}">
                  <a16:creationId xmlns:a16="http://schemas.microsoft.com/office/drawing/2014/main" id="{FCBE3FA3-809C-C6C2-B823-9CD9CC70BF6C}"/>
                </a:ext>
              </a:extLst>
            </p:cNvPr>
            <p:cNvSpPr/>
            <p:nvPr/>
          </p:nvSpPr>
          <p:spPr>
            <a:xfrm>
              <a:off x="2286000" y="4906077"/>
              <a:ext cx="7315200" cy="0"/>
            </a:xfrm>
            <a:custGeom>
              <a:avLst/>
              <a:gdLst>
                <a:gd name="connsiteX0" fmla="*/ 0 w 3159125"/>
                <a:gd name="connsiteY0" fmla="*/ 111125 h 889622"/>
                <a:gd name="connsiteX1" fmla="*/ 1889125 w 3159125"/>
                <a:gd name="connsiteY1" fmla="*/ 889000 h 889622"/>
                <a:gd name="connsiteX2" fmla="*/ 3159125 w 3159125"/>
                <a:gd name="connsiteY2" fmla="*/ 0 h 889622"/>
                <a:gd name="connsiteX0" fmla="*/ 0 w 3159125"/>
                <a:gd name="connsiteY0" fmla="*/ 111125 h 111125"/>
                <a:gd name="connsiteX1" fmla="*/ 3159125 w 3159125"/>
                <a:gd name="connsiteY1" fmla="*/ 0 h 111125"/>
                <a:gd name="connsiteX0" fmla="*/ 0 w 3159125"/>
                <a:gd name="connsiteY0" fmla="*/ 111125 h 405206"/>
                <a:gd name="connsiteX1" fmla="*/ 3159125 w 3159125"/>
                <a:gd name="connsiteY1" fmla="*/ 0 h 405206"/>
                <a:gd name="connsiteX0" fmla="*/ 0 w 3159125"/>
                <a:gd name="connsiteY0" fmla="*/ 111125 h 438134"/>
                <a:gd name="connsiteX1" fmla="*/ 3159125 w 3159125"/>
                <a:gd name="connsiteY1" fmla="*/ 0 h 438134"/>
                <a:gd name="connsiteX0" fmla="*/ 0 w 2714625"/>
                <a:gd name="connsiteY0" fmla="*/ 968375 h 988323"/>
                <a:gd name="connsiteX1" fmla="*/ 2714625 w 2714625"/>
                <a:gd name="connsiteY1" fmla="*/ 0 h 988323"/>
                <a:gd name="connsiteX0" fmla="*/ 0 w 2714625"/>
                <a:gd name="connsiteY0" fmla="*/ 968375 h 1004342"/>
                <a:gd name="connsiteX1" fmla="*/ 2714625 w 2714625"/>
                <a:gd name="connsiteY1" fmla="*/ 0 h 1004342"/>
                <a:gd name="connsiteX0" fmla="*/ 0 w 3381375"/>
                <a:gd name="connsiteY0" fmla="*/ 619125 h 711762"/>
                <a:gd name="connsiteX1" fmla="*/ 3381375 w 3381375"/>
                <a:gd name="connsiteY1" fmla="*/ 0 h 711762"/>
                <a:gd name="connsiteX0" fmla="*/ 0 w 3381375"/>
                <a:gd name="connsiteY0" fmla="*/ 619125 h 708014"/>
                <a:gd name="connsiteX1" fmla="*/ 3381375 w 3381375"/>
                <a:gd name="connsiteY1" fmla="*/ 0 h 708014"/>
                <a:gd name="connsiteX0" fmla="*/ 0 w 3381375"/>
                <a:gd name="connsiteY0" fmla="*/ 619125 h 658674"/>
                <a:gd name="connsiteX1" fmla="*/ 3381375 w 3381375"/>
                <a:gd name="connsiteY1" fmla="*/ 0 h 658674"/>
                <a:gd name="connsiteX0" fmla="*/ 0 w 3358964"/>
                <a:gd name="connsiteY0" fmla="*/ 656478 h 686475"/>
                <a:gd name="connsiteX1" fmla="*/ 3358964 w 3358964"/>
                <a:gd name="connsiteY1" fmla="*/ 0 h 686475"/>
                <a:gd name="connsiteX0" fmla="*/ 0 w 3358964"/>
                <a:gd name="connsiteY0" fmla="*/ 656478 h 676546"/>
                <a:gd name="connsiteX1" fmla="*/ 3358964 w 3358964"/>
                <a:gd name="connsiteY1" fmla="*/ 0 h 676546"/>
              </a:gdLst>
              <a:ahLst/>
              <a:cxnLst>
                <a:cxn ang="0">
                  <a:pos x="connsiteX0" y="connsiteY0"/>
                </a:cxn>
                <a:cxn ang="0">
                  <a:pos x="connsiteX1" y="connsiteY1"/>
                </a:cxn>
              </a:cxnLst>
              <a:rect l="l" t="t" r="r" b="b"/>
              <a:pathLst>
                <a:path w="3358964" h="676546">
                  <a:moveTo>
                    <a:pt x="0" y="656478"/>
                  </a:moveTo>
                  <a:cubicBezTo>
                    <a:pt x="1391086" y="660525"/>
                    <a:pt x="2464672" y="846667"/>
                    <a:pt x="3358964" y="0"/>
                  </a:cubicBezTo>
                </a:path>
              </a:pathLst>
            </a:custGeom>
            <a:ln w="50800" cap="flat">
              <a:solidFill>
                <a:schemeClr val="bg1"/>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EFDBAF2D-B5DC-D9C3-344F-F720F3EEE6A8}"/>
                </a:ext>
              </a:extLst>
            </p:cNvPr>
            <p:cNvSpPr txBox="1"/>
            <p:nvPr/>
          </p:nvSpPr>
          <p:spPr>
            <a:xfrm>
              <a:off x="9655328" y="3713271"/>
              <a:ext cx="1733709" cy="2382300"/>
            </a:xfrm>
            <a:prstGeom prst="rect">
              <a:avLst/>
            </a:prstGeom>
            <a:noFill/>
            <a:ln>
              <a:noFill/>
            </a:ln>
          </p:spPr>
          <p:txBody>
            <a:bodyPr wrap="none" rtlCol="0">
              <a:spAutoFit/>
            </a:bodyPr>
            <a:lstStyle/>
            <a:p>
              <a:r>
                <a:rPr lang="en-US" dirty="0">
                  <a:solidFill>
                    <a:schemeClr val="bg1"/>
                  </a:solidFill>
                  <a:latin typeface="Helvetica Neue UltraLight" panose="02000206000000020004" pitchFamily="2" charset="0"/>
                  <a:ea typeface="Helvetica Neue UltraLight" panose="02000206000000020004" pitchFamily="2" charset="0"/>
                  <a:cs typeface="Helvetica" panose="020B0604020202020204" pitchFamily="34" charset="0"/>
                </a:rPr>
                <a:t>Parenting</a:t>
              </a:r>
            </a:p>
            <a:p>
              <a:r>
                <a:rPr lang="en-US" dirty="0">
                  <a:solidFill>
                    <a:schemeClr val="bg1"/>
                  </a:solidFill>
                  <a:latin typeface="Helvetica Neue UltraLight" panose="02000206000000020004" pitchFamily="2" charset="0"/>
                  <a:ea typeface="Helvetica Neue UltraLight" panose="02000206000000020004" pitchFamily="2" charset="0"/>
                  <a:cs typeface="Helvetica" panose="020B0604020202020204" pitchFamily="34" charset="0"/>
                </a:rPr>
                <a:t>Affiliation</a:t>
              </a:r>
            </a:p>
            <a:p>
              <a:r>
                <a:rPr lang="en-US" dirty="0">
                  <a:solidFill>
                    <a:schemeClr val="bg1"/>
                  </a:solidFill>
                  <a:latin typeface="Helvetica Neue UltraLight" panose="02000206000000020004" pitchFamily="2" charset="0"/>
                  <a:ea typeface="Helvetica Neue UltraLight" panose="02000206000000020004" pitchFamily="2" charset="0"/>
                  <a:cs typeface="Helvetica" panose="020B0604020202020204" pitchFamily="34" charset="0"/>
                </a:rPr>
                <a:t>Reproduction</a:t>
              </a:r>
            </a:p>
            <a:p>
              <a:r>
                <a:rPr lang="en-US" dirty="0">
                  <a:solidFill>
                    <a:schemeClr val="bg1"/>
                  </a:solidFill>
                  <a:latin typeface="Helvetica Neue UltraLight" panose="02000206000000020004" pitchFamily="2" charset="0"/>
                  <a:ea typeface="Helvetica Neue UltraLight" panose="02000206000000020004" pitchFamily="2" charset="0"/>
                  <a:cs typeface="Helvetica" panose="020B0604020202020204" pitchFamily="34" charset="0"/>
                </a:rPr>
                <a:t>Aggression</a:t>
              </a:r>
            </a:p>
            <a:p>
              <a:r>
                <a:rPr lang="en-US" dirty="0">
                  <a:solidFill>
                    <a:schemeClr val="bg1"/>
                  </a:solidFill>
                  <a:latin typeface="Helvetica Neue UltraLight" panose="02000206000000020004" pitchFamily="2" charset="0"/>
                  <a:ea typeface="Helvetica Neue UltraLight" panose="02000206000000020004" pitchFamily="2" charset="0"/>
                  <a:cs typeface="Helvetica" panose="020B0604020202020204" pitchFamily="34" charset="0"/>
                </a:rPr>
                <a:t>Defense</a:t>
              </a:r>
            </a:p>
            <a:p>
              <a:r>
                <a:rPr lang="en-US" dirty="0">
                  <a:solidFill>
                    <a:schemeClr val="bg1"/>
                  </a:solidFill>
                  <a:latin typeface="Helvetica Neue UltraLight" panose="02000206000000020004" pitchFamily="2" charset="0"/>
                  <a:ea typeface="Helvetica Neue UltraLight" panose="02000206000000020004" pitchFamily="2" charset="0"/>
                  <a:cs typeface="Helvetica" panose="020B0604020202020204" pitchFamily="34" charset="0"/>
                </a:rPr>
                <a:t>Play</a:t>
              </a:r>
            </a:p>
            <a:p>
              <a:r>
                <a:rPr lang="en-US" dirty="0">
                  <a:solidFill>
                    <a:schemeClr val="bg1"/>
                  </a:solidFill>
                  <a:latin typeface="Helvetica Neue UltraLight" panose="02000206000000020004" pitchFamily="2" charset="0"/>
                  <a:ea typeface="Helvetica Neue UltraLight" panose="02000206000000020004" pitchFamily="2" charset="0"/>
                  <a:cs typeface="Helvetica" panose="020B0604020202020204" pitchFamily="34" charset="0"/>
                </a:rPr>
                <a:t>Endocrine</a:t>
              </a:r>
            </a:p>
          </p:txBody>
        </p:sp>
        <p:grpSp>
          <p:nvGrpSpPr>
            <p:cNvPr id="12" name="Group 11">
              <a:extLst>
                <a:ext uri="{FF2B5EF4-FFF2-40B4-BE49-F238E27FC236}">
                  <a16:creationId xmlns:a16="http://schemas.microsoft.com/office/drawing/2014/main" id="{48417AE7-CF8A-04B4-0170-39B460BF8313}"/>
                </a:ext>
              </a:extLst>
            </p:cNvPr>
            <p:cNvGrpSpPr/>
            <p:nvPr/>
          </p:nvGrpSpPr>
          <p:grpSpPr>
            <a:xfrm>
              <a:off x="2286000" y="4038600"/>
              <a:ext cx="7315200" cy="1721138"/>
              <a:chOff x="2707621" y="5289262"/>
              <a:chExt cx="7315200" cy="1721138"/>
            </a:xfrm>
          </p:grpSpPr>
          <p:sp>
            <p:nvSpPr>
              <p:cNvPr id="13" name="Freeform 50">
                <a:extLst>
                  <a:ext uri="{FF2B5EF4-FFF2-40B4-BE49-F238E27FC236}">
                    <a16:creationId xmlns:a16="http://schemas.microsoft.com/office/drawing/2014/main" id="{1E8A8DCD-4A87-9595-FEE5-A3A5237EA40D}"/>
                  </a:ext>
                </a:extLst>
              </p:cNvPr>
              <p:cNvSpPr/>
              <p:nvPr/>
            </p:nvSpPr>
            <p:spPr>
              <a:xfrm>
                <a:off x="2707621" y="5751593"/>
                <a:ext cx="7315200" cy="396207"/>
              </a:xfrm>
              <a:custGeom>
                <a:avLst/>
                <a:gdLst>
                  <a:gd name="connsiteX0" fmla="*/ 0 w 3159125"/>
                  <a:gd name="connsiteY0" fmla="*/ 111125 h 889622"/>
                  <a:gd name="connsiteX1" fmla="*/ 1889125 w 3159125"/>
                  <a:gd name="connsiteY1" fmla="*/ 889000 h 889622"/>
                  <a:gd name="connsiteX2" fmla="*/ 3159125 w 3159125"/>
                  <a:gd name="connsiteY2" fmla="*/ 0 h 889622"/>
                  <a:gd name="connsiteX0" fmla="*/ 0 w 3159125"/>
                  <a:gd name="connsiteY0" fmla="*/ 111125 h 111125"/>
                  <a:gd name="connsiteX1" fmla="*/ 3159125 w 3159125"/>
                  <a:gd name="connsiteY1" fmla="*/ 0 h 111125"/>
                  <a:gd name="connsiteX0" fmla="*/ 0 w 3159125"/>
                  <a:gd name="connsiteY0" fmla="*/ 111125 h 405206"/>
                  <a:gd name="connsiteX1" fmla="*/ 3159125 w 3159125"/>
                  <a:gd name="connsiteY1" fmla="*/ 0 h 405206"/>
                  <a:gd name="connsiteX0" fmla="*/ 0 w 3159125"/>
                  <a:gd name="connsiteY0" fmla="*/ 111125 h 438134"/>
                  <a:gd name="connsiteX1" fmla="*/ 3159125 w 3159125"/>
                  <a:gd name="connsiteY1" fmla="*/ 0 h 438134"/>
                  <a:gd name="connsiteX0" fmla="*/ 0 w 2714625"/>
                  <a:gd name="connsiteY0" fmla="*/ 968375 h 988323"/>
                  <a:gd name="connsiteX1" fmla="*/ 2714625 w 2714625"/>
                  <a:gd name="connsiteY1" fmla="*/ 0 h 988323"/>
                  <a:gd name="connsiteX0" fmla="*/ 0 w 2714625"/>
                  <a:gd name="connsiteY0" fmla="*/ 968375 h 1004342"/>
                  <a:gd name="connsiteX1" fmla="*/ 2714625 w 2714625"/>
                  <a:gd name="connsiteY1" fmla="*/ 0 h 1004342"/>
                  <a:gd name="connsiteX0" fmla="*/ 0 w 3381375"/>
                  <a:gd name="connsiteY0" fmla="*/ 619125 h 711762"/>
                  <a:gd name="connsiteX1" fmla="*/ 3381375 w 3381375"/>
                  <a:gd name="connsiteY1" fmla="*/ 0 h 711762"/>
                  <a:gd name="connsiteX0" fmla="*/ 0 w 3381375"/>
                  <a:gd name="connsiteY0" fmla="*/ 619125 h 708014"/>
                  <a:gd name="connsiteX1" fmla="*/ 3381375 w 3381375"/>
                  <a:gd name="connsiteY1" fmla="*/ 0 h 708014"/>
                  <a:gd name="connsiteX0" fmla="*/ 0 w 3381375"/>
                  <a:gd name="connsiteY0" fmla="*/ 619125 h 658674"/>
                  <a:gd name="connsiteX1" fmla="*/ 3381375 w 3381375"/>
                  <a:gd name="connsiteY1" fmla="*/ 0 h 658674"/>
                  <a:gd name="connsiteX0" fmla="*/ 0 w 3358964"/>
                  <a:gd name="connsiteY0" fmla="*/ 656478 h 686475"/>
                  <a:gd name="connsiteX1" fmla="*/ 3358964 w 3358964"/>
                  <a:gd name="connsiteY1" fmla="*/ 0 h 686475"/>
                  <a:gd name="connsiteX0" fmla="*/ 0 w 3358964"/>
                  <a:gd name="connsiteY0" fmla="*/ 656478 h 676546"/>
                  <a:gd name="connsiteX1" fmla="*/ 3358964 w 3358964"/>
                  <a:gd name="connsiteY1" fmla="*/ 0 h 676546"/>
                  <a:gd name="connsiteX0" fmla="*/ 0 w 3358964"/>
                  <a:gd name="connsiteY0" fmla="*/ 656478 h 673099"/>
                  <a:gd name="connsiteX1" fmla="*/ 3358964 w 3358964"/>
                  <a:gd name="connsiteY1" fmla="*/ 0 h 673099"/>
                </a:gdLst>
                <a:ahLst/>
                <a:cxnLst>
                  <a:cxn ang="0">
                    <a:pos x="connsiteX0" y="connsiteY0"/>
                  </a:cxn>
                  <a:cxn ang="0">
                    <a:pos x="connsiteX1" y="connsiteY1"/>
                  </a:cxn>
                </a:cxnLst>
                <a:rect l="l" t="t" r="r" b="b"/>
                <a:pathLst>
                  <a:path w="3358964" h="673099">
                    <a:moveTo>
                      <a:pt x="0" y="656478"/>
                    </a:moveTo>
                    <a:cubicBezTo>
                      <a:pt x="222848" y="652740"/>
                      <a:pt x="2464672" y="846667"/>
                      <a:pt x="3358964" y="0"/>
                    </a:cubicBezTo>
                  </a:path>
                </a:pathLst>
              </a:custGeom>
              <a:ln w="50800" cap="flat">
                <a:gradFill flip="none" rotWithShape="1">
                  <a:gsLst>
                    <a:gs pos="100000">
                      <a:schemeClr val="accent6">
                        <a:lumMod val="75000"/>
                      </a:schemeClr>
                    </a:gs>
                    <a:gs pos="20000">
                      <a:schemeClr val="bg1"/>
                    </a:gs>
                  </a:gsLst>
                  <a:lin ang="0" scaled="1"/>
                  <a:tileRect/>
                </a:gra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latin typeface="Leelawadee UI Semilight" panose="020B0402040204020203" pitchFamily="34" charset="-34"/>
                  <a:cs typeface="Leelawadee UI Semilight" panose="020B0402040204020203" pitchFamily="34" charset="-34"/>
                </a:endParaRPr>
              </a:p>
            </p:txBody>
          </p:sp>
          <p:sp>
            <p:nvSpPr>
              <p:cNvPr id="14" name="Freeform 51">
                <a:extLst>
                  <a:ext uri="{FF2B5EF4-FFF2-40B4-BE49-F238E27FC236}">
                    <a16:creationId xmlns:a16="http://schemas.microsoft.com/office/drawing/2014/main" id="{4A45F5D1-0F11-C55C-45BC-44A5507CB635}"/>
                  </a:ext>
                </a:extLst>
              </p:cNvPr>
              <p:cNvSpPr/>
              <p:nvPr/>
            </p:nvSpPr>
            <p:spPr>
              <a:xfrm>
                <a:off x="2707621" y="5289262"/>
                <a:ext cx="7315200" cy="850424"/>
              </a:xfrm>
              <a:custGeom>
                <a:avLst/>
                <a:gdLst>
                  <a:gd name="connsiteX0" fmla="*/ 0 w 3159125"/>
                  <a:gd name="connsiteY0" fmla="*/ 111125 h 889622"/>
                  <a:gd name="connsiteX1" fmla="*/ 1889125 w 3159125"/>
                  <a:gd name="connsiteY1" fmla="*/ 889000 h 889622"/>
                  <a:gd name="connsiteX2" fmla="*/ 3159125 w 3159125"/>
                  <a:gd name="connsiteY2" fmla="*/ 0 h 889622"/>
                  <a:gd name="connsiteX0" fmla="*/ 0 w 3159125"/>
                  <a:gd name="connsiteY0" fmla="*/ 111125 h 111125"/>
                  <a:gd name="connsiteX1" fmla="*/ 3159125 w 3159125"/>
                  <a:gd name="connsiteY1" fmla="*/ 0 h 111125"/>
                  <a:gd name="connsiteX0" fmla="*/ 0 w 3159125"/>
                  <a:gd name="connsiteY0" fmla="*/ 111125 h 405206"/>
                  <a:gd name="connsiteX1" fmla="*/ 3159125 w 3159125"/>
                  <a:gd name="connsiteY1" fmla="*/ 0 h 405206"/>
                  <a:gd name="connsiteX0" fmla="*/ 0 w 3159125"/>
                  <a:gd name="connsiteY0" fmla="*/ 111125 h 438134"/>
                  <a:gd name="connsiteX1" fmla="*/ 3159125 w 3159125"/>
                  <a:gd name="connsiteY1" fmla="*/ 0 h 438134"/>
                  <a:gd name="connsiteX0" fmla="*/ 0 w 2714625"/>
                  <a:gd name="connsiteY0" fmla="*/ 968375 h 988323"/>
                  <a:gd name="connsiteX1" fmla="*/ 2714625 w 2714625"/>
                  <a:gd name="connsiteY1" fmla="*/ 0 h 988323"/>
                  <a:gd name="connsiteX0" fmla="*/ 0 w 2714625"/>
                  <a:gd name="connsiteY0" fmla="*/ 968375 h 1004342"/>
                  <a:gd name="connsiteX1" fmla="*/ 2714625 w 2714625"/>
                  <a:gd name="connsiteY1" fmla="*/ 0 h 1004342"/>
                  <a:gd name="connsiteX0" fmla="*/ 0 w 3381375"/>
                  <a:gd name="connsiteY0" fmla="*/ 619125 h 711762"/>
                  <a:gd name="connsiteX1" fmla="*/ 3381375 w 3381375"/>
                  <a:gd name="connsiteY1" fmla="*/ 0 h 711762"/>
                  <a:gd name="connsiteX0" fmla="*/ 0 w 3381375"/>
                  <a:gd name="connsiteY0" fmla="*/ 619125 h 708014"/>
                  <a:gd name="connsiteX1" fmla="*/ 3381375 w 3381375"/>
                  <a:gd name="connsiteY1" fmla="*/ 0 h 708014"/>
                  <a:gd name="connsiteX0" fmla="*/ 0 w 3381375"/>
                  <a:gd name="connsiteY0" fmla="*/ 619125 h 658674"/>
                  <a:gd name="connsiteX1" fmla="*/ 3381375 w 3381375"/>
                  <a:gd name="connsiteY1" fmla="*/ 0 h 658674"/>
                  <a:gd name="connsiteX0" fmla="*/ 0 w 3358964"/>
                  <a:gd name="connsiteY0" fmla="*/ 656478 h 686475"/>
                  <a:gd name="connsiteX1" fmla="*/ 3358964 w 3358964"/>
                  <a:gd name="connsiteY1" fmla="*/ 0 h 686475"/>
                  <a:gd name="connsiteX0" fmla="*/ 0 w 3358964"/>
                  <a:gd name="connsiteY0" fmla="*/ 656478 h 676546"/>
                  <a:gd name="connsiteX1" fmla="*/ 3358964 w 3358964"/>
                  <a:gd name="connsiteY1" fmla="*/ 0 h 676546"/>
                  <a:gd name="connsiteX0" fmla="*/ 0 w 3358964"/>
                  <a:gd name="connsiteY0" fmla="*/ 656478 h 669367"/>
                  <a:gd name="connsiteX1" fmla="*/ 3358964 w 3358964"/>
                  <a:gd name="connsiteY1" fmla="*/ 0 h 669367"/>
                  <a:gd name="connsiteX0" fmla="*/ 0 w 3358964"/>
                  <a:gd name="connsiteY0" fmla="*/ 656478 h 668571"/>
                  <a:gd name="connsiteX1" fmla="*/ 3358964 w 3358964"/>
                  <a:gd name="connsiteY1" fmla="*/ 0 h 668571"/>
                </a:gdLst>
                <a:ahLst/>
                <a:cxnLst>
                  <a:cxn ang="0">
                    <a:pos x="connsiteX0" y="connsiteY0"/>
                  </a:cxn>
                  <a:cxn ang="0">
                    <a:pos x="connsiteX1" y="connsiteY1"/>
                  </a:cxn>
                </a:cxnLst>
                <a:rect l="l" t="t" r="r" b="b"/>
                <a:pathLst>
                  <a:path w="3358964" h="668571">
                    <a:moveTo>
                      <a:pt x="0" y="656478"/>
                    </a:moveTo>
                    <a:cubicBezTo>
                      <a:pt x="218096" y="642508"/>
                      <a:pt x="2464672" y="846667"/>
                      <a:pt x="3358964" y="0"/>
                    </a:cubicBezTo>
                  </a:path>
                </a:pathLst>
              </a:custGeom>
              <a:ln w="50800" cap="flat">
                <a:gradFill flip="none" rotWithShape="1">
                  <a:gsLst>
                    <a:gs pos="100000">
                      <a:srgbClr val="FF0000"/>
                    </a:gs>
                    <a:gs pos="20000">
                      <a:schemeClr val="bg1"/>
                    </a:gs>
                  </a:gsLst>
                  <a:lin ang="0" scaled="1"/>
                  <a:tileRect/>
                </a:gra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latin typeface="Leelawadee UI Semilight" panose="020B0402040204020203" pitchFamily="34" charset="-34"/>
                  <a:cs typeface="Leelawadee UI Semilight" panose="020B0402040204020203" pitchFamily="34" charset="-34"/>
                </a:endParaRPr>
              </a:p>
            </p:txBody>
          </p:sp>
          <p:sp>
            <p:nvSpPr>
              <p:cNvPr id="15" name="Freeform 52">
                <a:extLst>
                  <a:ext uri="{FF2B5EF4-FFF2-40B4-BE49-F238E27FC236}">
                    <a16:creationId xmlns:a16="http://schemas.microsoft.com/office/drawing/2014/main" id="{1FE8A3F3-5985-702B-7E49-228887EF170E}"/>
                  </a:ext>
                </a:extLst>
              </p:cNvPr>
              <p:cNvSpPr/>
              <p:nvPr/>
            </p:nvSpPr>
            <p:spPr>
              <a:xfrm>
                <a:off x="2707621" y="6149830"/>
                <a:ext cx="7315200" cy="0"/>
              </a:xfrm>
              <a:custGeom>
                <a:avLst/>
                <a:gdLst>
                  <a:gd name="connsiteX0" fmla="*/ 0 w 3159125"/>
                  <a:gd name="connsiteY0" fmla="*/ 111125 h 889622"/>
                  <a:gd name="connsiteX1" fmla="*/ 1889125 w 3159125"/>
                  <a:gd name="connsiteY1" fmla="*/ 889000 h 889622"/>
                  <a:gd name="connsiteX2" fmla="*/ 3159125 w 3159125"/>
                  <a:gd name="connsiteY2" fmla="*/ 0 h 889622"/>
                  <a:gd name="connsiteX0" fmla="*/ 0 w 3159125"/>
                  <a:gd name="connsiteY0" fmla="*/ 111125 h 111125"/>
                  <a:gd name="connsiteX1" fmla="*/ 3159125 w 3159125"/>
                  <a:gd name="connsiteY1" fmla="*/ 0 h 111125"/>
                  <a:gd name="connsiteX0" fmla="*/ 0 w 3159125"/>
                  <a:gd name="connsiteY0" fmla="*/ 111125 h 405206"/>
                  <a:gd name="connsiteX1" fmla="*/ 3159125 w 3159125"/>
                  <a:gd name="connsiteY1" fmla="*/ 0 h 405206"/>
                  <a:gd name="connsiteX0" fmla="*/ 0 w 3159125"/>
                  <a:gd name="connsiteY0" fmla="*/ 111125 h 438134"/>
                  <a:gd name="connsiteX1" fmla="*/ 3159125 w 3159125"/>
                  <a:gd name="connsiteY1" fmla="*/ 0 h 438134"/>
                  <a:gd name="connsiteX0" fmla="*/ 0 w 2714625"/>
                  <a:gd name="connsiteY0" fmla="*/ 968375 h 988323"/>
                  <a:gd name="connsiteX1" fmla="*/ 2714625 w 2714625"/>
                  <a:gd name="connsiteY1" fmla="*/ 0 h 988323"/>
                  <a:gd name="connsiteX0" fmla="*/ 0 w 2714625"/>
                  <a:gd name="connsiteY0" fmla="*/ 968375 h 1004342"/>
                  <a:gd name="connsiteX1" fmla="*/ 2714625 w 2714625"/>
                  <a:gd name="connsiteY1" fmla="*/ 0 h 1004342"/>
                  <a:gd name="connsiteX0" fmla="*/ 0 w 3381375"/>
                  <a:gd name="connsiteY0" fmla="*/ 619125 h 711762"/>
                  <a:gd name="connsiteX1" fmla="*/ 3381375 w 3381375"/>
                  <a:gd name="connsiteY1" fmla="*/ 0 h 711762"/>
                  <a:gd name="connsiteX0" fmla="*/ 0 w 3381375"/>
                  <a:gd name="connsiteY0" fmla="*/ 619125 h 708014"/>
                  <a:gd name="connsiteX1" fmla="*/ 3381375 w 3381375"/>
                  <a:gd name="connsiteY1" fmla="*/ 0 h 708014"/>
                  <a:gd name="connsiteX0" fmla="*/ 0 w 3381375"/>
                  <a:gd name="connsiteY0" fmla="*/ 619125 h 658674"/>
                  <a:gd name="connsiteX1" fmla="*/ 3381375 w 3381375"/>
                  <a:gd name="connsiteY1" fmla="*/ 0 h 658674"/>
                  <a:gd name="connsiteX0" fmla="*/ 0 w 3358964"/>
                  <a:gd name="connsiteY0" fmla="*/ 656478 h 686475"/>
                  <a:gd name="connsiteX1" fmla="*/ 3358964 w 3358964"/>
                  <a:gd name="connsiteY1" fmla="*/ 0 h 686475"/>
                  <a:gd name="connsiteX0" fmla="*/ 0 w 3358964"/>
                  <a:gd name="connsiteY0" fmla="*/ 656478 h 676546"/>
                  <a:gd name="connsiteX1" fmla="*/ 3358964 w 3358964"/>
                  <a:gd name="connsiteY1" fmla="*/ 0 h 676546"/>
                </a:gdLst>
                <a:ahLst/>
                <a:cxnLst>
                  <a:cxn ang="0">
                    <a:pos x="connsiteX0" y="connsiteY0"/>
                  </a:cxn>
                  <a:cxn ang="0">
                    <a:pos x="connsiteX1" y="connsiteY1"/>
                  </a:cxn>
                </a:cxnLst>
                <a:rect l="l" t="t" r="r" b="b"/>
                <a:pathLst>
                  <a:path w="3358964" h="676546">
                    <a:moveTo>
                      <a:pt x="0" y="656478"/>
                    </a:moveTo>
                    <a:cubicBezTo>
                      <a:pt x="1391086" y="660525"/>
                      <a:pt x="2464672" y="846667"/>
                      <a:pt x="3358964" y="0"/>
                    </a:cubicBezTo>
                  </a:path>
                </a:pathLst>
              </a:custGeom>
              <a:ln w="50800" cap="flat">
                <a:gradFill flip="none" rotWithShape="1">
                  <a:gsLst>
                    <a:gs pos="100000">
                      <a:schemeClr val="accent3">
                        <a:lumMod val="60000"/>
                        <a:lumOff val="40000"/>
                      </a:schemeClr>
                    </a:gs>
                    <a:gs pos="20000">
                      <a:schemeClr val="bg1"/>
                    </a:gs>
                  </a:gsLst>
                  <a:lin ang="0" scaled="1"/>
                  <a:tileRect/>
                </a:gra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latin typeface="Leelawadee UI Semilight" panose="020B0402040204020203" pitchFamily="34" charset="-34"/>
                  <a:cs typeface="Leelawadee UI Semilight" panose="020B0402040204020203" pitchFamily="34" charset="-34"/>
                </a:endParaRPr>
              </a:p>
            </p:txBody>
          </p:sp>
          <p:sp>
            <p:nvSpPr>
              <p:cNvPr id="4" name="Freeform 53">
                <a:extLst>
                  <a:ext uri="{FF2B5EF4-FFF2-40B4-BE49-F238E27FC236}">
                    <a16:creationId xmlns:a16="http://schemas.microsoft.com/office/drawing/2014/main" id="{4825CEB8-A35F-9F9A-6955-3BAAAAA167A4}"/>
                  </a:ext>
                </a:extLst>
              </p:cNvPr>
              <p:cNvSpPr/>
              <p:nvPr/>
            </p:nvSpPr>
            <p:spPr>
              <a:xfrm flipV="1">
                <a:off x="2707621" y="6153888"/>
                <a:ext cx="7315200" cy="394178"/>
              </a:xfrm>
              <a:custGeom>
                <a:avLst/>
                <a:gdLst>
                  <a:gd name="connsiteX0" fmla="*/ 0 w 3159125"/>
                  <a:gd name="connsiteY0" fmla="*/ 111125 h 889622"/>
                  <a:gd name="connsiteX1" fmla="*/ 1889125 w 3159125"/>
                  <a:gd name="connsiteY1" fmla="*/ 889000 h 889622"/>
                  <a:gd name="connsiteX2" fmla="*/ 3159125 w 3159125"/>
                  <a:gd name="connsiteY2" fmla="*/ 0 h 889622"/>
                  <a:gd name="connsiteX0" fmla="*/ 0 w 3159125"/>
                  <a:gd name="connsiteY0" fmla="*/ 111125 h 111125"/>
                  <a:gd name="connsiteX1" fmla="*/ 3159125 w 3159125"/>
                  <a:gd name="connsiteY1" fmla="*/ 0 h 111125"/>
                  <a:gd name="connsiteX0" fmla="*/ 0 w 3159125"/>
                  <a:gd name="connsiteY0" fmla="*/ 111125 h 405206"/>
                  <a:gd name="connsiteX1" fmla="*/ 3159125 w 3159125"/>
                  <a:gd name="connsiteY1" fmla="*/ 0 h 405206"/>
                  <a:gd name="connsiteX0" fmla="*/ 0 w 3159125"/>
                  <a:gd name="connsiteY0" fmla="*/ 111125 h 438134"/>
                  <a:gd name="connsiteX1" fmla="*/ 3159125 w 3159125"/>
                  <a:gd name="connsiteY1" fmla="*/ 0 h 438134"/>
                  <a:gd name="connsiteX0" fmla="*/ 0 w 2714625"/>
                  <a:gd name="connsiteY0" fmla="*/ 968375 h 988323"/>
                  <a:gd name="connsiteX1" fmla="*/ 2714625 w 2714625"/>
                  <a:gd name="connsiteY1" fmla="*/ 0 h 988323"/>
                  <a:gd name="connsiteX0" fmla="*/ 0 w 2714625"/>
                  <a:gd name="connsiteY0" fmla="*/ 968375 h 1004342"/>
                  <a:gd name="connsiteX1" fmla="*/ 2714625 w 2714625"/>
                  <a:gd name="connsiteY1" fmla="*/ 0 h 1004342"/>
                  <a:gd name="connsiteX0" fmla="*/ 0 w 3381375"/>
                  <a:gd name="connsiteY0" fmla="*/ 619125 h 711762"/>
                  <a:gd name="connsiteX1" fmla="*/ 3381375 w 3381375"/>
                  <a:gd name="connsiteY1" fmla="*/ 0 h 711762"/>
                  <a:gd name="connsiteX0" fmla="*/ 0 w 3381375"/>
                  <a:gd name="connsiteY0" fmla="*/ 619125 h 708014"/>
                  <a:gd name="connsiteX1" fmla="*/ 3381375 w 3381375"/>
                  <a:gd name="connsiteY1" fmla="*/ 0 h 708014"/>
                  <a:gd name="connsiteX0" fmla="*/ 0 w 3381375"/>
                  <a:gd name="connsiteY0" fmla="*/ 619125 h 658674"/>
                  <a:gd name="connsiteX1" fmla="*/ 3381375 w 3381375"/>
                  <a:gd name="connsiteY1" fmla="*/ 0 h 658674"/>
                  <a:gd name="connsiteX0" fmla="*/ 0 w 3358964"/>
                  <a:gd name="connsiteY0" fmla="*/ 656478 h 686475"/>
                  <a:gd name="connsiteX1" fmla="*/ 3358964 w 3358964"/>
                  <a:gd name="connsiteY1" fmla="*/ 0 h 686475"/>
                  <a:gd name="connsiteX0" fmla="*/ 0 w 3358964"/>
                  <a:gd name="connsiteY0" fmla="*/ 656478 h 676546"/>
                  <a:gd name="connsiteX1" fmla="*/ 3358964 w 3358964"/>
                  <a:gd name="connsiteY1" fmla="*/ 0 h 676546"/>
                  <a:gd name="connsiteX0" fmla="*/ 0 w 3358964"/>
                  <a:gd name="connsiteY0" fmla="*/ 656478 h 669652"/>
                  <a:gd name="connsiteX1" fmla="*/ 3358964 w 3358964"/>
                  <a:gd name="connsiteY1" fmla="*/ 0 h 669652"/>
                </a:gdLst>
                <a:ahLst/>
                <a:cxnLst>
                  <a:cxn ang="0">
                    <a:pos x="connsiteX0" y="connsiteY0"/>
                  </a:cxn>
                  <a:cxn ang="0">
                    <a:pos x="connsiteX1" y="connsiteY1"/>
                  </a:cxn>
                </a:cxnLst>
                <a:rect l="l" t="t" r="r" b="b"/>
                <a:pathLst>
                  <a:path w="3358964" h="669652">
                    <a:moveTo>
                      <a:pt x="0" y="656478"/>
                    </a:moveTo>
                    <a:cubicBezTo>
                      <a:pt x="161575" y="644952"/>
                      <a:pt x="2464672" y="846667"/>
                      <a:pt x="3358964" y="0"/>
                    </a:cubicBezTo>
                  </a:path>
                </a:pathLst>
              </a:custGeom>
              <a:ln w="50800" cap="flat">
                <a:gradFill flip="none" rotWithShape="1">
                  <a:gsLst>
                    <a:gs pos="100000">
                      <a:srgbClr val="0385E3"/>
                    </a:gs>
                    <a:gs pos="20000">
                      <a:schemeClr val="bg1"/>
                    </a:gs>
                  </a:gsLst>
                  <a:lin ang="0" scaled="1"/>
                  <a:tileRect/>
                </a:gradFill>
                <a:roun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latin typeface="Leelawadee UI Semilight" panose="020B0402040204020203" pitchFamily="34" charset="-34"/>
                  <a:cs typeface="Leelawadee UI Semilight" panose="020B0402040204020203" pitchFamily="34" charset="-34"/>
                </a:endParaRPr>
              </a:p>
            </p:txBody>
          </p:sp>
          <p:sp>
            <p:nvSpPr>
              <p:cNvPr id="17" name="Freeform 54">
                <a:extLst>
                  <a:ext uri="{FF2B5EF4-FFF2-40B4-BE49-F238E27FC236}">
                    <a16:creationId xmlns:a16="http://schemas.microsoft.com/office/drawing/2014/main" id="{41F23BB1-2542-8EAB-65A5-F9C2A1969F9E}"/>
                  </a:ext>
                </a:extLst>
              </p:cNvPr>
              <p:cNvSpPr/>
              <p:nvPr/>
            </p:nvSpPr>
            <p:spPr>
              <a:xfrm flipV="1">
                <a:off x="2707621" y="6158961"/>
                <a:ext cx="7315200" cy="851439"/>
              </a:xfrm>
              <a:custGeom>
                <a:avLst/>
                <a:gdLst>
                  <a:gd name="connsiteX0" fmla="*/ 0 w 3159125"/>
                  <a:gd name="connsiteY0" fmla="*/ 111125 h 889622"/>
                  <a:gd name="connsiteX1" fmla="*/ 1889125 w 3159125"/>
                  <a:gd name="connsiteY1" fmla="*/ 889000 h 889622"/>
                  <a:gd name="connsiteX2" fmla="*/ 3159125 w 3159125"/>
                  <a:gd name="connsiteY2" fmla="*/ 0 h 889622"/>
                  <a:gd name="connsiteX0" fmla="*/ 0 w 3159125"/>
                  <a:gd name="connsiteY0" fmla="*/ 111125 h 111125"/>
                  <a:gd name="connsiteX1" fmla="*/ 3159125 w 3159125"/>
                  <a:gd name="connsiteY1" fmla="*/ 0 h 111125"/>
                  <a:gd name="connsiteX0" fmla="*/ 0 w 3159125"/>
                  <a:gd name="connsiteY0" fmla="*/ 111125 h 405206"/>
                  <a:gd name="connsiteX1" fmla="*/ 3159125 w 3159125"/>
                  <a:gd name="connsiteY1" fmla="*/ 0 h 405206"/>
                  <a:gd name="connsiteX0" fmla="*/ 0 w 3159125"/>
                  <a:gd name="connsiteY0" fmla="*/ 111125 h 438134"/>
                  <a:gd name="connsiteX1" fmla="*/ 3159125 w 3159125"/>
                  <a:gd name="connsiteY1" fmla="*/ 0 h 438134"/>
                  <a:gd name="connsiteX0" fmla="*/ 0 w 2714625"/>
                  <a:gd name="connsiteY0" fmla="*/ 968375 h 988323"/>
                  <a:gd name="connsiteX1" fmla="*/ 2714625 w 2714625"/>
                  <a:gd name="connsiteY1" fmla="*/ 0 h 988323"/>
                  <a:gd name="connsiteX0" fmla="*/ 0 w 2714625"/>
                  <a:gd name="connsiteY0" fmla="*/ 968375 h 1004342"/>
                  <a:gd name="connsiteX1" fmla="*/ 2714625 w 2714625"/>
                  <a:gd name="connsiteY1" fmla="*/ 0 h 1004342"/>
                  <a:gd name="connsiteX0" fmla="*/ 0 w 3381375"/>
                  <a:gd name="connsiteY0" fmla="*/ 619125 h 711762"/>
                  <a:gd name="connsiteX1" fmla="*/ 3381375 w 3381375"/>
                  <a:gd name="connsiteY1" fmla="*/ 0 h 711762"/>
                  <a:gd name="connsiteX0" fmla="*/ 0 w 3381375"/>
                  <a:gd name="connsiteY0" fmla="*/ 619125 h 708014"/>
                  <a:gd name="connsiteX1" fmla="*/ 3381375 w 3381375"/>
                  <a:gd name="connsiteY1" fmla="*/ 0 h 708014"/>
                  <a:gd name="connsiteX0" fmla="*/ 0 w 3381375"/>
                  <a:gd name="connsiteY0" fmla="*/ 619125 h 658674"/>
                  <a:gd name="connsiteX1" fmla="*/ 3381375 w 3381375"/>
                  <a:gd name="connsiteY1" fmla="*/ 0 h 658674"/>
                  <a:gd name="connsiteX0" fmla="*/ 0 w 3358964"/>
                  <a:gd name="connsiteY0" fmla="*/ 656478 h 686475"/>
                  <a:gd name="connsiteX1" fmla="*/ 3358964 w 3358964"/>
                  <a:gd name="connsiteY1" fmla="*/ 0 h 686475"/>
                  <a:gd name="connsiteX0" fmla="*/ 0 w 3358964"/>
                  <a:gd name="connsiteY0" fmla="*/ 656478 h 676546"/>
                  <a:gd name="connsiteX1" fmla="*/ 3358964 w 3358964"/>
                  <a:gd name="connsiteY1" fmla="*/ 0 h 676546"/>
                  <a:gd name="connsiteX0" fmla="*/ 0 w 3358964"/>
                  <a:gd name="connsiteY0" fmla="*/ 656478 h 669368"/>
                  <a:gd name="connsiteX1" fmla="*/ 3358964 w 3358964"/>
                  <a:gd name="connsiteY1" fmla="*/ 0 h 669368"/>
                </a:gdLst>
                <a:ahLst/>
                <a:cxnLst>
                  <a:cxn ang="0">
                    <a:pos x="connsiteX0" y="connsiteY0"/>
                  </a:cxn>
                  <a:cxn ang="0">
                    <a:pos x="connsiteX1" y="connsiteY1"/>
                  </a:cxn>
                </a:cxnLst>
                <a:rect l="l" t="t" r="r" b="b"/>
                <a:pathLst>
                  <a:path w="3358964" h="669368">
                    <a:moveTo>
                      <a:pt x="0" y="656478"/>
                    </a:moveTo>
                    <a:cubicBezTo>
                      <a:pt x="279582" y="644310"/>
                      <a:pt x="2464672" y="846667"/>
                      <a:pt x="3358964" y="0"/>
                    </a:cubicBezTo>
                  </a:path>
                </a:pathLst>
              </a:custGeom>
              <a:ln w="50800" cap="flat">
                <a:gradFill flip="none" rotWithShape="1">
                  <a:gsLst>
                    <a:gs pos="100000">
                      <a:srgbClr val="0000FF"/>
                    </a:gs>
                    <a:gs pos="20000">
                      <a:schemeClr val="bg1"/>
                    </a:gs>
                  </a:gsLst>
                  <a:lin ang="0" scaled="1"/>
                  <a:tileRect/>
                </a:gradFill>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chemeClr val="bg1"/>
                  </a:solidFill>
                  <a:latin typeface="Leelawadee UI Semilight" panose="020B0402040204020203" pitchFamily="34" charset="-34"/>
                  <a:cs typeface="Leelawadee UI Semilight" panose="020B0402040204020203" pitchFamily="34" charset="-34"/>
                </a:endParaRPr>
              </a:p>
            </p:txBody>
          </p:sp>
        </p:grpSp>
      </p:grpSp>
      <p:sp>
        <p:nvSpPr>
          <p:cNvPr id="2" name="Title 1">
            <a:extLst>
              <a:ext uri="{FF2B5EF4-FFF2-40B4-BE49-F238E27FC236}">
                <a16:creationId xmlns:a16="http://schemas.microsoft.com/office/drawing/2014/main" id="{187E8A2D-0BED-311F-6056-CA961F12457C}"/>
              </a:ext>
            </a:extLst>
          </p:cNvPr>
          <p:cNvSpPr txBox="1">
            <a:spLocks/>
          </p:cNvSpPr>
          <p:nvPr/>
        </p:nvSpPr>
        <p:spPr>
          <a:xfrm>
            <a:off x="-381000" y="-152398"/>
            <a:ext cx="12954000" cy="1195126"/>
          </a:xfrm>
          <a:prstGeom prst="rect">
            <a:avLst/>
          </a:prstGeom>
          <a:solidFill>
            <a:schemeClr val="tx1"/>
          </a:solidFill>
          <a:ln w="12700" cmpd="sng">
            <a:noFill/>
          </a:ln>
        </p:spPr>
        <p:txBody>
          <a:bodyPr vert="horz" lIns="91440" tIns="45720" rIns="91440" bIns="45720" rtlCol="0" anchor="ctr">
            <a:normAutofit/>
          </a:bodyPr>
          <a:lstStyle/>
          <a:p>
            <a:pPr lvl="0" algn="ctr">
              <a:spcBef>
                <a:spcPct val="0"/>
              </a:spcBef>
              <a:defRPr/>
            </a:pPr>
            <a:r>
              <a:rPr lang="en-US" sz="35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Social Behaviors Reflect Intersecting Factors</a:t>
            </a:r>
          </a:p>
        </p:txBody>
      </p:sp>
      <p:grpSp>
        <p:nvGrpSpPr>
          <p:cNvPr id="21" name="Group 20">
            <a:extLst>
              <a:ext uri="{FF2B5EF4-FFF2-40B4-BE49-F238E27FC236}">
                <a16:creationId xmlns:a16="http://schemas.microsoft.com/office/drawing/2014/main" id="{E6FD6E7D-9F2A-3EA7-74AF-F0CCF3229FB9}"/>
              </a:ext>
            </a:extLst>
          </p:cNvPr>
          <p:cNvGrpSpPr>
            <a:grpSpLocks noChangeAspect="1"/>
          </p:cNvGrpSpPr>
          <p:nvPr/>
        </p:nvGrpSpPr>
        <p:grpSpPr>
          <a:xfrm>
            <a:off x="76200" y="1569356"/>
            <a:ext cx="11887199" cy="1374437"/>
            <a:chOff x="-1" y="2826829"/>
            <a:chExt cx="14393367" cy="1664208"/>
          </a:xfrm>
        </p:grpSpPr>
        <p:pic>
          <p:nvPicPr>
            <p:cNvPr id="16" name="Picture 15">
              <a:extLst>
                <a:ext uri="{FF2B5EF4-FFF2-40B4-BE49-F238E27FC236}">
                  <a16:creationId xmlns:a16="http://schemas.microsoft.com/office/drawing/2014/main" id="{0C7EC857-F718-7345-C469-AA9CF121FE7E}"/>
                </a:ext>
              </a:extLst>
            </p:cNvPr>
            <p:cNvPicPr>
              <a:picLocks noChangeAspect="1"/>
            </p:cNvPicPr>
            <p:nvPr/>
          </p:nvPicPr>
          <p:blipFill>
            <a:blip r:embed="rId5"/>
            <a:stretch>
              <a:fillRect/>
            </a:stretch>
          </p:blipFill>
          <p:spPr>
            <a:xfrm>
              <a:off x="11895432" y="2826829"/>
              <a:ext cx="2497934" cy="1664208"/>
            </a:xfrm>
            <a:prstGeom prst="rect">
              <a:avLst/>
            </a:prstGeom>
          </p:spPr>
        </p:pic>
        <p:pic>
          <p:nvPicPr>
            <p:cNvPr id="3084" name="Picture 12" descr="Learning to be lions | San Diego Zoo Wildlife Explorers">
              <a:extLst>
                <a:ext uri="{FF2B5EF4-FFF2-40B4-BE49-F238E27FC236}">
                  <a16:creationId xmlns:a16="http://schemas.microsoft.com/office/drawing/2014/main" id="{409D21D2-FDB9-B38C-0DE2-9ABCFF95E21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44557" y="2826829"/>
              <a:ext cx="2926711" cy="166420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Lion Behaviour Explained - Discovery UK">
              <a:extLst>
                <a:ext uri="{FF2B5EF4-FFF2-40B4-BE49-F238E27FC236}">
                  <a16:creationId xmlns:a16="http://schemas.microsoft.com/office/drawing/2014/main" id="{83FCE9D9-28DF-6127-A47E-C4DD5149E65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 y="2826829"/>
              <a:ext cx="2497082" cy="166420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ow does one tell if two lions or more are fighting for territory/pride  ownership? - Quora">
              <a:extLst>
                <a:ext uri="{FF2B5EF4-FFF2-40B4-BE49-F238E27FC236}">
                  <a16:creationId xmlns:a16="http://schemas.microsoft.com/office/drawing/2014/main" id="{F9F71416-8716-DCD6-6215-4C67F037B64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12153" y="2826829"/>
              <a:ext cx="2664502" cy="166420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Lion cubs with mother">
              <a:extLst>
                <a:ext uri="{FF2B5EF4-FFF2-40B4-BE49-F238E27FC236}">
                  <a16:creationId xmlns:a16="http://schemas.microsoft.com/office/drawing/2014/main" id="{2BA57C5F-B9F7-C3A5-6DF1-865A711A575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92584" y="2826829"/>
              <a:ext cx="2958592" cy="16642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0697D0E4-C2E0-BFAB-20B6-04A8CFD034BA}"/>
                </a:ext>
              </a:extLst>
            </p:cNvPr>
            <p:cNvPicPr>
              <a:picLocks noChangeAspect="1"/>
            </p:cNvPicPr>
            <p:nvPr/>
          </p:nvPicPr>
          <p:blipFill>
            <a:blip r:embed="rId10"/>
            <a:stretch>
              <a:fillRect/>
            </a:stretch>
          </p:blipFill>
          <p:spPr>
            <a:xfrm>
              <a:off x="4881263" y="2826829"/>
              <a:ext cx="2315420" cy="1664208"/>
            </a:xfrm>
            <a:prstGeom prst="rect">
              <a:avLst/>
            </a:prstGeom>
          </p:spPr>
        </p:pic>
      </p:grpSp>
      <p:sp>
        <p:nvSpPr>
          <p:cNvPr id="26" name="TextBox 25">
            <a:extLst>
              <a:ext uri="{FF2B5EF4-FFF2-40B4-BE49-F238E27FC236}">
                <a16:creationId xmlns:a16="http://schemas.microsoft.com/office/drawing/2014/main" id="{4098C766-DD8D-875F-9F14-F6E7143B28F7}"/>
              </a:ext>
            </a:extLst>
          </p:cNvPr>
          <p:cNvSpPr txBox="1"/>
          <p:nvPr/>
        </p:nvSpPr>
        <p:spPr>
          <a:xfrm>
            <a:off x="331512" y="1114993"/>
            <a:ext cx="1217000" cy="461665"/>
          </a:xfrm>
          <a:prstGeom prst="rect">
            <a:avLst/>
          </a:prstGeom>
          <a:noFill/>
        </p:spPr>
        <p:txBody>
          <a:bodyPr wrap="none" rtlCol="0">
            <a:spAutoFit/>
          </a:bodyPr>
          <a:lstStyle/>
          <a:p>
            <a:pPr algn="ctr"/>
            <a:r>
              <a:rPr lang="en-US" sz="2400">
                <a:solidFill>
                  <a:schemeClr val="bg1"/>
                </a:solidFill>
                <a:latin typeface="Helvetica Neue UltraLight" panose="02000206000000020004" pitchFamily="2" charset="0"/>
                <a:ea typeface="Helvetica Neue UltraLight" panose="02000206000000020004" pitchFamily="2" charset="0"/>
              </a:rPr>
              <a:t>Affiliative</a:t>
            </a:r>
          </a:p>
        </p:txBody>
      </p:sp>
      <p:sp>
        <p:nvSpPr>
          <p:cNvPr id="27" name="TextBox 26">
            <a:extLst>
              <a:ext uri="{FF2B5EF4-FFF2-40B4-BE49-F238E27FC236}">
                <a16:creationId xmlns:a16="http://schemas.microsoft.com/office/drawing/2014/main" id="{5CC16F97-29D6-73DD-BEC8-78DF1FA0DBDC}"/>
              </a:ext>
            </a:extLst>
          </p:cNvPr>
          <p:cNvSpPr txBox="1"/>
          <p:nvPr/>
        </p:nvSpPr>
        <p:spPr>
          <a:xfrm>
            <a:off x="2272666" y="1114993"/>
            <a:ext cx="1411412" cy="461665"/>
          </a:xfrm>
          <a:prstGeom prst="rect">
            <a:avLst/>
          </a:prstGeom>
          <a:noFill/>
        </p:spPr>
        <p:txBody>
          <a:bodyPr wrap="none" rtlCol="0">
            <a:spAutoFit/>
          </a:bodyPr>
          <a:lstStyle/>
          <a:p>
            <a:pPr algn="ctr"/>
            <a:r>
              <a:rPr lang="en-US" sz="2400">
                <a:solidFill>
                  <a:schemeClr val="bg1"/>
                </a:solidFill>
                <a:latin typeface="Helvetica Neue UltraLight" panose="02000206000000020004" pitchFamily="2" charset="0"/>
                <a:ea typeface="Helvetica Neue UltraLight" panose="02000206000000020004" pitchFamily="2" charset="0"/>
              </a:rPr>
              <a:t>Parenting</a:t>
            </a:r>
          </a:p>
        </p:txBody>
      </p:sp>
      <p:sp>
        <p:nvSpPr>
          <p:cNvPr id="28" name="TextBox 27">
            <a:extLst>
              <a:ext uri="{FF2B5EF4-FFF2-40B4-BE49-F238E27FC236}">
                <a16:creationId xmlns:a16="http://schemas.microsoft.com/office/drawing/2014/main" id="{D5D1CA8A-A43E-2069-FADB-8F23FC1845F1}"/>
              </a:ext>
            </a:extLst>
          </p:cNvPr>
          <p:cNvSpPr txBox="1"/>
          <p:nvPr/>
        </p:nvSpPr>
        <p:spPr>
          <a:xfrm>
            <a:off x="4427899" y="1114993"/>
            <a:ext cx="1037463" cy="461665"/>
          </a:xfrm>
          <a:prstGeom prst="rect">
            <a:avLst/>
          </a:prstGeom>
          <a:noFill/>
        </p:spPr>
        <p:txBody>
          <a:bodyPr wrap="none" rtlCol="0">
            <a:spAutoFit/>
          </a:bodyPr>
          <a:lstStyle/>
          <a:p>
            <a:pPr algn="ctr"/>
            <a:r>
              <a:rPr lang="en-US" sz="2400">
                <a:solidFill>
                  <a:schemeClr val="bg1"/>
                </a:solidFill>
                <a:latin typeface="Helvetica Neue UltraLight" panose="02000206000000020004" pitchFamily="2" charset="0"/>
                <a:ea typeface="Helvetica Neue UltraLight" panose="02000206000000020004" pitchFamily="2" charset="0"/>
              </a:rPr>
              <a:t>Mating</a:t>
            </a:r>
          </a:p>
        </p:txBody>
      </p:sp>
      <p:sp>
        <p:nvSpPr>
          <p:cNvPr id="29" name="TextBox 28">
            <a:extLst>
              <a:ext uri="{FF2B5EF4-FFF2-40B4-BE49-F238E27FC236}">
                <a16:creationId xmlns:a16="http://schemas.microsoft.com/office/drawing/2014/main" id="{FA15FE78-9797-FC75-C8DE-17DBCBA5291C}"/>
              </a:ext>
            </a:extLst>
          </p:cNvPr>
          <p:cNvSpPr txBox="1"/>
          <p:nvPr/>
        </p:nvSpPr>
        <p:spPr>
          <a:xfrm>
            <a:off x="6175970" y="1114993"/>
            <a:ext cx="1614545" cy="461665"/>
          </a:xfrm>
          <a:prstGeom prst="rect">
            <a:avLst/>
          </a:prstGeom>
          <a:noFill/>
        </p:spPr>
        <p:txBody>
          <a:bodyPr wrap="none" rtlCol="0">
            <a:spAutoFit/>
          </a:bodyPr>
          <a:lstStyle/>
          <a:p>
            <a:pPr algn="ctr"/>
            <a:r>
              <a:rPr lang="en-US" sz="2400">
                <a:solidFill>
                  <a:schemeClr val="bg1"/>
                </a:solidFill>
                <a:latin typeface="Helvetica Neue UltraLight" panose="02000206000000020004" pitchFamily="2" charset="0"/>
                <a:ea typeface="Helvetica Neue UltraLight" panose="02000206000000020004" pitchFamily="2" charset="0"/>
              </a:rPr>
              <a:t>Aggression</a:t>
            </a:r>
          </a:p>
        </p:txBody>
      </p:sp>
      <p:sp>
        <p:nvSpPr>
          <p:cNvPr id="30" name="TextBox 29">
            <a:extLst>
              <a:ext uri="{FF2B5EF4-FFF2-40B4-BE49-F238E27FC236}">
                <a16:creationId xmlns:a16="http://schemas.microsoft.com/office/drawing/2014/main" id="{F1E77741-FA67-815B-0849-A924CE3CDA5C}"/>
              </a:ext>
            </a:extLst>
          </p:cNvPr>
          <p:cNvSpPr txBox="1"/>
          <p:nvPr/>
        </p:nvSpPr>
        <p:spPr>
          <a:xfrm>
            <a:off x="8732869" y="1114993"/>
            <a:ext cx="716093" cy="461665"/>
          </a:xfrm>
          <a:prstGeom prst="rect">
            <a:avLst/>
          </a:prstGeom>
          <a:noFill/>
        </p:spPr>
        <p:txBody>
          <a:bodyPr wrap="none" rtlCol="0">
            <a:spAutoFit/>
          </a:bodyPr>
          <a:lstStyle/>
          <a:p>
            <a:pPr algn="ctr"/>
            <a:r>
              <a:rPr lang="en-US" sz="2400">
                <a:solidFill>
                  <a:schemeClr val="bg1"/>
                </a:solidFill>
                <a:latin typeface="Helvetica Neue UltraLight" panose="02000206000000020004" pitchFamily="2" charset="0"/>
                <a:ea typeface="Helvetica Neue UltraLight" panose="02000206000000020004" pitchFamily="2" charset="0"/>
              </a:rPr>
              <a:t>Play</a:t>
            </a:r>
          </a:p>
        </p:txBody>
      </p:sp>
      <p:sp>
        <p:nvSpPr>
          <p:cNvPr id="31" name="TextBox 30">
            <a:extLst>
              <a:ext uri="{FF2B5EF4-FFF2-40B4-BE49-F238E27FC236}">
                <a16:creationId xmlns:a16="http://schemas.microsoft.com/office/drawing/2014/main" id="{0934BAE0-2256-26DF-2CAA-B17721EEB57E}"/>
              </a:ext>
            </a:extLst>
          </p:cNvPr>
          <p:cNvSpPr txBox="1"/>
          <p:nvPr/>
        </p:nvSpPr>
        <p:spPr>
          <a:xfrm>
            <a:off x="10481097" y="1114993"/>
            <a:ext cx="1196161" cy="461665"/>
          </a:xfrm>
          <a:prstGeom prst="rect">
            <a:avLst/>
          </a:prstGeom>
          <a:noFill/>
        </p:spPr>
        <p:txBody>
          <a:bodyPr wrap="none" rtlCol="0">
            <a:spAutoFit/>
          </a:bodyPr>
          <a:lstStyle/>
          <a:p>
            <a:pPr algn="ctr"/>
            <a:r>
              <a:rPr lang="en-US" sz="2400">
                <a:solidFill>
                  <a:schemeClr val="bg1"/>
                </a:solidFill>
                <a:latin typeface="Helvetica Neue UltraLight" panose="02000206000000020004" pitchFamily="2" charset="0"/>
                <a:ea typeface="Helvetica Neue UltraLight" panose="02000206000000020004" pitchFamily="2" charset="0"/>
              </a:rPr>
              <a:t>Isolation</a:t>
            </a:r>
          </a:p>
        </p:txBody>
      </p:sp>
      <p:sp>
        <p:nvSpPr>
          <p:cNvPr id="8" name="Rectangle 7">
            <a:extLst>
              <a:ext uri="{FF2B5EF4-FFF2-40B4-BE49-F238E27FC236}">
                <a16:creationId xmlns:a16="http://schemas.microsoft.com/office/drawing/2014/main" id="{D72D7962-B50C-858E-E31D-1EF49FA68268}"/>
              </a:ext>
            </a:extLst>
          </p:cNvPr>
          <p:cNvSpPr/>
          <p:nvPr/>
        </p:nvSpPr>
        <p:spPr>
          <a:xfrm>
            <a:off x="1936729" y="1223850"/>
            <a:ext cx="151667" cy="18723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934438-E73E-9B5D-85AE-E4E79D6C1F4D}"/>
              </a:ext>
            </a:extLst>
          </p:cNvPr>
          <p:cNvSpPr/>
          <p:nvPr/>
        </p:nvSpPr>
        <p:spPr>
          <a:xfrm>
            <a:off x="4039333" y="1223850"/>
            <a:ext cx="151397" cy="207461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6853390-8BC2-9494-0122-713126C09368}"/>
              </a:ext>
            </a:extLst>
          </p:cNvPr>
          <p:cNvSpPr/>
          <p:nvPr/>
        </p:nvSpPr>
        <p:spPr>
          <a:xfrm>
            <a:off x="6019800" y="1223850"/>
            <a:ext cx="151667" cy="18723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F24C95-4B8A-6DF5-5F7B-F4A35D3F70BF}"/>
              </a:ext>
            </a:extLst>
          </p:cNvPr>
          <p:cNvSpPr/>
          <p:nvPr/>
        </p:nvSpPr>
        <p:spPr>
          <a:xfrm>
            <a:off x="7924800" y="1223850"/>
            <a:ext cx="151667" cy="18723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A5CB6E-E3D2-5F7D-4A86-15E3451924BD}"/>
              </a:ext>
            </a:extLst>
          </p:cNvPr>
          <p:cNvSpPr/>
          <p:nvPr/>
        </p:nvSpPr>
        <p:spPr>
          <a:xfrm>
            <a:off x="10140544" y="1223850"/>
            <a:ext cx="151667" cy="18723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B26F5A7-DC0C-4ED8-2DBC-1BB0EA783BE3}"/>
              </a:ext>
            </a:extLst>
          </p:cNvPr>
          <p:cNvSpPr/>
          <p:nvPr/>
        </p:nvSpPr>
        <p:spPr>
          <a:xfrm>
            <a:off x="11975335" y="1223850"/>
            <a:ext cx="279644" cy="18723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131">
            <a:extLst>
              <a:ext uri="{FF2B5EF4-FFF2-40B4-BE49-F238E27FC236}">
                <a16:creationId xmlns:a16="http://schemas.microsoft.com/office/drawing/2014/main" id="{8920E519-9037-12DC-AD90-5FA7A6D110D6}"/>
              </a:ext>
            </a:extLst>
          </p:cNvPr>
          <p:cNvSpPr/>
          <p:nvPr/>
        </p:nvSpPr>
        <p:spPr>
          <a:xfrm rot="5400000">
            <a:off x="4904228" y="-1497095"/>
            <a:ext cx="1729109" cy="11842366"/>
          </a:xfrm>
          <a:custGeom>
            <a:avLst/>
            <a:gdLst>
              <a:gd name="connsiteX0" fmla="*/ 0 w 967954"/>
              <a:gd name="connsiteY0" fmla="*/ 169028 h 676112"/>
              <a:gd name="connsiteX1" fmla="*/ 629898 w 967954"/>
              <a:gd name="connsiteY1" fmla="*/ 169028 h 676112"/>
              <a:gd name="connsiteX2" fmla="*/ 629898 w 967954"/>
              <a:gd name="connsiteY2" fmla="*/ 0 h 676112"/>
              <a:gd name="connsiteX3" fmla="*/ 967954 w 967954"/>
              <a:gd name="connsiteY3" fmla="*/ 338056 h 676112"/>
              <a:gd name="connsiteX4" fmla="*/ 629898 w 967954"/>
              <a:gd name="connsiteY4" fmla="*/ 676112 h 676112"/>
              <a:gd name="connsiteX5" fmla="*/ 629898 w 967954"/>
              <a:gd name="connsiteY5" fmla="*/ 507084 h 676112"/>
              <a:gd name="connsiteX6" fmla="*/ 0 w 967954"/>
              <a:gd name="connsiteY6" fmla="*/ 507084 h 676112"/>
              <a:gd name="connsiteX7" fmla="*/ 0 w 967954"/>
              <a:gd name="connsiteY7" fmla="*/ 169028 h 676112"/>
              <a:gd name="connsiteX0" fmla="*/ 0 w 1057407"/>
              <a:gd name="connsiteY0" fmla="*/ 0 h 2445214"/>
              <a:gd name="connsiteX1" fmla="*/ 719351 w 1057407"/>
              <a:gd name="connsiteY1" fmla="*/ 1938130 h 2445214"/>
              <a:gd name="connsiteX2" fmla="*/ 719351 w 1057407"/>
              <a:gd name="connsiteY2" fmla="*/ 1769102 h 2445214"/>
              <a:gd name="connsiteX3" fmla="*/ 1057407 w 1057407"/>
              <a:gd name="connsiteY3" fmla="*/ 2107158 h 2445214"/>
              <a:gd name="connsiteX4" fmla="*/ 719351 w 1057407"/>
              <a:gd name="connsiteY4" fmla="*/ 2445214 h 2445214"/>
              <a:gd name="connsiteX5" fmla="*/ 719351 w 1057407"/>
              <a:gd name="connsiteY5" fmla="*/ 2276186 h 2445214"/>
              <a:gd name="connsiteX6" fmla="*/ 89453 w 1057407"/>
              <a:gd name="connsiteY6" fmla="*/ 2276186 h 2445214"/>
              <a:gd name="connsiteX7" fmla="*/ 0 w 1057407"/>
              <a:gd name="connsiteY7" fmla="*/ 0 h 2445214"/>
              <a:gd name="connsiteX0" fmla="*/ 69573 w 1126980"/>
              <a:gd name="connsiteY0" fmla="*/ 0 h 4472734"/>
              <a:gd name="connsiteX1" fmla="*/ 788924 w 1126980"/>
              <a:gd name="connsiteY1" fmla="*/ 1938130 h 4472734"/>
              <a:gd name="connsiteX2" fmla="*/ 788924 w 1126980"/>
              <a:gd name="connsiteY2" fmla="*/ 1769102 h 4472734"/>
              <a:gd name="connsiteX3" fmla="*/ 1126980 w 1126980"/>
              <a:gd name="connsiteY3" fmla="*/ 2107158 h 4472734"/>
              <a:gd name="connsiteX4" fmla="*/ 788924 w 1126980"/>
              <a:gd name="connsiteY4" fmla="*/ 2445214 h 4472734"/>
              <a:gd name="connsiteX5" fmla="*/ 788924 w 1126980"/>
              <a:gd name="connsiteY5" fmla="*/ 2276186 h 4472734"/>
              <a:gd name="connsiteX6" fmla="*/ 0 w 1126980"/>
              <a:gd name="connsiteY6" fmla="*/ 4472734 h 4472734"/>
              <a:gd name="connsiteX7" fmla="*/ 69573 w 1126980"/>
              <a:gd name="connsiteY7" fmla="*/ 0 h 4472734"/>
              <a:gd name="connsiteX0" fmla="*/ 0 w 1057407"/>
              <a:gd name="connsiteY0" fmla="*/ 0 h 4393221"/>
              <a:gd name="connsiteX1" fmla="*/ 719351 w 1057407"/>
              <a:gd name="connsiteY1" fmla="*/ 1938130 h 4393221"/>
              <a:gd name="connsiteX2" fmla="*/ 719351 w 1057407"/>
              <a:gd name="connsiteY2" fmla="*/ 1769102 h 4393221"/>
              <a:gd name="connsiteX3" fmla="*/ 1057407 w 1057407"/>
              <a:gd name="connsiteY3" fmla="*/ 2107158 h 4393221"/>
              <a:gd name="connsiteX4" fmla="*/ 719351 w 1057407"/>
              <a:gd name="connsiteY4" fmla="*/ 2445214 h 4393221"/>
              <a:gd name="connsiteX5" fmla="*/ 719351 w 1057407"/>
              <a:gd name="connsiteY5" fmla="*/ 2276186 h 4393221"/>
              <a:gd name="connsiteX6" fmla="*/ 69575 w 1057407"/>
              <a:gd name="connsiteY6" fmla="*/ 4393221 h 4393221"/>
              <a:gd name="connsiteX7" fmla="*/ 0 w 1057407"/>
              <a:gd name="connsiteY7" fmla="*/ 0 h 4393221"/>
              <a:gd name="connsiteX0" fmla="*/ 487016 w 987832"/>
              <a:gd name="connsiteY0" fmla="*/ 0 h 4313708"/>
              <a:gd name="connsiteX1" fmla="*/ 649776 w 987832"/>
              <a:gd name="connsiteY1" fmla="*/ 1858617 h 4313708"/>
              <a:gd name="connsiteX2" fmla="*/ 649776 w 987832"/>
              <a:gd name="connsiteY2" fmla="*/ 1689589 h 4313708"/>
              <a:gd name="connsiteX3" fmla="*/ 987832 w 987832"/>
              <a:gd name="connsiteY3" fmla="*/ 2027645 h 4313708"/>
              <a:gd name="connsiteX4" fmla="*/ 649776 w 987832"/>
              <a:gd name="connsiteY4" fmla="*/ 2365701 h 4313708"/>
              <a:gd name="connsiteX5" fmla="*/ 649776 w 987832"/>
              <a:gd name="connsiteY5" fmla="*/ 2196673 h 4313708"/>
              <a:gd name="connsiteX6" fmla="*/ 0 w 987832"/>
              <a:gd name="connsiteY6" fmla="*/ 4313708 h 4313708"/>
              <a:gd name="connsiteX7" fmla="*/ 487016 w 987832"/>
              <a:gd name="connsiteY7" fmla="*/ 0 h 4313708"/>
              <a:gd name="connsiteX0" fmla="*/ 119268 w 987832"/>
              <a:gd name="connsiteY0" fmla="*/ 0 h 4393221"/>
              <a:gd name="connsiteX1" fmla="*/ 649776 w 987832"/>
              <a:gd name="connsiteY1" fmla="*/ 1938130 h 4393221"/>
              <a:gd name="connsiteX2" fmla="*/ 649776 w 987832"/>
              <a:gd name="connsiteY2" fmla="*/ 1769102 h 4393221"/>
              <a:gd name="connsiteX3" fmla="*/ 987832 w 987832"/>
              <a:gd name="connsiteY3" fmla="*/ 2107158 h 4393221"/>
              <a:gd name="connsiteX4" fmla="*/ 649776 w 987832"/>
              <a:gd name="connsiteY4" fmla="*/ 2445214 h 4393221"/>
              <a:gd name="connsiteX5" fmla="*/ 649776 w 987832"/>
              <a:gd name="connsiteY5" fmla="*/ 2276186 h 4393221"/>
              <a:gd name="connsiteX6" fmla="*/ 0 w 987832"/>
              <a:gd name="connsiteY6" fmla="*/ 4393221 h 4393221"/>
              <a:gd name="connsiteX7" fmla="*/ 119268 w 987832"/>
              <a:gd name="connsiteY7" fmla="*/ 0 h 4393221"/>
              <a:gd name="connsiteX0" fmla="*/ 69573 w 938137"/>
              <a:gd name="connsiteY0" fmla="*/ 0 h 4244134"/>
              <a:gd name="connsiteX1" fmla="*/ 600081 w 938137"/>
              <a:gd name="connsiteY1" fmla="*/ 1938130 h 4244134"/>
              <a:gd name="connsiteX2" fmla="*/ 600081 w 938137"/>
              <a:gd name="connsiteY2" fmla="*/ 1769102 h 4244134"/>
              <a:gd name="connsiteX3" fmla="*/ 938137 w 938137"/>
              <a:gd name="connsiteY3" fmla="*/ 2107158 h 4244134"/>
              <a:gd name="connsiteX4" fmla="*/ 600081 w 938137"/>
              <a:gd name="connsiteY4" fmla="*/ 2445214 h 4244134"/>
              <a:gd name="connsiteX5" fmla="*/ 600081 w 938137"/>
              <a:gd name="connsiteY5" fmla="*/ 2276186 h 4244134"/>
              <a:gd name="connsiteX6" fmla="*/ 0 w 938137"/>
              <a:gd name="connsiteY6" fmla="*/ 4244134 h 4244134"/>
              <a:gd name="connsiteX7" fmla="*/ 69573 w 938137"/>
              <a:gd name="connsiteY7" fmla="*/ 0 h 4244134"/>
              <a:gd name="connsiteX0" fmla="*/ 49695 w 938137"/>
              <a:gd name="connsiteY0" fmla="*/ 0 h 4293829"/>
              <a:gd name="connsiteX1" fmla="*/ 600081 w 938137"/>
              <a:gd name="connsiteY1" fmla="*/ 1987825 h 4293829"/>
              <a:gd name="connsiteX2" fmla="*/ 600081 w 938137"/>
              <a:gd name="connsiteY2" fmla="*/ 1818797 h 4293829"/>
              <a:gd name="connsiteX3" fmla="*/ 938137 w 938137"/>
              <a:gd name="connsiteY3" fmla="*/ 2156853 h 4293829"/>
              <a:gd name="connsiteX4" fmla="*/ 600081 w 938137"/>
              <a:gd name="connsiteY4" fmla="*/ 2494909 h 4293829"/>
              <a:gd name="connsiteX5" fmla="*/ 600081 w 938137"/>
              <a:gd name="connsiteY5" fmla="*/ 2325881 h 4293829"/>
              <a:gd name="connsiteX6" fmla="*/ 0 w 938137"/>
              <a:gd name="connsiteY6" fmla="*/ 4293829 h 4293829"/>
              <a:gd name="connsiteX7" fmla="*/ 49695 w 938137"/>
              <a:gd name="connsiteY7" fmla="*/ 0 h 4293829"/>
              <a:gd name="connsiteX0" fmla="*/ 39756 w 928198"/>
              <a:gd name="connsiteY0" fmla="*/ 0 h 4293829"/>
              <a:gd name="connsiteX1" fmla="*/ 590142 w 928198"/>
              <a:gd name="connsiteY1" fmla="*/ 1987825 h 4293829"/>
              <a:gd name="connsiteX2" fmla="*/ 590142 w 928198"/>
              <a:gd name="connsiteY2" fmla="*/ 1818797 h 4293829"/>
              <a:gd name="connsiteX3" fmla="*/ 928198 w 928198"/>
              <a:gd name="connsiteY3" fmla="*/ 2156853 h 4293829"/>
              <a:gd name="connsiteX4" fmla="*/ 590142 w 928198"/>
              <a:gd name="connsiteY4" fmla="*/ 2494909 h 4293829"/>
              <a:gd name="connsiteX5" fmla="*/ 590142 w 928198"/>
              <a:gd name="connsiteY5" fmla="*/ 2325881 h 4293829"/>
              <a:gd name="connsiteX6" fmla="*/ 0 w 928198"/>
              <a:gd name="connsiteY6" fmla="*/ 4293829 h 4293829"/>
              <a:gd name="connsiteX7" fmla="*/ 39756 w 928198"/>
              <a:gd name="connsiteY7" fmla="*/ 0 h 4293829"/>
              <a:gd name="connsiteX0" fmla="*/ 39756 w 928198"/>
              <a:gd name="connsiteY0" fmla="*/ 0 h 4293829"/>
              <a:gd name="connsiteX1" fmla="*/ 590142 w 928198"/>
              <a:gd name="connsiteY1" fmla="*/ 1987825 h 4293829"/>
              <a:gd name="connsiteX2" fmla="*/ 590142 w 928198"/>
              <a:gd name="connsiteY2" fmla="*/ 1818797 h 4293829"/>
              <a:gd name="connsiteX3" fmla="*/ 928198 w 928198"/>
              <a:gd name="connsiteY3" fmla="*/ 2156853 h 4293829"/>
              <a:gd name="connsiteX4" fmla="*/ 590142 w 928198"/>
              <a:gd name="connsiteY4" fmla="*/ 2494909 h 4293829"/>
              <a:gd name="connsiteX5" fmla="*/ 590142 w 928198"/>
              <a:gd name="connsiteY5" fmla="*/ 2325881 h 4293829"/>
              <a:gd name="connsiteX6" fmla="*/ 0 w 928198"/>
              <a:gd name="connsiteY6" fmla="*/ 4293829 h 4293829"/>
              <a:gd name="connsiteX7" fmla="*/ 39756 w 928198"/>
              <a:gd name="connsiteY7" fmla="*/ 0 h 4293829"/>
              <a:gd name="connsiteX0" fmla="*/ 39756 w 928198"/>
              <a:gd name="connsiteY0" fmla="*/ 0 h 4293829"/>
              <a:gd name="connsiteX1" fmla="*/ 590142 w 928198"/>
              <a:gd name="connsiteY1" fmla="*/ 1987825 h 4293829"/>
              <a:gd name="connsiteX2" fmla="*/ 590142 w 928198"/>
              <a:gd name="connsiteY2" fmla="*/ 1818797 h 4293829"/>
              <a:gd name="connsiteX3" fmla="*/ 928198 w 928198"/>
              <a:gd name="connsiteY3" fmla="*/ 2156853 h 4293829"/>
              <a:gd name="connsiteX4" fmla="*/ 590142 w 928198"/>
              <a:gd name="connsiteY4" fmla="*/ 2494909 h 4293829"/>
              <a:gd name="connsiteX5" fmla="*/ 590142 w 928198"/>
              <a:gd name="connsiteY5" fmla="*/ 2325881 h 4293829"/>
              <a:gd name="connsiteX6" fmla="*/ 0 w 928198"/>
              <a:gd name="connsiteY6" fmla="*/ 4293829 h 4293829"/>
              <a:gd name="connsiteX7" fmla="*/ 39756 w 928198"/>
              <a:gd name="connsiteY7" fmla="*/ 0 h 4293829"/>
              <a:gd name="connsiteX0" fmla="*/ 39756 w 928198"/>
              <a:gd name="connsiteY0" fmla="*/ 0 h 4293829"/>
              <a:gd name="connsiteX1" fmla="*/ 590142 w 928198"/>
              <a:gd name="connsiteY1" fmla="*/ 1987825 h 4293829"/>
              <a:gd name="connsiteX2" fmla="*/ 590142 w 928198"/>
              <a:gd name="connsiteY2" fmla="*/ 1818797 h 4293829"/>
              <a:gd name="connsiteX3" fmla="*/ 928198 w 928198"/>
              <a:gd name="connsiteY3" fmla="*/ 2156853 h 4293829"/>
              <a:gd name="connsiteX4" fmla="*/ 590142 w 928198"/>
              <a:gd name="connsiteY4" fmla="*/ 2494909 h 4293829"/>
              <a:gd name="connsiteX5" fmla="*/ 590142 w 928198"/>
              <a:gd name="connsiteY5" fmla="*/ 2325881 h 4293829"/>
              <a:gd name="connsiteX6" fmla="*/ 0 w 928198"/>
              <a:gd name="connsiteY6" fmla="*/ 4293829 h 4293829"/>
              <a:gd name="connsiteX7" fmla="*/ 39756 w 928198"/>
              <a:gd name="connsiteY7" fmla="*/ 0 h 4293829"/>
              <a:gd name="connsiteX0" fmla="*/ 39756 w 928198"/>
              <a:gd name="connsiteY0" fmla="*/ 0 h 4293829"/>
              <a:gd name="connsiteX1" fmla="*/ 590142 w 928198"/>
              <a:gd name="connsiteY1" fmla="*/ 1987825 h 4293829"/>
              <a:gd name="connsiteX2" fmla="*/ 590142 w 928198"/>
              <a:gd name="connsiteY2" fmla="*/ 1818797 h 4293829"/>
              <a:gd name="connsiteX3" fmla="*/ 928198 w 928198"/>
              <a:gd name="connsiteY3" fmla="*/ 2156853 h 4293829"/>
              <a:gd name="connsiteX4" fmla="*/ 590142 w 928198"/>
              <a:gd name="connsiteY4" fmla="*/ 2494909 h 4293829"/>
              <a:gd name="connsiteX5" fmla="*/ 590142 w 928198"/>
              <a:gd name="connsiteY5" fmla="*/ 2325881 h 4293829"/>
              <a:gd name="connsiteX6" fmla="*/ 0 w 928198"/>
              <a:gd name="connsiteY6" fmla="*/ 4293829 h 4293829"/>
              <a:gd name="connsiteX7" fmla="*/ 39756 w 928198"/>
              <a:gd name="connsiteY7" fmla="*/ 0 h 4293829"/>
              <a:gd name="connsiteX0" fmla="*/ 39756 w 928198"/>
              <a:gd name="connsiteY0" fmla="*/ 0 h 4293829"/>
              <a:gd name="connsiteX1" fmla="*/ 590142 w 928198"/>
              <a:gd name="connsiteY1" fmla="*/ 1987825 h 4293829"/>
              <a:gd name="connsiteX2" fmla="*/ 590142 w 928198"/>
              <a:gd name="connsiteY2" fmla="*/ 1818797 h 4293829"/>
              <a:gd name="connsiteX3" fmla="*/ 928198 w 928198"/>
              <a:gd name="connsiteY3" fmla="*/ 2156853 h 4293829"/>
              <a:gd name="connsiteX4" fmla="*/ 590142 w 928198"/>
              <a:gd name="connsiteY4" fmla="*/ 2494909 h 4293829"/>
              <a:gd name="connsiteX5" fmla="*/ 590142 w 928198"/>
              <a:gd name="connsiteY5" fmla="*/ 2325881 h 4293829"/>
              <a:gd name="connsiteX6" fmla="*/ 0 w 928198"/>
              <a:gd name="connsiteY6" fmla="*/ 4293829 h 4293829"/>
              <a:gd name="connsiteX7" fmla="*/ 39756 w 928198"/>
              <a:gd name="connsiteY7" fmla="*/ 0 h 4293829"/>
              <a:gd name="connsiteX0" fmla="*/ 39756 w 928198"/>
              <a:gd name="connsiteY0" fmla="*/ 0 h 4293829"/>
              <a:gd name="connsiteX1" fmla="*/ 590142 w 928198"/>
              <a:gd name="connsiteY1" fmla="*/ 1987825 h 4293829"/>
              <a:gd name="connsiteX2" fmla="*/ 590142 w 928198"/>
              <a:gd name="connsiteY2" fmla="*/ 1818797 h 4293829"/>
              <a:gd name="connsiteX3" fmla="*/ 928198 w 928198"/>
              <a:gd name="connsiteY3" fmla="*/ 2156853 h 4293829"/>
              <a:gd name="connsiteX4" fmla="*/ 590142 w 928198"/>
              <a:gd name="connsiteY4" fmla="*/ 2494909 h 4293829"/>
              <a:gd name="connsiteX5" fmla="*/ 590142 w 928198"/>
              <a:gd name="connsiteY5" fmla="*/ 2325881 h 4293829"/>
              <a:gd name="connsiteX6" fmla="*/ 0 w 928198"/>
              <a:gd name="connsiteY6" fmla="*/ 4293829 h 4293829"/>
              <a:gd name="connsiteX7" fmla="*/ 39756 w 928198"/>
              <a:gd name="connsiteY7" fmla="*/ 0 h 4293829"/>
              <a:gd name="connsiteX0" fmla="*/ 11714 w 928198"/>
              <a:gd name="connsiteY0" fmla="*/ 0 h 4326938"/>
              <a:gd name="connsiteX1" fmla="*/ 590142 w 928198"/>
              <a:gd name="connsiteY1" fmla="*/ 2020934 h 4326938"/>
              <a:gd name="connsiteX2" fmla="*/ 590142 w 928198"/>
              <a:gd name="connsiteY2" fmla="*/ 1851906 h 4326938"/>
              <a:gd name="connsiteX3" fmla="*/ 928198 w 928198"/>
              <a:gd name="connsiteY3" fmla="*/ 2189962 h 4326938"/>
              <a:gd name="connsiteX4" fmla="*/ 590142 w 928198"/>
              <a:gd name="connsiteY4" fmla="*/ 2528018 h 4326938"/>
              <a:gd name="connsiteX5" fmla="*/ 590142 w 928198"/>
              <a:gd name="connsiteY5" fmla="*/ 2358990 h 4326938"/>
              <a:gd name="connsiteX6" fmla="*/ 0 w 928198"/>
              <a:gd name="connsiteY6" fmla="*/ 4326938 h 4326938"/>
              <a:gd name="connsiteX7" fmla="*/ 11714 w 928198"/>
              <a:gd name="connsiteY7" fmla="*/ 0 h 4326938"/>
              <a:gd name="connsiteX0" fmla="*/ 11714 w 928198"/>
              <a:gd name="connsiteY0" fmla="*/ 0 h 4326938"/>
              <a:gd name="connsiteX1" fmla="*/ 590142 w 928198"/>
              <a:gd name="connsiteY1" fmla="*/ 2020934 h 4326938"/>
              <a:gd name="connsiteX2" fmla="*/ 590142 w 928198"/>
              <a:gd name="connsiteY2" fmla="*/ 1851906 h 4326938"/>
              <a:gd name="connsiteX3" fmla="*/ 928198 w 928198"/>
              <a:gd name="connsiteY3" fmla="*/ 2189962 h 4326938"/>
              <a:gd name="connsiteX4" fmla="*/ 590142 w 928198"/>
              <a:gd name="connsiteY4" fmla="*/ 2528018 h 4326938"/>
              <a:gd name="connsiteX5" fmla="*/ 590142 w 928198"/>
              <a:gd name="connsiteY5" fmla="*/ 2358990 h 4326938"/>
              <a:gd name="connsiteX6" fmla="*/ 0 w 928198"/>
              <a:gd name="connsiteY6" fmla="*/ 4326938 h 4326938"/>
              <a:gd name="connsiteX7" fmla="*/ 11714 w 928198"/>
              <a:gd name="connsiteY7" fmla="*/ 0 h 4326938"/>
              <a:gd name="connsiteX0" fmla="*/ 247 w 1424440"/>
              <a:gd name="connsiteY0" fmla="*/ 0 h 6445227"/>
              <a:gd name="connsiteX1" fmla="*/ 1086384 w 1424440"/>
              <a:gd name="connsiteY1" fmla="*/ 4139223 h 6445227"/>
              <a:gd name="connsiteX2" fmla="*/ 1086384 w 1424440"/>
              <a:gd name="connsiteY2" fmla="*/ 3970195 h 6445227"/>
              <a:gd name="connsiteX3" fmla="*/ 1424440 w 1424440"/>
              <a:gd name="connsiteY3" fmla="*/ 4308251 h 6445227"/>
              <a:gd name="connsiteX4" fmla="*/ 1086384 w 1424440"/>
              <a:gd name="connsiteY4" fmla="*/ 4646307 h 6445227"/>
              <a:gd name="connsiteX5" fmla="*/ 1086384 w 1424440"/>
              <a:gd name="connsiteY5" fmla="*/ 4477279 h 6445227"/>
              <a:gd name="connsiteX6" fmla="*/ 496242 w 1424440"/>
              <a:gd name="connsiteY6" fmla="*/ 6445227 h 6445227"/>
              <a:gd name="connsiteX7" fmla="*/ 247 w 1424440"/>
              <a:gd name="connsiteY7" fmla="*/ 0 h 6445227"/>
              <a:gd name="connsiteX0" fmla="*/ 20622 w 1444815"/>
              <a:gd name="connsiteY0" fmla="*/ 0 h 8897480"/>
              <a:gd name="connsiteX1" fmla="*/ 1106759 w 1444815"/>
              <a:gd name="connsiteY1" fmla="*/ 4139223 h 8897480"/>
              <a:gd name="connsiteX2" fmla="*/ 1106759 w 1444815"/>
              <a:gd name="connsiteY2" fmla="*/ 3970195 h 8897480"/>
              <a:gd name="connsiteX3" fmla="*/ 1444815 w 1444815"/>
              <a:gd name="connsiteY3" fmla="*/ 4308251 h 8897480"/>
              <a:gd name="connsiteX4" fmla="*/ 1106759 w 1444815"/>
              <a:gd name="connsiteY4" fmla="*/ 4646307 h 8897480"/>
              <a:gd name="connsiteX5" fmla="*/ 1106759 w 1444815"/>
              <a:gd name="connsiteY5" fmla="*/ 4477279 h 8897480"/>
              <a:gd name="connsiteX6" fmla="*/ 0 w 1444815"/>
              <a:gd name="connsiteY6" fmla="*/ 8897480 h 8897480"/>
              <a:gd name="connsiteX7" fmla="*/ 20622 w 1444815"/>
              <a:gd name="connsiteY7" fmla="*/ 0 h 8897480"/>
              <a:gd name="connsiteX0" fmla="*/ 32546 w 1456739"/>
              <a:gd name="connsiteY0" fmla="*/ 0 h 8897480"/>
              <a:gd name="connsiteX1" fmla="*/ 1118683 w 1456739"/>
              <a:gd name="connsiteY1" fmla="*/ 4139223 h 8897480"/>
              <a:gd name="connsiteX2" fmla="*/ 1118683 w 1456739"/>
              <a:gd name="connsiteY2" fmla="*/ 3970195 h 8897480"/>
              <a:gd name="connsiteX3" fmla="*/ 1456739 w 1456739"/>
              <a:gd name="connsiteY3" fmla="*/ 4308251 h 8897480"/>
              <a:gd name="connsiteX4" fmla="*/ 1118683 w 1456739"/>
              <a:gd name="connsiteY4" fmla="*/ 4646307 h 8897480"/>
              <a:gd name="connsiteX5" fmla="*/ 1118683 w 1456739"/>
              <a:gd name="connsiteY5" fmla="*/ 4477279 h 8897480"/>
              <a:gd name="connsiteX6" fmla="*/ 11924 w 1456739"/>
              <a:gd name="connsiteY6" fmla="*/ 8897480 h 8897480"/>
              <a:gd name="connsiteX7" fmla="*/ 32546 w 1456739"/>
              <a:gd name="connsiteY7" fmla="*/ 0 h 8897480"/>
              <a:gd name="connsiteX0" fmla="*/ 38404 w 1462597"/>
              <a:gd name="connsiteY0" fmla="*/ 0 h 8897480"/>
              <a:gd name="connsiteX1" fmla="*/ 1124541 w 1462597"/>
              <a:gd name="connsiteY1" fmla="*/ 4139223 h 8897480"/>
              <a:gd name="connsiteX2" fmla="*/ 1124541 w 1462597"/>
              <a:gd name="connsiteY2" fmla="*/ 3970195 h 8897480"/>
              <a:gd name="connsiteX3" fmla="*/ 1462597 w 1462597"/>
              <a:gd name="connsiteY3" fmla="*/ 4308251 h 8897480"/>
              <a:gd name="connsiteX4" fmla="*/ 1124541 w 1462597"/>
              <a:gd name="connsiteY4" fmla="*/ 4646307 h 8897480"/>
              <a:gd name="connsiteX5" fmla="*/ 1124541 w 1462597"/>
              <a:gd name="connsiteY5" fmla="*/ 4477279 h 8897480"/>
              <a:gd name="connsiteX6" fmla="*/ 17782 w 1462597"/>
              <a:gd name="connsiteY6" fmla="*/ 8897480 h 8897480"/>
              <a:gd name="connsiteX7" fmla="*/ 38404 w 1462597"/>
              <a:gd name="connsiteY7" fmla="*/ 0 h 8897480"/>
              <a:gd name="connsiteX0" fmla="*/ 38404 w 1462597"/>
              <a:gd name="connsiteY0" fmla="*/ 0 h 8897480"/>
              <a:gd name="connsiteX1" fmla="*/ 1124541 w 1462597"/>
              <a:gd name="connsiteY1" fmla="*/ 4139223 h 8897480"/>
              <a:gd name="connsiteX2" fmla="*/ 1124541 w 1462597"/>
              <a:gd name="connsiteY2" fmla="*/ 3970195 h 8897480"/>
              <a:gd name="connsiteX3" fmla="*/ 1462597 w 1462597"/>
              <a:gd name="connsiteY3" fmla="*/ 4308251 h 8897480"/>
              <a:gd name="connsiteX4" fmla="*/ 1124541 w 1462597"/>
              <a:gd name="connsiteY4" fmla="*/ 4646307 h 8897480"/>
              <a:gd name="connsiteX5" fmla="*/ 1124541 w 1462597"/>
              <a:gd name="connsiteY5" fmla="*/ 4477279 h 8897480"/>
              <a:gd name="connsiteX6" fmla="*/ 17782 w 1462597"/>
              <a:gd name="connsiteY6" fmla="*/ 8897480 h 8897480"/>
              <a:gd name="connsiteX7" fmla="*/ 38404 w 1462597"/>
              <a:gd name="connsiteY7" fmla="*/ 0 h 8897480"/>
              <a:gd name="connsiteX0" fmla="*/ 38404 w 1462597"/>
              <a:gd name="connsiteY0" fmla="*/ 0 h 8897480"/>
              <a:gd name="connsiteX1" fmla="*/ 1124541 w 1462597"/>
              <a:gd name="connsiteY1" fmla="*/ 4139223 h 8897480"/>
              <a:gd name="connsiteX2" fmla="*/ 1124541 w 1462597"/>
              <a:gd name="connsiteY2" fmla="*/ 3970195 h 8897480"/>
              <a:gd name="connsiteX3" fmla="*/ 1462597 w 1462597"/>
              <a:gd name="connsiteY3" fmla="*/ 4308251 h 8897480"/>
              <a:gd name="connsiteX4" fmla="*/ 1124541 w 1462597"/>
              <a:gd name="connsiteY4" fmla="*/ 4646307 h 8897480"/>
              <a:gd name="connsiteX5" fmla="*/ 1124541 w 1462597"/>
              <a:gd name="connsiteY5" fmla="*/ 4477279 h 8897480"/>
              <a:gd name="connsiteX6" fmla="*/ 17782 w 1462597"/>
              <a:gd name="connsiteY6" fmla="*/ 8897480 h 8897480"/>
              <a:gd name="connsiteX7" fmla="*/ 38404 w 1462597"/>
              <a:gd name="connsiteY7" fmla="*/ 0 h 8897480"/>
              <a:gd name="connsiteX0" fmla="*/ 38404 w 1462597"/>
              <a:gd name="connsiteY0" fmla="*/ 0 h 8897480"/>
              <a:gd name="connsiteX1" fmla="*/ 1124541 w 1462597"/>
              <a:gd name="connsiteY1" fmla="*/ 4139223 h 8897480"/>
              <a:gd name="connsiteX2" fmla="*/ 1124541 w 1462597"/>
              <a:gd name="connsiteY2" fmla="*/ 3970195 h 8897480"/>
              <a:gd name="connsiteX3" fmla="*/ 1462597 w 1462597"/>
              <a:gd name="connsiteY3" fmla="*/ 4308251 h 8897480"/>
              <a:gd name="connsiteX4" fmla="*/ 1124541 w 1462597"/>
              <a:gd name="connsiteY4" fmla="*/ 4646307 h 8897480"/>
              <a:gd name="connsiteX5" fmla="*/ 1124541 w 1462597"/>
              <a:gd name="connsiteY5" fmla="*/ 4477279 h 8897480"/>
              <a:gd name="connsiteX6" fmla="*/ 17782 w 1462597"/>
              <a:gd name="connsiteY6" fmla="*/ 8897480 h 8897480"/>
              <a:gd name="connsiteX7" fmla="*/ 38404 w 1462597"/>
              <a:gd name="connsiteY7" fmla="*/ 0 h 8897480"/>
              <a:gd name="connsiteX0" fmla="*/ 38404 w 1462597"/>
              <a:gd name="connsiteY0" fmla="*/ 0 h 8897480"/>
              <a:gd name="connsiteX1" fmla="*/ 1124541 w 1462597"/>
              <a:gd name="connsiteY1" fmla="*/ 4139223 h 8897480"/>
              <a:gd name="connsiteX2" fmla="*/ 1124541 w 1462597"/>
              <a:gd name="connsiteY2" fmla="*/ 3970195 h 8897480"/>
              <a:gd name="connsiteX3" fmla="*/ 1462597 w 1462597"/>
              <a:gd name="connsiteY3" fmla="*/ 4308251 h 8897480"/>
              <a:gd name="connsiteX4" fmla="*/ 1124541 w 1462597"/>
              <a:gd name="connsiteY4" fmla="*/ 4646307 h 8897480"/>
              <a:gd name="connsiteX5" fmla="*/ 1124541 w 1462597"/>
              <a:gd name="connsiteY5" fmla="*/ 4477279 h 8897480"/>
              <a:gd name="connsiteX6" fmla="*/ 17782 w 1462597"/>
              <a:gd name="connsiteY6" fmla="*/ 8897480 h 8897480"/>
              <a:gd name="connsiteX7" fmla="*/ 38404 w 1462597"/>
              <a:gd name="connsiteY7" fmla="*/ 0 h 889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597" h="8897480">
                <a:moveTo>
                  <a:pt x="38404" y="0"/>
                </a:moveTo>
                <a:cubicBezTo>
                  <a:pt x="221413" y="3601318"/>
                  <a:pt x="881444" y="4192232"/>
                  <a:pt x="1124541" y="4139223"/>
                </a:cubicBezTo>
                <a:lnTo>
                  <a:pt x="1124541" y="3970195"/>
                </a:lnTo>
                <a:lnTo>
                  <a:pt x="1462597" y="4308251"/>
                </a:lnTo>
                <a:lnTo>
                  <a:pt x="1124541" y="4646307"/>
                </a:lnTo>
                <a:lnTo>
                  <a:pt x="1124541" y="4477279"/>
                </a:lnTo>
                <a:cubicBezTo>
                  <a:pt x="898009" y="4447462"/>
                  <a:pt x="260065" y="4615632"/>
                  <a:pt x="17782" y="8897480"/>
                </a:cubicBezTo>
                <a:cubicBezTo>
                  <a:pt x="-13500" y="8811604"/>
                  <a:pt x="-1569" y="114501"/>
                  <a:pt x="38404" y="0"/>
                </a:cubicBezTo>
                <a:close/>
              </a:path>
            </a:pathLst>
          </a:custGeom>
          <a:gradFill>
            <a:gsLst>
              <a:gs pos="53000">
                <a:schemeClr val="accent1">
                  <a:lumMod val="75000"/>
                </a:schemeClr>
              </a:gs>
              <a:gs pos="0">
                <a:schemeClr val="accent5">
                  <a:lumMod val="75000"/>
                  <a:alpha val="0"/>
                </a:schemeClr>
              </a:gs>
              <a:gs pos="100000">
                <a:schemeClr val="accent5">
                  <a:lumMod val="40000"/>
                  <a:lumOff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Leelawadee UI Semilight" panose="020B0402040204020203" pitchFamily="34" charset="-34"/>
              <a:cs typeface="Leelawadee UI Semilight" panose="020B0402040204020203" pitchFamily="34" charset="-34"/>
            </a:endParaRPr>
          </a:p>
        </p:txBody>
      </p:sp>
      <p:sp>
        <p:nvSpPr>
          <p:cNvPr id="38" name="Rectangle 37">
            <a:extLst>
              <a:ext uri="{FF2B5EF4-FFF2-40B4-BE49-F238E27FC236}">
                <a16:creationId xmlns:a16="http://schemas.microsoft.com/office/drawing/2014/main" id="{2F63F569-4CA6-C55B-ACA2-45B300F9DA77}"/>
              </a:ext>
            </a:extLst>
          </p:cNvPr>
          <p:cNvSpPr/>
          <p:nvPr/>
        </p:nvSpPr>
        <p:spPr>
          <a:xfrm>
            <a:off x="-296022" y="1275046"/>
            <a:ext cx="448422" cy="241354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56186DF-88D1-CAFE-7661-9D40A62CFD66}"/>
              </a:ext>
            </a:extLst>
          </p:cNvPr>
          <p:cNvSpPr txBox="1"/>
          <p:nvPr/>
        </p:nvSpPr>
        <p:spPr>
          <a:xfrm>
            <a:off x="2673781" y="3179122"/>
            <a:ext cx="6485860" cy="646331"/>
          </a:xfrm>
          <a:prstGeom prst="rect">
            <a:avLst/>
          </a:prstGeom>
          <a:noFill/>
        </p:spPr>
        <p:txBody>
          <a:bodyPr wrap="square">
            <a:spAutoFit/>
          </a:bodyPr>
          <a:lstStyle/>
          <a:p>
            <a:pPr algn="ctr"/>
            <a:r>
              <a:rPr lang="en-US" dirty="0">
                <a:solidFill>
                  <a:schemeClr val="bg1"/>
                </a:solidFill>
                <a:latin typeface="Helvetica Neue Thin" panose="020B0403020202020204" pitchFamily="34" charset="0"/>
                <a:ea typeface="Helvetica Neue Thin" panose="020B0403020202020204" pitchFamily="34" charset="0"/>
                <a:cs typeface="Helvetica" panose="020B0604020202020204" pitchFamily="34" charset="0"/>
              </a:rPr>
              <a:t>Sex,  Age, Hormones</a:t>
            </a:r>
          </a:p>
          <a:p>
            <a:pPr algn="ctr"/>
            <a:r>
              <a:rPr lang="en-US" dirty="0">
                <a:solidFill>
                  <a:schemeClr val="bg1"/>
                </a:solidFill>
                <a:latin typeface="Helvetica Neue Thin" panose="020B0403020202020204" pitchFamily="34" charset="0"/>
                <a:ea typeface="Helvetica Neue Thin" panose="020B0403020202020204" pitchFamily="34" charset="0"/>
                <a:cs typeface="Helvetica" panose="020B0604020202020204" pitchFamily="34" charset="0"/>
              </a:rPr>
              <a:t>Context, Experience, Interoreceptive state…</a:t>
            </a:r>
            <a:endParaRPr lang="en-US" dirty="0">
              <a:solidFill>
                <a:schemeClr val="bg1"/>
              </a:solidFill>
              <a:latin typeface="Helvetica Neue Thin" panose="020B0403020202020204" pitchFamily="34" charset="0"/>
              <a:ea typeface="Helvetica Neue Thin" panose="020B0403020202020204" pitchFamily="34" charset="0"/>
            </a:endParaRPr>
          </a:p>
        </p:txBody>
      </p:sp>
    </p:spTree>
    <p:extLst>
      <p:ext uri="{BB962C8B-B14F-4D97-AF65-F5344CB8AC3E}">
        <p14:creationId xmlns:p14="http://schemas.microsoft.com/office/powerpoint/2010/main" val="3260946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55AD5-3AF9-1775-F0EC-35833E068703}"/>
              </a:ext>
            </a:extLst>
          </p:cNvPr>
          <p:cNvSpPr>
            <a:spLocks noGrp="1"/>
          </p:cNvSpPr>
          <p:nvPr>
            <p:ph type="title"/>
          </p:nvPr>
        </p:nvSpPr>
        <p:spPr>
          <a:xfrm>
            <a:off x="838199" y="763332"/>
            <a:ext cx="10515600" cy="873740"/>
          </a:xfrm>
        </p:spPr>
        <p:txBody>
          <a:bodyPr>
            <a:normAutofit/>
          </a:bodyPr>
          <a:lstStyle/>
          <a:p>
            <a:pPr algn="ctr"/>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Big take away</a:t>
            </a:r>
          </a:p>
        </p:txBody>
      </p:sp>
      <p:sp>
        <p:nvSpPr>
          <p:cNvPr id="4" name="TextBox 3">
            <a:extLst>
              <a:ext uri="{FF2B5EF4-FFF2-40B4-BE49-F238E27FC236}">
                <a16:creationId xmlns:a16="http://schemas.microsoft.com/office/drawing/2014/main" id="{1659B712-5AB7-31C2-B6AE-8C61C14C30FE}"/>
              </a:ext>
            </a:extLst>
          </p:cNvPr>
          <p:cNvSpPr txBox="1"/>
          <p:nvPr/>
        </p:nvSpPr>
        <p:spPr>
          <a:xfrm>
            <a:off x="928645" y="1843950"/>
            <a:ext cx="10334709" cy="3170099"/>
          </a:xfrm>
          <a:prstGeom prst="rect">
            <a:avLst/>
          </a:prstGeom>
          <a:noFill/>
        </p:spPr>
        <p:txBody>
          <a:bodyPr wrap="square" rtlCol="0">
            <a:spAutoFit/>
          </a:bodyPr>
          <a:lstStyle/>
          <a:p>
            <a:r>
              <a:rPr lang="en-US" sz="4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Behavior drives brain activity dynamically during social encounters, and flexible deep learning models like TACI are essential to uncovering this evolving causality. </a:t>
            </a:r>
          </a:p>
        </p:txBody>
      </p:sp>
    </p:spTree>
    <p:extLst>
      <p:ext uri="{BB962C8B-B14F-4D97-AF65-F5344CB8AC3E}">
        <p14:creationId xmlns:p14="http://schemas.microsoft.com/office/powerpoint/2010/main" val="3666320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7790A-B1DC-D705-795D-4D7D79750385}"/>
              </a:ext>
            </a:extLst>
          </p:cNvPr>
          <p:cNvSpPr>
            <a:spLocks noGrp="1"/>
          </p:cNvSpPr>
          <p:nvPr>
            <p:ph type="title"/>
          </p:nvPr>
        </p:nvSpPr>
        <p:spPr>
          <a:xfrm>
            <a:off x="630493" y="438867"/>
            <a:ext cx="10515600" cy="1325563"/>
          </a:xfrm>
        </p:spPr>
        <p:txBody>
          <a:bodyPr/>
          <a:lstStyle/>
          <a:p>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Future Directions</a:t>
            </a:r>
          </a:p>
        </p:txBody>
      </p:sp>
      <p:sp>
        <p:nvSpPr>
          <p:cNvPr id="3" name="Content Placeholder 2">
            <a:extLst>
              <a:ext uri="{FF2B5EF4-FFF2-40B4-BE49-F238E27FC236}">
                <a16:creationId xmlns:a16="http://schemas.microsoft.com/office/drawing/2014/main" id="{2C45D5F9-3D5B-ADBE-9639-DF9A58A817C1}"/>
              </a:ext>
            </a:extLst>
          </p:cNvPr>
          <p:cNvSpPr>
            <a:spLocks noGrp="1"/>
          </p:cNvSpPr>
          <p:nvPr>
            <p:ph idx="1"/>
          </p:nvPr>
        </p:nvSpPr>
        <p:spPr>
          <a:xfrm>
            <a:off x="630493" y="1869870"/>
            <a:ext cx="10931013" cy="3336310"/>
          </a:xfrm>
        </p:spPr>
        <p:txBody>
          <a:bodyPr>
            <a:normAutofit/>
          </a:bodyPr>
          <a:lstStyle/>
          <a:p>
            <a:r>
              <a:rPr lang="en-US" b="1" u="sng" dirty="0">
                <a:solidFill>
                  <a:schemeClr val="bg1"/>
                </a:solidFill>
                <a:latin typeface="HELVETICA NEUE ULTRALIGHT" panose="02000206000000020004" pitchFamily="2" charset="0"/>
                <a:ea typeface="HELVETICA NEUE ULTRALIGHT" panose="02000206000000020004" pitchFamily="2" charset="0"/>
              </a:rPr>
              <a:t>Multi-Region Causality</a:t>
            </a:r>
          </a:p>
          <a:p>
            <a:pPr lvl="1"/>
            <a:r>
              <a:rPr lang="en-US" sz="2800" dirty="0">
                <a:solidFill>
                  <a:schemeClr val="bg1"/>
                </a:solidFill>
                <a:latin typeface="Helvetica Neue UltraLight" panose="02000206000000020004" pitchFamily="2" charset="0"/>
                <a:ea typeface="Helvetica Neue UltraLight" panose="02000206000000020004" pitchFamily="2" charset="0"/>
              </a:rPr>
              <a:t>Study MeA and Aromatase neuron causality</a:t>
            </a:r>
          </a:p>
          <a:p>
            <a:r>
              <a:rPr lang="en-US" b="1" u="sng" dirty="0">
                <a:solidFill>
                  <a:schemeClr val="bg1"/>
                </a:solidFill>
                <a:latin typeface="HELVETICA NEUE ULTRALIGHT" panose="02000206000000020004" pitchFamily="2" charset="0"/>
                <a:ea typeface="HELVETICA NEUE ULTRALIGHT" panose="02000206000000020004" pitchFamily="2" charset="0"/>
              </a:rPr>
              <a:t>Sex Differences </a:t>
            </a:r>
            <a:endParaRPr lang="en-US" b="1" u="sng" dirty="0">
              <a:solidFill>
                <a:schemeClr val="bg1"/>
              </a:solidFill>
              <a:latin typeface="Helvetica Neue UltraLight" panose="02000206000000020004" pitchFamily="2" charset="0"/>
              <a:ea typeface="Helvetica Neue UltraLight" panose="02000206000000020004" pitchFamily="2" charset="0"/>
            </a:endParaRPr>
          </a:p>
          <a:p>
            <a:pPr lvl="1"/>
            <a:r>
              <a:rPr lang="en-US" sz="2800" dirty="0">
                <a:solidFill>
                  <a:schemeClr val="bg1"/>
                </a:solidFill>
                <a:latin typeface="Helvetica Neue UltraLight" panose="02000206000000020004" pitchFamily="2" charset="0"/>
                <a:ea typeface="Helvetica Neue UltraLight" panose="02000206000000020004" pitchFamily="2" charset="0"/>
              </a:rPr>
              <a:t>Compare male vs female causal graphs</a:t>
            </a:r>
          </a:p>
          <a:p>
            <a:r>
              <a:rPr lang="en-US" b="1" u="sng" dirty="0">
                <a:solidFill>
                  <a:schemeClr val="bg1"/>
                </a:solidFill>
                <a:latin typeface="HELVETICA NEUE ULTRALIGHT" panose="02000206000000020004" pitchFamily="2" charset="0"/>
                <a:ea typeface="HELVETICA NEUE ULTRALIGHT" panose="02000206000000020004" pitchFamily="2" charset="0"/>
              </a:rPr>
              <a:t>Behavioral Categories</a:t>
            </a:r>
          </a:p>
          <a:p>
            <a:pPr lvl="1"/>
            <a:r>
              <a:rPr lang="en-US" sz="2800" dirty="0">
                <a:solidFill>
                  <a:schemeClr val="bg1"/>
                </a:solidFill>
                <a:latin typeface="Helvetica Neue UltraLight" panose="02000206000000020004" pitchFamily="2" charset="0"/>
                <a:ea typeface="Helvetica Neue UltraLight" panose="02000206000000020004" pitchFamily="2" charset="0"/>
              </a:rPr>
              <a:t>Build categorical causal maps: aggression, grooming, freezing, etc.</a:t>
            </a:r>
          </a:p>
          <a:p>
            <a:pPr marL="0" indent="0">
              <a:buNone/>
            </a:pPr>
            <a:endParaRPr lang="en-US" dirty="0">
              <a:solidFill>
                <a:schemeClr val="bg1"/>
              </a:solidFill>
              <a:latin typeface="Helvetica Neue UltraLight" panose="02000206000000020004" pitchFamily="2" charset="0"/>
              <a:ea typeface="Helvetica Neue UltraLight" panose="02000206000000020004" pitchFamily="2" charset="0"/>
            </a:endParaRPr>
          </a:p>
          <a:p>
            <a:endParaRPr lang="en-US" dirty="0">
              <a:solidFill>
                <a:schemeClr val="bg1"/>
              </a:solidFill>
              <a:latin typeface="Helvetica Neue UltraLight" panose="02000206000000020004" pitchFamily="2" charset="0"/>
              <a:ea typeface="Helvetica Neue UltraLight" panose="02000206000000020004" pitchFamily="2" charset="0"/>
            </a:endParaRPr>
          </a:p>
          <a:p>
            <a:endParaRPr lang="en-US" dirty="0">
              <a:solidFill>
                <a:schemeClr val="bg1"/>
              </a:solidFill>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2119485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A642BB2-6191-601A-27FA-EB93F87CB7A4}"/>
              </a:ext>
            </a:extLst>
          </p:cNvPr>
          <p:cNvSpPr txBox="1">
            <a:spLocks/>
          </p:cNvSpPr>
          <p:nvPr/>
        </p:nvSpPr>
        <p:spPr>
          <a:xfrm>
            <a:off x="-381000" y="-152398"/>
            <a:ext cx="12954000" cy="1195126"/>
          </a:xfrm>
          <a:prstGeom prst="rect">
            <a:avLst/>
          </a:prstGeom>
          <a:solidFill>
            <a:schemeClr val="tx1"/>
          </a:solidFill>
          <a:ln w="12700" cmpd="sng">
            <a:noFill/>
          </a:ln>
        </p:spPr>
        <p:txBody>
          <a:bodyPr vert="horz" lIns="91440" tIns="45720" rIns="91440" bIns="45720" rtlCol="0" anchor="ctr">
            <a:normAutofit/>
          </a:bodyPr>
          <a:lstStyle/>
          <a:p>
            <a:pPr algn="ctr"/>
            <a:r>
              <a:rPr lang="en-US" sz="3600" dirty="0">
                <a:solidFill>
                  <a:schemeClr val="bg1"/>
                </a:solidFill>
                <a:latin typeface="Helvetica Neue Light" panose="02000403000000020004" pitchFamily="2" charset="0"/>
                <a:ea typeface="Helvetica Neue Light" panose="02000403000000020004" pitchFamily="2" charset="0"/>
                <a:cs typeface="Leelawadee UI Semilight" panose="020B0402040204020203" pitchFamily="34" charset="-34"/>
              </a:rPr>
              <a:t>The medial amygdala (MeA) mediates social behaviors</a:t>
            </a:r>
            <a:endParaRPr lang="en-US" sz="3600" dirty="0">
              <a:solidFill>
                <a:schemeClr val="bg1"/>
              </a:solidFill>
              <a:latin typeface="Helvetica Neue Light" panose="02000403000000020004" pitchFamily="2" charset="0"/>
              <a:ea typeface="Helvetica Neue Light" panose="02000403000000020004" pitchFamily="2" charset="0"/>
              <a:cs typeface="Helvetica" panose="020B0604020202020204" pitchFamily="34" charset="0"/>
            </a:endParaRPr>
          </a:p>
        </p:txBody>
      </p:sp>
      <p:grpSp>
        <p:nvGrpSpPr>
          <p:cNvPr id="8" name="Group 7">
            <a:extLst>
              <a:ext uri="{FF2B5EF4-FFF2-40B4-BE49-F238E27FC236}">
                <a16:creationId xmlns:a16="http://schemas.microsoft.com/office/drawing/2014/main" id="{1ED08498-2247-DD9F-4EA7-F347B11FEA58}"/>
              </a:ext>
            </a:extLst>
          </p:cNvPr>
          <p:cNvGrpSpPr/>
          <p:nvPr/>
        </p:nvGrpSpPr>
        <p:grpSpPr>
          <a:xfrm>
            <a:off x="4008790" y="1128618"/>
            <a:ext cx="9021410" cy="5417589"/>
            <a:chOff x="5947313" y="907010"/>
            <a:chExt cx="9021410" cy="5417589"/>
          </a:xfrm>
        </p:grpSpPr>
        <p:grpSp>
          <p:nvGrpSpPr>
            <p:cNvPr id="9" name="Group 8">
              <a:extLst>
                <a:ext uri="{FF2B5EF4-FFF2-40B4-BE49-F238E27FC236}">
                  <a16:creationId xmlns:a16="http://schemas.microsoft.com/office/drawing/2014/main" id="{F618F394-6578-1F5C-F0DC-AC7376FFA95E}"/>
                </a:ext>
              </a:extLst>
            </p:cNvPr>
            <p:cNvGrpSpPr/>
            <p:nvPr/>
          </p:nvGrpSpPr>
          <p:grpSpPr>
            <a:xfrm>
              <a:off x="6066542" y="1352430"/>
              <a:ext cx="8608406" cy="4438770"/>
              <a:chOff x="6066542" y="1352430"/>
              <a:chExt cx="8608406" cy="4438770"/>
            </a:xfrm>
          </p:grpSpPr>
          <p:sp>
            <p:nvSpPr>
              <p:cNvPr id="37" name="Rectangle 36">
                <a:extLst>
                  <a:ext uri="{FF2B5EF4-FFF2-40B4-BE49-F238E27FC236}">
                    <a16:creationId xmlns:a16="http://schemas.microsoft.com/office/drawing/2014/main" id="{E7ECAB0C-F8CB-6B3B-6CE0-01A090F6F0E0}"/>
                  </a:ext>
                </a:extLst>
              </p:cNvPr>
              <p:cNvSpPr/>
              <p:nvPr/>
            </p:nvSpPr>
            <p:spPr>
              <a:xfrm>
                <a:off x="6066542" y="5216880"/>
                <a:ext cx="8608406" cy="574320"/>
              </a:xfrm>
              <a:prstGeom prst="rect">
                <a:avLst/>
              </a:prstGeom>
              <a:solidFill>
                <a:schemeClr val="accent4">
                  <a:lumMod val="7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F9EE3818-D633-A2C3-1992-DC2B26061993}"/>
                  </a:ext>
                </a:extLst>
              </p:cNvPr>
              <p:cNvSpPr/>
              <p:nvPr/>
            </p:nvSpPr>
            <p:spPr>
              <a:xfrm>
                <a:off x="6066542" y="1352430"/>
                <a:ext cx="8608406" cy="574320"/>
              </a:xfrm>
              <a:prstGeom prst="rect">
                <a:avLst/>
              </a:prstGeom>
              <a:solidFill>
                <a:schemeClr val="accent2">
                  <a:lumMod val="7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Rectangle 151">
                <a:extLst>
                  <a:ext uri="{FF2B5EF4-FFF2-40B4-BE49-F238E27FC236}">
                    <a16:creationId xmlns:a16="http://schemas.microsoft.com/office/drawing/2014/main" id="{3B1D63D3-DA1A-1452-43BF-EE32B3281E4C}"/>
                  </a:ext>
                </a:extLst>
              </p:cNvPr>
              <p:cNvSpPr/>
              <p:nvPr/>
            </p:nvSpPr>
            <p:spPr>
              <a:xfrm>
                <a:off x="6066542" y="1904494"/>
                <a:ext cx="8608406" cy="574320"/>
              </a:xfrm>
              <a:prstGeom prst="rect">
                <a:avLst/>
              </a:prstGeom>
              <a:solidFill>
                <a:schemeClr val="accent4">
                  <a:lumMod val="7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61AE5FEB-C1B8-BF72-3AAE-1F836AE918FA}"/>
                  </a:ext>
                </a:extLst>
              </p:cNvPr>
              <p:cNvSpPr/>
              <p:nvPr/>
            </p:nvSpPr>
            <p:spPr>
              <a:xfrm>
                <a:off x="6066542" y="2456558"/>
                <a:ext cx="8608406" cy="574320"/>
              </a:xfrm>
              <a:prstGeom prst="rect">
                <a:avLst/>
              </a:prstGeom>
              <a:solidFill>
                <a:schemeClr val="accent4">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1D88BEE7-47E2-B878-2F6C-FBD8D5DE95C0}"/>
                  </a:ext>
                </a:extLst>
              </p:cNvPr>
              <p:cNvSpPr/>
              <p:nvPr/>
            </p:nvSpPr>
            <p:spPr>
              <a:xfrm>
                <a:off x="6066542" y="3008622"/>
                <a:ext cx="8608406" cy="574320"/>
              </a:xfrm>
              <a:prstGeom prst="rect">
                <a:avLst/>
              </a:prstGeom>
              <a:solidFill>
                <a:schemeClr val="tx2">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05BA3A2A-A4AE-3072-22F9-489B3E089B33}"/>
                  </a:ext>
                </a:extLst>
              </p:cNvPr>
              <p:cNvSpPr/>
              <p:nvPr/>
            </p:nvSpPr>
            <p:spPr>
              <a:xfrm>
                <a:off x="6066542" y="3560686"/>
                <a:ext cx="8608406" cy="574320"/>
              </a:xfrm>
              <a:prstGeom prst="rect">
                <a:avLst/>
              </a:prstGeom>
              <a:solidFill>
                <a:schemeClr val="accent3">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827E043E-BD21-D167-95B8-DF162E11652F}"/>
                  </a:ext>
                </a:extLst>
              </p:cNvPr>
              <p:cNvSpPr/>
              <p:nvPr/>
            </p:nvSpPr>
            <p:spPr>
              <a:xfrm>
                <a:off x="6066542" y="4112750"/>
                <a:ext cx="8608406" cy="574320"/>
              </a:xfrm>
              <a:prstGeom prst="rect">
                <a:avLst/>
              </a:prstGeom>
              <a:solidFill>
                <a:schemeClr val="bg2">
                  <a:lumMod val="2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1A33A4E6-D4B1-468A-5DA0-B1FC14A4159B}"/>
                  </a:ext>
                </a:extLst>
              </p:cNvPr>
              <p:cNvSpPr/>
              <p:nvPr/>
            </p:nvSpPr>
            <p:spPr>
              <a:xfrm>
                <a:off x="6066542" y="4664814"/>
                <a:ext cx="8608406" cy="574320"/>
              </a:xfrm>
              <a:prstGeom prst="rect">
                <a:avLst/>
              </a:prstGeom>
              <a:solidFill>
                <a:schemeClr val="accent2">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E3C3DE97-62B0-BA92-7B88-8D162B14168A}"/>
                </a:ext>
              </a:extLst>
            </p:cNvPr>
            <p:cNvGrpSpPr/>
            <p:nvPr/>
          </p:nvGrpSpPr>
          <p:grpSpPr>
            <a:xfrm>
              <a:off x="5947313" y="907010"/>
              <a:ext cx="9021410" cy="5417589"/>
              <a:chOff x="5947313" y="907010"/>
              <a:chExt cx="9021410" cy="5417589"/>
            </a:xfrm>
          </p:grpSpPr>
          <p:sp>
            <p:nvSpPr>
              <p:cNvPr id="156" name="Rectangle 155">
                <a:extLst>
                  <a:ext uri="{FF2B5EF4-FFF2-40B4-BE49-F238E27FC236}">
                    <a16:creationId xmlns:a16="http://schemas.microsoft.com/office/drawing/2014/main" id="{31E2BD0A-2990-427E-A213-56A9A1D220BC}"/>
                  </a:ext>
                </a:extLst>
              </p:cNvPr>
              <p:cNvSpPr/>
              <p:nvPr/>
            </p:nvSpPr>
            <p:spPr>
              <a:xfrm>
                <a:off x="5947313" y="907010"/>
                <a:ext cx="9021410" cy="5417589"/>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TextBox 156">
                <a:extLst>
                  <a:ext uri="{FF2B5EF4-FFF2-40B4-BE49-F238E27FC236}">
                    <a16:creationId xmlns:a16="http://schemas.microsoft.com/office/drawing/2014/main" id="{1CF1CAAC-0B07-5E81-0BC7-05BF6F801A7B}"/>
                  </a:ext>
                </a:extLst>
              </p:cNvPr>
              <p:cNvSpPr txBox="1"/>
              <p:nvPr/>
            </p:nvSpPr>
            <p:spPr>
              <a:xfrm>
                <a:off x="6160977" y="1366498"/>
                <a:ext cx="6357814" cy="4455515"/>
              </a:xfrm>
              <a:prstGeom prst="rect">
                <a:avLst/>
              </a:prstGeom>
              <a:noFill/>
            </p:spPr>
            <p:txBody>
              <a:bodyPr wrap="square" rtlCol="0">
                <a:spAutoFit/>
              </a:bodyPr>
              <a:lstStyle/>
              <a:p>
                <a:pPr>
                  <a:lnSpc>
                    <a:spcPct val="150000"/>
                  </a:lnSpc>
                </a:pPr>
                <a:r>
                  <a:rPr lang="en-US" sz="2400" dirty="0">
                    <a:solidFill>
                      <a:schemeClr val="bg1"/>
                    </a:solidFill>
                    <a:latin typeface="Leelawadee UI Semilight" panose="020B0402040204020203" pitchFamily="34" charset="-34"/>
                    <a:cs typeface="Leelawadee UI Semilight" panose="020B0402040204020203" pitchFamily="34" charset="-34"/>
                  </a:rPr>
                  <a:t>Sexual behavior: 	Lehman et al., 1980</a:t>
                </a:r>
              </a:p>
              <a:p>
                <a:pPr>
                  <a:lnSpc>
                    <a:spcPct val="150000"/>
                  </a:lnSpc>
                </a:pPr>
                <a:r>
                  <a:rPr lang="en-US" sz="2400" dirty="0">
                    <a:solidFill>
                      <a:schemeClr val="bg1"/>
                    </a:solidFill>
                    <a:latin typeface="Leelawadee UI Semilight" panose="020B0402040204020203" pitchFamily="34" charset="-34"/>
                    <a:cs typeface="Leelawadee UI Semilight" panose="020B0402040204020203" pitchFamily="34" charset="-34"/>
                  </a:rPr>
                  <a:t>Parenting: 	   	</a:t>
                </a:r>
                <a:r>
                  <a:rPr lang="en-US" sz="2400" dirty="0" err="1">
                    <a:solidFill>
                      <a:schemeClr val="bg1"/>
                    </a:solidFill>
                    <a:latin typeface="Leelawadee UI Semilight" panose="020B0402040204020203" pitchFamily="34" charset="-34"/>
                    <a:cs typeface="Leelawadee UI Semilight" panose="020B0402040204020203" pitchFamily="34" charset="-34"/>
                  </a:rPr>
                  <a:t>Numan</a:t>
                </a:r>
                <a:r>
                  <a:rPr lang="en-US" sz="2400" dirty="0">
                    <a:solidFill>
                      <a:schemeClr val="bg1"/>
                    </a:solidFill>
                    <a:latin typeface="Leelawadee UI Semilight" panose="020B0402040204020203" pitchFamily="34" charset="-34"/>
                    <a:cs typeface="Leelawadee UI Semilight" panose="020B0402040204020203" pitchFamily="34" charset="-34"/>
                  </a:rPr>
                  <a:t> et al., 1993</a:t>
                </a:r>
              </a:p>
              <a:p>
                <a:pPr>
                  <a:lnSpc>
                    <a:spcPct val="150000"/>
                  </a:lnSpc>
                </a:pPr>
                <a:r>
                  <a:rPr lang="en-US" sz="2400" dirty="0">
                    <a:solidFill>
                      <a:schemeClr val="bg1"/>
                    </a:solidFill>
                    <a:latin typeface="Leelawadee UI Semilight" panose="020B0402040204020203" pitchFamily="34" charset="-34"/>
                    <a:cs typeface="Leelawadee UI Semilight" panose="020B0402040204020203" pitchFamily="34" charset="-34"/>
                  </a:rPr>
                  <a:t>Social recognition:  	Ferguson et al., 2001</a:t>
                </a:r>
              </a:p>
              <a:p>
                <a:pPr>
                  <a:lnSpc>
                    <a:spcPct val="150000"/>
                  </a:lnSpc>
                </a:pPr>
                <a:r>
                  <a:rPr lang="en-US" sz="2400" dirty="0">
                    <a:solidFill>
                      <a:schemeClr val="bg1"/>
                    </a:solidFill>
                    <a:latin typeface="Leelawadee UI Semilight" panose="020B0402040204020203" pitchFamily="34" charset="-34"/>
                    <a:cs typeface="Leelawadee UI Semilight" panose="020B0402040204020203" pitchFamily="34" charset="-34"/>
                  </a:rPr>
                  <a:t>Grooming: 		Hong et al., 2014</a:t>
                </a:r>
              </a:p>
              <a:p>
                <a:pPr>
                  <a:lnSpc>
                    <a:spcPct val="150000"/>
                  </a:lnSpc>
                </a:pPr>
                <a:r>
                  <a:rPr lang="en-US" sz="2400" dirty="0">
                    <a:solidFill>
                      <a:schemeClr val="bg1"/>
                    </a:solidFill>
                    <a:latin typeface="Leelawadee UI Semilight" panose="020B0402040204020203" pitchFamily="34" charset="-34"/>
                    <a:cs typeface="Leelawadee UI Semilight" panose="020B0402040204020203" pitchFamily="34" charset="-34"/>
                  </a:rPr>
                  <a:t>Aggression: 	   	Unger et al., 2015</a:t>
                </a:r>
              </a:p>
              <a:p>
                <a:pPr>
                  <a:lnSpc>
                    <a:spcPct val="150000"/>
                  </a:lnSpc>
                </a:pPr>
                <a:r>
                  <a:rPr lang="en-US" sz="2400" dirty="0">
                    <a:solidFill>
                      <a:schemeClr val="bg1"/>
                    </a:solidFill>
                    <a:latin typeface="Leelawadee UI Semilight" panose="020B0402040204020203" pitchFamily="34" charset="-34"/>
                    <a:cs typeface="Leelawadee UI Semilight" panose="020B0402040204020203" pitchFamily="34" charset="-34"/>
                  </a:rPr>
                  <a:t>Discrimination: 	Yao et al., 2018</a:t>
                </a:r>
              </a:p>
              <a:p>
                <a:pPr>
                  <a:lnSpc>
                    <a:spcPct val="150000"/>
                  </a:lnSpc>
                </a:pPr>
                <a:r>
                  <a:rPr lang="en-US" sz="2400" dirty="0">
                    <a:solidFill>
                      <a:schemeClr val="bg1"/>
                    </a:solidFill>
                    <a:latin typeface="Leelawadee UI Semilight" panose="020B0402040204020203" pitchFamily="34" charset="-34"/>
                    <a:cs typeface="Leelawadee UI Semilight" panose="020B0402040204020203" pitchFamily="34" charset="-34"/>
                  </a:rPr>
                  <a:t>Affiliative touch: 	Wu et al., 2021</a:t>
                </a:r>
              </a:p>
              <a:p>
                <a:pPr>
                  <a:lnSpc>
                    <a:spcPct val="150000"/>
                  </a:lnSpc>
                </a:pPr>
                <a:r>
                  <a:rPr lang="en-US" sz="2400" dirty="0">
                    <a:solidFill>
                      <a:schemeClr val="bg1"/>
                    </a:solidFill>
                    <a:latin typeface="Leelawadee UI Semilight" panose="020B0402040204020203" pitchFamily="34" charset="-34"/>
                    <a:cs typeface="Leelawadee UI Semilight" panose="020B0402040204020203" pitchFamily="34" charset="-34"/>
                  </a:rPr>
                  <a:t>Social Buffering:	Hong et al., 2022</a:t>
                </a:r>
              </a:p>
            </p:txBody>
          </p:sp>
        </p:grpSp>
      </p:grpSp>
      <p:grpSp>
        <p:nvGrpSpPr>
          <p:cNvPr id="2" name="Group 1">
            <a:extLst>
              <a:ext uri="{FF2B5EF4-FFF2-40B4-BE49-F238E27FC236}">
                <a16:creationId xmlns:a16="http://schemas.microsoft.com/office/drawing/2014/main" id="{9E86B0E4-7B11-A6F7-7369-E556AA6D2D3C}"/>
              </a:ext>
            </a:extLst>
          </p:cNvPr>
          <p:cNvGrpSpPr>
            <a:grpSpLocks noChangeAspect="1"/>
          </p:cNvGrpSpPr>
          <p:nvPr/>
        </p:nvGrpSpPr>
        <p:grpSpPr>
          <a:xfrm>
            <a:off x="769506" y="2734986"/>
            <a:ext cx="1975469" cy="2377440"/>
            <a:chOff x="2061364" y="1066805"/>
            <a:chExt cx="3292451" cy="3962395"/>
          </a:xfrm>
        </p:grpSpPr>
        <p:grpSp>
          <p:nvGrpSpPr>
            <p:cNvPr id="3" name="Group 2">
              <a:extLst>
                <a:ext uri="{FF2B5EF4-FFF2-40B4-BE49-F238E27FC236}">
                  <a16:creationId xmlns:a16="http://schemas.microsoft.com/office/drawing/2014/main" id="{666CCDB2-7CF2-4457-F574-E56D6EEE99DE}"/>
                </a:ext>
              </a:extLst>
            </p:cNvPr>
            <p:cNvGrpSpPr/>
            <p:nvPr/>
          </p:nvGrpSpPr>
          <p:grpSpPr>
            <a:xfrm>
              <a:off x="2061364" y="1066805"/>
              <a:ext cx="3292451" cy="3962395"/>
              <a:chOff x="2152732" y="1066805"/>
              <a:chExt cx="3292451" cy="3962395"/>
            </a:xfrm>
          </p:grpSpPr>
          <p:sp>
            <p:nvSpPr>
              <p:cNvPr id="52" name="Rectangle: Rounded Corners 51">
                <a:extLst>
                  <a:ext uri="{FF2B5EF4-FFF2-40B4-BE49-F238E27FC236}">
                    <a16:creationId xmlns:a16="http://schemas.microsoft.com/office/drawing/2014/main" id="{D620CE12-9D28-AA27-F010-6F1640178686}"/>
                  </a:ext>
                </a:extLst>
              </p:cNvPr>
              <p:cNvSpPr>
                <a:spLocks noChangeAspect="1"/>
              </p:cNvSpPr>
              <p:nvPr/>
            </p:nvSpPr>
            <p:spPr>
              <a:xfrm>
                <a:off x="2152732" y="1066805"/>
                <a:ext cx="3292451" cy="3962395"/>
              </a:xfrm>
              <a:prstGeom prst="roundRect">
                <a:avLst/>
              </a:prstGeom>
              <a:solidFill>
                <a:schemeClr val="tx2">
                  <a:lumMod val="50000"/>
                </a:schemeClr>
              </a:solidFill>
              <a:ln w="222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Leelawadee UI Semilight" panose="020B0402040204020203" pitchFamily="34" charset="-34"/>
                  <a:cs typeface="Leelawadee UI Semilight" panose="020B0402040204020203" pitchFamily="34" charset="-34"/>
                </a:endParaRPr>
              </a:p>
            </p:txBody>
          </p:sp>
          <p:sp>
            <p:nvSpPr>
              <p:cNvPr id="53" name="TextBox 52">
                <a:extLst>
                  <a:ext uri="{FF2B5EF4-FFF2-40B4-BE49-F238E27FC236}">
                    <a16:creationId xmlns:a16="http://schemas.microsoft.com/office/drawing/2014/main" id="{B1A03332-1906-118A-1269-AFE852585A5C}"/>
                  </a:ext>
                </a:extLst>
              </p:cNvPr>
              <p:cNvSpPr txBox="1"/>
              <p:nvPr/>
            </p:nvSpPr>
            <p:spPr>
              <a:xfrm>
                <a:off x="2152734" y="1066805"/>
                <a:ext cx="3292449" cy="461664"/>
              </a:xfrm>
              <a:prstGeom prst="rect">
                <a:avLst/>
              </a:prstGeom>
              <a:noFill/>
            </p:spPr>
            <p:txBody>
              <a:bodyPr wrap="square">
                <a:spAutoFit/>
              </a:bodyPr>
              <a:lstStyle/>
              <a:p>
                <a:pPr algn="ctr"/>
                <a:r>
                  <a:rPr lang="en-US" sz="1200">
                    <a:solidFill>
                      <a:schemeClr val="bg1"/>
                    </a:solidFill>
                    <a:latin typeface="Leelawadee UI Semilight" panose="020B0402040204020203" pitchFamily="34" charset="-34"/>
                    <a:cs typeface="Leelawadee UI Semilight" panose="020B0402040204020203" pitchFamily="34" charset="-34"/>
                  </a:rPr>
                  <a:t>SBN </a:t>
                </a:r>
                <a:endParaRPr lang="en-US" sz="1200" dirty="0">
                  <a:solidFill>
                    <a:schemeClr val="bg1"/>
                  </a:solidFill>
                  <a:latin typeface="Leelawadee UI Semilight" panose="020B0402040204020203" pitchFamily="34" charset="-34"/>
                  <a:cs typeface="Leelawadee UI Semilight" panose="020B0402040204020203" pitchFamily="34" charset="-34"/>
                </a:endParaRPr>
              </a:p>
            </p:txBody>
          </p:sp>
        </p:grpSp>
        <p:grpSp>
          <p:nvGrpSpPr>
            <p:cNvPr id="4" name="Group 3">
              <a:extLst>
                <a:ext uri="{FF2B5EF4-FFF2-40B4-BE49-F238E27FC236}">
                  <a16:creationId xmlns:a16="http://schemas.microsoft.com/office/drawing/2014/main" id="{AA053062-58B5-BB91-0FAB-1A50F6A0EC94}"/>
                </a:ext>
              </a:extLst>
            </p:cNvPr>
            <p:cNvGrpSpPr/>
            <p:nvPr/>
          </p:nvGrpSpPr>
          <p:grpSpPr>
            <a:xfrm>
              <a:off x="2192078" y="1722122"/>
              <a:ext cx="3043549" cy="3024437"/>
              <a:chOff x="6230580" y="2068434"/>
              <a:chExt cx="3043549" cy="3024437"/>
            </a:xfrm>
          </p:grpSpPr>
          <p:sp>
            <p:nvSpPr>
              <p:cNvPr id="5" name="Heptagon 4">
                <a:extLst>
                  <a:ext uri="{FF2B5EF4-FFF2-40B4-BE49-F238E27FC236}">
                    <a16:creationId xmlns:a16="http://schemas.microsoft.com/office/drawing/2014/main" id="{2DA3F2C4-AD13-5FA9-C024-2245F8641393}"/>
                  </a:ext>
                </a:extLst>
              </p:cNvPr>
              <p:cNvSpPr/>
              <p:nvPr/>
            </p:nvSpPr>
            <p:spPr>
              <a:xfrm>
                <a:off x="6537805" y="2322449"/>
                <a:ext cx="2437839" cy="2437317"/>
              </a:xfrm>
              <a:prstGeom prst="heptagon">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eelawadee UI Semilight" panose="020B0402040204020203" pitchFamily="34" charset="-34"/>
                  <a:cs typeface="Leelawadee UI Semilight" panose="020B0402040204020203" pitchFamily="34" charset="-34"/>
                </a:endParaRPr>
              </a:p>
            </p:txBody>
          </p:sp>
          <p:cxnSp>
            <p:nvCxnSpPr>
              <p:cNvPr id="6" name="Straight Connector 5">
                <a:extLst>
                  <a:ext uri="{FF2B5EF4-FFF2-40B4-BE49-F238E27FC236}">
                    <a16:creationId xmlns:a16="http://schemas.microsoft.com/office/drawing/2014/main" id="{A3D246B7-2CCE-8774-AB93-3CC8A1C8313A}"/>
                  </a:ext>
                </a:extLst>
              </p:cNvPr>
              <p:cNvCxnSpPr>
                <a:cxnSpLocks/>
                <a:stCxn id="5" idx="6"/>
                <a:endCxn id="5" idx="4"/>
              </p:cNvCxnSpPr>
              <p:nvPr/>
            </p:nvCxnSpPr>
            <p:spPr>
              <a:xfrm flipH="1">
                <a:off x="6537799" y="2322449"/>
                <a:ext cx="1218926" cy="1567455"/>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6DF338-43E9-E612-9653-DC727191A78C}"/>
                  </a:ext>
                </a:extLst>
              </p:cNvPr>
              <p:cNvCxnSpPr>
                <a:cxnSpLocks/>
                <a:stCxn id="5" idx="6"/>
                <a:endCxn id="5" idx="2"/>
              </p:cNvCxnSpPr>
              <p:nvPr/>
            </p:nvCxnSpPr>
            <p:spPr>
              <a:xfrm>
                <a:off x="7756724" y="2322449"/>
                <a:ext cx="542467" cy="243733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2086165-EA1A-B045-3191-66C047625C43}"/>
                  </a:ext>
                </a:extLst>
              </p:cNvPr>
              <p:cNvCxnSpPr>
                <a:cxnSpLocks/>
                <a:stCxn id="5" idx="5"/>
                <a:endCxn id="5" idx="1"/>
              </p:cNvCxnSpPr>
              <p:nvPr/>
            </p:nvCxnSpPr>
            <p:spPr>
              <a:xfrm>
                <a:off x="6779226" y="2805191"/>
                <a:ext cx="2196424" cy="108471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8746D3-55C4-A61E-18EF-1272D32A1D40}"/>
                  </a:ext>
                </a:extLst>
              </p:cNvPr>
              <p:cNvCxnSpPr>
                <a:cxnSpLocks/>
                <a:stCxn id="5" idx="4"/>
                <a:endCxn id="5" idx="0"/>
              </p:cNvCxnSpPr>
              <p:nvPr/>
            </p:nvCxnSpPr>
            <p:spPr>
              <a:xfrm flipV="1">
                <a:off x="6537799" y="2805191"/>
                <a:ext cx="2196424" cy="108471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76EB35E-137A-2727-9E9E-66AECC514447}"/>
                  </a:ext>
                </a:extLst>
              </p:cNvPr>
              <p:cNvCxnSpPr>
                <a:cxnSpLocks/>
                <a:stCxn id="5" idx="3"/>
                <a:endCxn id="5" idx="1"/>
              </p:cNvCxnSpPr>
              <p:nvPr/>
            </p:nvCxnSpPr>
            <p:spPr>
              <a:xfrm flipV="1">
                <a:off x="7214257" y="3889904"/>
                <a:ext cx="1761393" cy="869875"/>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E80E3B-2329-68FD-5EF7-CDA756240868}"/>
                  </a:ext>
                </a:extLst>
              </p:cNvPr>
              <p:cNvCxnSpPr>
                <a:cxnSpLocks/>
                <a:stCxn id="5" idx="6"/>
                <a:endCxn id="5" idx="3"/>
              </p:cNvCxnSpPr>
              <p:nvPr/>
            </p:nvCxnSpPr>
            <p:spPr>
              <a:xfrm flipH="1">
                <a:off x="7214257" y="2322449"/>
                <a:ext cx="542468" cy="243733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F375233-4F92-3C30-63C7-E6AB38D5F996}"/>
                  </a:ext>
                </a:extLst>
              </p:cNvPr>
              <p:cNvCxnSpPr>
                <a:cxnSpLocks/>
                <a:stCxn id="5" idx="5"/>
                <a:endCxn id="5" idx="2"/>
              </p:cNvCxnSpPr>
              <p:nvPr/>
            </p:nvCxnSpPr>
            <p:spPr>
              <a:xfrm>
                <a:off x="6779226" y="2805191"/>
                <a:ext cx="1519966" cy="195458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E4C05D0-E41C-336C-EDBB-D3354CCFACD1}"/>
                  </a:ext>
                </a:extLst>
              </p:cNvPr>
              <p:cNvCxnSpPr>
                <a:cxnSpLocks/>
                <a:stCxn id="5" idx="5"/>
                <a:endCxn id="5" idx="0"/>
              </p:cNvCxnSpPr>
              <p:nvPr/>
            </p:nvCxnSpPr>
            <p:spPr>
              <a:xfrm>
                <a:off x="6779226" y="2805191"/>
                <a:ext cx="1954997"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CEC7AFF-BE90-8F1B-37C2-670F9E53C332}"/>
                  </a:ext>
                </a:extLst>
              </p:cNvPr>
              <p:cNvCxnSpPr>
                <a:cxnSpLocks/>
                <a:stCxn id="5" idx="4"/>
                <a:endCxn id="5" idx="2"/>
              </p:cNvCxnSpPr>
              <p:nvPr/>
            </p:nvCxnSpPr>
            <p:spPr>
              <a:xfrm>
                <a:off x="6537799" y="3889904"/>
                <a:ext cx="1761393" cy="869875"/>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00F7D94-C0FB-8E71-BC88-E86C61E28B70}"/>
                  </a:ext>
                </a:extLst>
              </p:cNvPr>
              <p:cNvCxnSpPr>
                <a:cxnSpLocks/>
                <a:stCxn id="5" idx="0"/>
                <a:endCxn id="5" idx="2"/>
              </p:cNvCxnSpPr>
              <p:nvPr/>
            </p:nvCxnSpPr>
            <p:spPr>
              <a:xfrm flipH="1">
                <a:off x="8299191" y="2805191"/>
                <a:ext cx="435031" cy="195458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63777-6E0D-25B5-72D9-66CD39EEF212}"/>
                  </a:ext>
                </a:extLst>
              </p:cNvPr>
              <p:cNvCxnSpPr>
                <a:cxnSpLocks/>
                <a:stCxn id="5" idx="1"/>
                <a:endCxn id="5" idx="6"/>
              </p:cNvCxnSpPr>
              <p:nvPr/>
            </p:nvCxnSpPr>
            <p:spPr>
              <a:xfrm flipH="1" flipV="1">
                <a:off x="7756724" y="2322449"/>
                <a:ext cx="1218925" cy="1567455"/>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ECAD04A-B863-5C9D-B718-9C4ABF26B486}"/>
                  </a:ext>
                </a:extLst>
              </p:cNvPr>
              <p:cNvCxnSpPr>
                <a:cxnSpLocks/>
                <a:stCxn id="5" idx="5"/>
                <a:endCxn id="5" idx="3"/>
              </p:cNvCxnSpPr>
              <p:nvPr/>
            </p:nvCxnSpPr>
            <p:spPr>
              <a:xfrm>
                <a:off x="6779226" y="2805191"/>
                <a:ext cx="435031" cy="195458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8F03B4D-1AC5-48AC-1DEA-96F75E75AC64}"/>
                  </a:ext>
                </a:extLst>
              </p:cNvPr>
              <p:cNvCxnSpPr>
                <a:cxnSpLocks/>
                <a:stCxn id="5" idx="4"/>
                <a:endCxn id="5" idx="1"/>
              </p:cNvCxnSpPr>
              <p:nvPr/>
            </p:nvCxnSpPr>
            <p:spPr>
              <a:xfrm>
                <a:off x="6537799" y="3889904"/>
                <a:ext cx="2437851"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5FA1C2A-5A51-34FE-6AA6-78D1A9A89A6F}"/>
                  </a:ext>
                </a:extLst>
              </p:cNvPr>
              <p:cNvCxnSpPr>
                <a:cxnSpLocks/>
              </p:cNvCxnSpPr>
              <p:nvPr/>
            </p:nvCxnSpPr>
            <p:spPr>
              <a:xfrm flipV="1">
                <a:off x="7214257" y="2661264"/>
                <a:ext cx="1519966" cy="195458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AC0EDF8A-5DCA-8069-65E8-5F1181E47BD3}"/>
                  </a:ext>
                </a:extLst>
              </p:cNvPr>
              <p:cNvSpPr>
                <a:spLocks noChangeAspect="1"/>
              </p:cNvSpPr>
              <p:nvPr/>
            </p:nvSpPr>
            <p:spPr>
              <a:xfrm>
                <a:off x="6899083" y="4495984"/>
                <a:ext cx="548640" cy="548640"/>
              </a:xfrm>
              <a:prstGeom prst="ellipse">
                <a:avLst/>
              </a:prstGeom>
              <a:solidFill>
                <a:schemeClr val="bg1">
                  <a:lumMod val="95000"/>
                </a:schemeClr>
              </a:solidFill>
              <a:ln w="1079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200" b="1" dirty="0">
                    <a:solidFill>
                      <a:schemeClr val="tx1"/>
                    </a:solidFill>
                    <a:latin typeface="Leelawadee UI Semilight" panose="020B0402040204020203" pitchFamily="34" charset="-34"/>
                    <a:cs typeface="Leelawadee UI Semilight" panose="020B0402040204020203" pitchFamily="34" charset="-34"/>
                  </a:rPr>
                  <a:t>AH</a:t>
                </a:r>
              </a:p>
            </p:txBody>
          </p:sp>
          <p:sp>
            <p:nvSpPr>
              <p:cNvPr id="42" name="Oval 41">
                <a:extLst>
                  <a:ext uri="{FF2B5EF4-FFF2-40B4-BE49-F238E27FC236}">
                    <a16:creationId xmlns:a16="http://schemas.microsoft.com/office/drawing/2014/main" id="{465A3734-3460-7A7C-5E33-0AF2A6463698}"/>
                  </a:ext>
                </a:extLst>
              </p:cNvPr>
              <p:cNvSpPr>
                <a:spLocks noChangeAspect="1"/>
              </p:cNvSpPr>
              <p:nvPr/>
            </p:nvSpPr>
            <p:spPr>
              <a:xfrm>
                <a:off x="8060377" y="4544231"/>
                <a:ext cx="548640" cy="548640"/>
              </a:xfrm>
              <a:prstGeom prst="ellipse">
                <a:avLst/>
              </a:prstGeom>
              <a:solidFill>
                <a:schemeClr val="bg1">
                  <a:lumMod val="95000"/>
                </a:schemeClr>
              </a:solidFill>
              <a:ln w="1079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200" b="1" dirty="0">
                    <a:solidFill>
                      <a:schemeClr val="tx1"/>
                    </a:solidFill>
                    <a:latin typeface="Leelawadee UI Semilight" panose="020B0402040204020203" pitchFamily="34" charset="-34"/>
                    <a:cs typeface="Leelawadee UI Semilight" panose="020B0402040204020203" pitchFamily="34" charset="-34"/>
                  </a:rPr>
                  <a:t>VMH</a:t>
                </a:r>
              </a:p>
            </p:txBody>
          </p:sp>
          <p:sp>
            <p:nvSpPr>
              <p:cNvPr id="44" name="Oval 43">
                <a:extLst>
                  <a:ext uri="{FF2B5EF4-FFF2-40B4-BE49-F238E27FC236}">
                    <a16:creationId xmlns:a16="http://schemas.microsoft.com/office/drawing/2014/main" id="{B95E35D4-D731-D0F2-0CB2-B79D68FCA0B5}"/>
                  </a:ext>
                </a:extLst>
              </p:cNvPr>
              <p:cNvSpPr>
                <a:spLocks noChangeAspect="1"/>
              </p:cNvSpPr>
              <p:nvPr/>
            </p:nvSpPr>
            <p:spPr>
              <a:xfrm>
                <a:off x="8725489" y="3684582"/>
                <a:ext cx="548640" cy="548640"/>
              </a:xfrm>
              <a:prstGeom prst="ellipse">
                <a:avLst/>
              </a:prstGeom>
              <a:solidFill>
                <a:schemeClr val="bg1">
                  <a:lumMod val="95000"/>
                </a:schemeClr>
              </a:solidFill>
              <a:ln w="1079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200" b="1" dirty="0">
                    <a:solidFill>
                      <a:schemeClr val="tx1"/>
                    </a:solidFill>
                    <a:latin typeface="Leelawadee UI Semilight" panose="020B0402040204020203" pitchFamily="34" charset="-34"/>
                    <a:cs typeface="Leelawadee UI Semilight" panose="020B0402040204020203" pitchFamily="34" charset="-34"/>
                  </a:rPr>
                  <a:t>Mid</a:t>
                </a:r>
              </a:p>
            </p:txBody>
          </p:sp>
          <p:sp>
            <p:nvSpPr>
              <p:cNvPr id="46" name="Oval 45">
                <a:extLst>
                  <a:ext uri="{FF2B5EF4-FFF2-40B4-BE49-F238E27FC236}">
                    <a16:creationId xmlns:a16="http://schemas.microsoft.com/office/drawing/2014/main" id="{5B7C6CD8-83B5-D230-2189-C659B1B042F0}"/>
                  </a:ext>
                </a:extLst>
              </p:cNvPr>
              <p:cNvSpPr>
                <a:spLocks noChangeAspect="1"/>
              </p:cNvSpPr>
              <p:nvPr/>
            </p:nvSpPr>
            <p:spPr>
              <a:xfrm>
                <a:off x="8511835" y="2510925"/>
                <a:ext cx="548640" cy="548640"/>
              </a:xfrm>
              <a:prstGeom prst="ellipse">
                <a:avLst/>
              </a:prstGeom>
              <a:solidFill>
                <a:schemeClr val="bg1">
                  <a:lumMod val="95000"/>
                </a:schemeClr>
              </a:solidFill>
              <a:ln w="1079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200" b="1" dirty="0">
                    <a:solidFill>
                      <a:schemeClr val="tx1"/>
                    </a:solidFill>
                    <a:latin typeface="Leelawadee UI Semilight" panose="020B0402040204020203" pitchFamily="34" charset="-34"/>
                    <a:cs typeface="Leelawadee UI Semilight" panose="020B0402040204020203" pitchFamily="34" charset="-34"/>
                  </a:rPr>
                  <a:t>LS</a:t>
                </a:r>
              </a:p>
            </p:txBody>
          </p:sp>
          <p:sp>
            <p:nvSpPr>
              <p:cNvPr id="47" name="Oval 46">
                <a:extLst>
                  <a:ext uri="{FF2B5EF4-FFF2-40B4-BE49-F238E27FC236}">
                    <a16:creationId xmlns:a16="http://schemas.microsoft.com/office/drawing/2014/main" id="{969FBAEF-CDD8-D1B7-9B02-246AE2B3DC90}"/>
                  </a:ext>
                </a:extLst>
              </p:cNvPr>
              <p:cNvSpPr>
                <a:spLocks noChangeAspect="1"/>
              </p:cNvSpPr>
              <p:nvPr/>
            </p:nvSpPr>
            <p:spPr>
              <a:xfrm>
                <a:off x="6230580" y="3681088"/>
                <a:ext cx="548640" cy="548640"/>
              </a:xfrm>
              <a:prstGeom prst="ellipse">
                <a:avLst/>
              </a:prstGeom>
              <a:solidFill>
                <a:schemeClr val="bg1">
                  <a:lumMod val="95000"/>
                </a:schemeClr>
              </a:solidFill>
              <a:ln w="1079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200" b="1" dirty="0">
                    <a:solidFill>
                      <a:schemeClr val="tx1"/>
                    </a:solidFill>
                    <a:latin typeface="Leelawadee UI Semilight" panose="020B0402040204020203" pitchFamily="34" charset="-34"/>
                    <a:cs typeface="Leelawadee UI Semilight" panose="020B0402040204020203" pitchFamily="34" charset="-34"/>
                  </a:rPr>
                  <a:t>POA</a:t>
                </a:r>
              </a:p>
            </p:txBody>
          </p:sp>
          <p:sp>
            <p:nvSpPr>
              <p:cNvPr id="49" name="Oval 48">
                <a:extLst>
                  <a:ext uri="{FF2B5EF4-FFF2-40B4-BE49-F238E27FC236}">
                    <a16:creationId xmlns:a16="http://schemas.microsoft.com/office/drawing/2014/main" id="{D6768CA2-A9C9-424F-B80A-A3D0F834395C}"/>
                  </a:ext>
                </a:extLst>
              </p:cNvPr>
              <p:cNvSpPr>
                <a:spLocks noChangeAspect="1"/>
              </p:cNvSpPr>
              <p:nvPr/>
            </p:nvSpPr>
            <p:spPr>
              <a:xfrm>
                <a:off x="7512615" y="2068434"/>
                <a:ext cx="548640" cy="548640"/>
              </a:xfrm>
              <a:prstGeom prst="ellipse">
                <a:avLst/>
              </a:prstGeom>
              <a:solidFill>
                <a:schemeClr val="bg1">
                  <a:lumMod val="95000"/>
                </a:schemeClr>
              </a:solidFill>
              <a:ln w="1079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200" b="1" dirty="0">
                    <a:solidFill>
                      <a:schemeClr val="tx1"/>
                    </a:solidFill>
                    <a:latin typeface="Leelawadee UI Semilight" panose="020B0402040204020203" pitchFamily="34" charset="-34"/>
                    <a:cs typeface="Leelawadee UI Semilight" panose="020B0402040204020203" pitchFamily="34" charset="-34"/>
                  </a:rPr>
                  <a:t>BST</a:t>
                </a:r>
              </a:p>
            </p:txBody>
          </p:sp>
          <p:sp>
            <p:nvSpPr>
              <p:cNvPr id="51" name="Oval 50">
                <a:extLst>
                  <a:ext uri="{FF2B5EF4-FFF2-40B4-BE49-F238E27FC236}">
                    <a16:creationId xmlns:a16="http://schemas.microsoft.com/office/drawing/2014/main" id="{03A98D30-82F3-774E-8D6F-3939C4F43C93}"/>
                  </a:ext>
                </a:extLst>
              </p:cNvPr>
              <p:cNvSpPr>
                <a:spLocks noChangeAspect="1"/>
              </p:cNvSpPr>
              <p:nvPr/>
            </p:nvSpPr>
            <p:spPr>
              <a:xfrm>
                <a:off x="6436543" y="2562732"/>
                <a:ext cx="548640" cy="548640"/>
              </a:xfrm>
              <a:prstGeom prst="ellipse">
                <a:avLst/>
              </a:prstGeom>
              <a:solidFill>
                <a:srgbClr val="FF0000"/>
              </a:solidFill>
              <a:ln w="1079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200" b="1" dirty="0">
                    <a:solidFill>
                      <a:schemeClr val="tx1"/>
                    </a:solidFill>
                    <a:latin typeface="Leelawadee UI Semilight" panose="020B0402040204020203" pitchFamily="34" charset="-34"/>
                    <a:cs typeface="Leelawadee UI Semilight" panose="020B0402040204020203" pitchFamily="34" charset="-34"/>
                  </a:rPr>
                  <a:t>MeA</a:t>
                </a:r>
              </a:p>
            </p:txBody>
          </p:sp>
        </p:grpSp>
      </p:grpSp>
    </p:spTree>
    <p:extLst>
      <p:ext uri="{BB962C8B-B14F-4D97-AF65-F5344CB8AC3E}">
        <p14:creationId xmlns:p14="http://schemas.microsoft.com/office/powerpoint/2010/main" val="898254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FC27-A6E2-7F9C-DD32-D096B2942993}"/>
              </a:ext>
            </a:extLst>
          </p:cNvPr>
          <p:cNvSpPr>
            <a:spLocks noGrp="1"/>
          </p:cNvSpPr>
          <p:nvPr>
            <p:ph type="title"/>
          </p:nvPr>
        </p:nvSpPr>
        <p:spPr>
          <a:xfrm>
            <a:off x="838200" y="500062"/>
            <a:ext cx="10515600" cy="1325563"/>
          </a:xfrm>
        </p:spPr>
        <p:txBody>
          <a:bodyPr/>
          <a:lstStyle/>
          <a:p>
            <a:r>
              <a:rPr lang="en-US" b="1" dirty="0">
                <a:solidFill>
                  <a:schemeClr val="bg1"/>
                </a:solidFill>
              </a:rPr>
              <a:t>The Role of Oxytocin in the MeA</a:t>
            </a:r>
            <a:endParaRPr lang="en-US" dirty="0">
              <a:solidFill>
                <a:schemeClr val="bg1"/>
              </a:solidFill>
            </a:endParaRPr>
          </a:p>
        </p:txBody>
      </p:sp>
      <p:sp>
        <p:nvSpPr>
          <p:cNvPr id="3" name="Content Placeholder 2">
            <a:extLst>
              <a:ext uri="{FF2B5EF4-FFF2-40B4-BE49-F238E27FC236}">
                <a16:creationId xmlns:a16="http://schemas.microsoft.com/office/drawing/2014/main" id="{113ADAAE-DBBC-02C0-CCFE-CE60949DDEE3}"/>
              </a:ext>
            </a:extLst>
          </p:cNvPr>
          <p:cNvSpPr>
            <a:spLocks noGrp="1"/>
          </p:cNvSpPr>
          <p:nvPr>
            <p:ph idx="1"/>
          </p:nvPr>
        </p:nvSpPr>
        <p:spPr/>
        <p:txBody>
          <a:bodyPr/>
          <a:lstStyle/>
          <a:p>
            <a:pPr>
              <a:buFont typeface="Arial" panose="020B0604020202020204" pitchFamily="34" charset="0"/>
              <a:buChar char="•"/>
            </a:pPr>
            <a:r>
              <a:rPr lang="en-US" dirty="0">
                <a:solidFill>
                  <a:schemeClr val="bg1"/>
                </a:solidFill>
              </a:rPr>
              <a:t>Social interactions → Oxytocin release → Emotional buffering</a:t>
            </a:r>
          </a:p>
          <a:p>
            <a:pPr>
              <a:buFont typeface="Arial" panose="020B0604020202020204" pitchFamily="34" charset="0"/>
              <a:buChar char="•"/>
            </a:pPr>
            <a:r>
              <a:rPr lang="en-US" dirty="0">
                <a:solidFill>
                  <a:schemeClr val="bg1"/>
                </a:solidFill>
              </a:rPr>
              <a:t>Oxytocin modulates MeA responses to threats</a:t>
            </a:r>
          </a:p>
          <a:p>
            <a:pPr>
              <a:buFont typeface="Arial" panose="020B0604020202020204" pitchFamily="34" charset="0"/>
              <a:buChar char="•"/>
            </a:pPr>
            <a:r>
              <a:rPr lang="en-US" dirty="0">
                <a:solidFill>
                  <a:schemeClr val="bg1"/>
                </a:solidFill>
              </a:rPr>
              <a:t>Shifts behavior from defensive → affiliative</a:t>
            </a:r>
          </a:p>
          <a:p>
            <a:pPr>
              <a:buFont typeface="Arial" panose="020B0604020202020204" pitchFamily="34" charset="0"/>
              <a:buChar char="•"/>
            </a:pPr>
            <a:endParaRPr lang="en-US" dirty="0">
              <a:solidFill>
                <a:schemeClr val="bg1"/>
              </a:solidFill>
            </a:endParaRPr>
          </a:p>
          <a:p>
            <a:pPr>
              <a:buFont typeface="Arial" panose="020B0604020202020204" pitchFamily="34" charset="0"/>
              <a:buChar char="•"/>
            </a:pPr>
            <a:endParaRPr lang="en-US" dirty="0">
              <a:solidFill>
                <a:schemeClr val="bg1"/>
              </a:solidFill>
            </a:endParaRPr>
          </a:p>
          <a:p>
            <a:pPr>
              <a:buFont typeface="Arial" panose="020B0604020202020204" pitchFamily="34" charset="0"/>
              <a:buChar char="•"/>
            </a:pPr>
            <a:endParaRPr lang="en-US" dirty="0">
              <a:solidFill>
                <a:schemeClr val="bg1"/>
              </a:solidFill>
            </a:endParaRPr>
          </a:p>
          <a:p>
            <a:r>
              <a:rPr lang="en-US" dirty="0">
                <a:solidFill>
                  <a:schemeClr val="bg1"/>
                </a:solidFill>
              </a:rPr>
              <a:t>Real systems (brains) = nonlinear, dynamic</a:t>
            </a:r>
          </a:p>
          <a:p>
            <a:pPr>
              <a:buFont typeface="Arial" panose="020B0604020202020204" pitchFamily="34" charset="0"/>
              <a:buChar char="•"/>
            </a:pPr>
            <a:endParaRPr lang="en-US" dirty="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2508524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8E757-99A3-4B33-7BD0-5CC9D97ACBA7}"/>
              </a:ext>
            </a:extLst>
          </p:cNvPr>
          <p:cNvSpPr>
            <a:spLocks noGrp="1"/>
          </p:cNvSpPr>
          <p:nvPr>
            <p:ph type="title"/>
          </p:nvPr>
        </p:nvSpPr>
        <p:spPr>
          <a:xfrm>
            <a:off x="609600" y="418365"/>
            <a:ext cx="10972800" cy="794808"/>
          </a:xfrm>
        </p:spPr>
        <p:txBody>
          <a:bodyPr>
            <a:normAutofit/>
          </a:bodyPr>
          <a:lstStyle/>
          <a:p>
            <a:pPr algn="ctr"/>
            <a:r>
              <a:rPr lang="en-US" dirty="0">
                <a:solidFill>
                  <a:schemeClr val="bg1"/>
                </a:solidFill>
              </a:rPr>
              <a:t>How do we </a:t>
            </a:r>
            <a:r>
              <a:rPr lang="en-US" dirty="0">
                <a:solidFill>
                  <a:schemeClr val="bg1"/>
                </a:solidFill>
                <a:latin typeface="Helvetica Neue Light" panose="02000403000000020004" pitchFamily="2" charset="0"/>
                <a:ea typeface="Helvetica Neue Light" panose="02000403000000020004" pitchFamily="2" charset="0"/>
              </a:rPr>
              <a:t>Understand</a:t>
            </a:r>
            <a:r>
              <a:rPr lang="en-US" dirty="0">
                <a:solidFill>
                  <a:schemeClr val="bg1"/>
                </a:solidFill>
              </a:rPr>
              <a:t> a Neural Circuit?</a:t>
            </a:r>
          </a:p>
        </p:txBody>
      </p:sp>
      <p:sp>
        <p:nvSpPr>
          <p:cNvPr id="7" name="TextBox 6">
            <a:extLst>
              <a:ext uri="{FF2B5EF4-FFF2-40B4-BE49-F238E27FC236}">
                <a16:creationId xmlns:a16="http://schemas.microsoft.com/office/drawing/2014/main" id="{2E2F5A41-4545-5A6A-7E16-93CD5551C826}"/>
              </a:ext>
            </a:extLst>
          </p:cNvPr>
          <p:cNvSpPr txBox="1"/>
          <p:nvPr/>
        </p:nvSpPr>
        <p:spPr>
          <a:xfrm>
            <a:off x="2893176" y="2246415"/>
            <a:ext cx="4221782" cy="892552"/>
          </a:xfrm>
          <a:prstGeom prst="rect">
            <a:avLst/>
          </a:prstGeom>
          <a:noFill/>
        </p:spPr>
        <p:txBody>
          <a:bodyPr wrap="square" rtlCol="0">
            <a:spAutoFit/>
          </a:bodyPr>
          <a:lstStyle/>
          <a:p>
            <a:r>
              <a:rPr lang="en-US" sz="2600" dirty="0">
                <a:solidFill>
                  <a:schemeClr val="bg1"/>
                </a:solidFill>
                <a:latin typeface="Helvetica Neue UltraLight" panose="02000206000000020004" pitchFamily="2" charset="0"/>
                <a:ea typeface="Helvetica Neue UltraLight" panose="02000206000000020004" pitchFamily="2" charset="0"/>
              </a:rPr>
              <a:t>Present a stimulus – measure response</a:t>
            </a:r>
          </a:p>
        </p:txBody>
      </p:sp>
      <p:sp>
        <p:nvSpPr>
          <p:cNvPr id="14" name="TextBox 13">
            <a:extLst>
              <a:ext uri="{FF2B5EF4-FFF2-40B4-BE49-F238E27FC236}">
                <a16:creationId xmlns:a16="http://schemas.microsoft.com/office/drawing/2014/main" id="{C9111E8D-182E-BB73-B7A3-6742595F12AC}"/>
              </a:ext>
            </a:extLst>
          </p:cNvPr>
          <p:cNvSpPr txBox="1"/>
          <p:nvPr/>
        </p:nvSpPr>
        <p:spPr>
          <a:xfrm>
            <a:off x="2607713" y="4703837"/>
            <a:ext cx="3262110" cy="1292662"/>
          </a:xfrm>
          <a:prstGeom prst="rect">
            <a:avLst/>
          </a:prstGeom>
          <a:noFill/>
        </p:spPr>
        <p:txBody>
          <a:bodyPr wrap="square" rtlCol="0">
            <a:spAutoFit/>
          </a:bodyPr>
          <a:lstStyle/>
          <a:p>
            <a:pPr algn="ctr"/>
            <a:r>
              <a:rPr lang="en-US" sz="2600" dirty="0">
                <a:solidFill>
                  <a:schemeClr val="bg1"/>
                </a:solidFill>
                <a:latin typeface="Helvetica Neue UltraLight" panose="02000206000000020004" pitchFamily="2" charset="0"/>
                <a:ea typeface="Helvetica Neue UltraLight" panose="02000206000000020004" pitchFamily="2" charset="0"/>
              </a:rPr>
              <a:t>Measure neural activity – measure behavior</a:t>
            </a:r>
          </a:p>
        </p:txBody>
      </p:sp>
      <p:sp>
        <p:nvSpPr>
          <p:cNvPr id="8" name="Arrow: Right 131">
            <a:extLst>
              <a:ext uri="{FF2B5EF4-FFF2-40B4-BE49-F238E27FC236}">
                <a16:creationId xmlns:a16="http://schemas.microsoft.com/office/drawing/2014/main" id="{8B0E0905-C81A-1AFB-8D95-98BC2128D521}"/>
              </a:ext>
            </a:extLst>
          </p:cNvPr>
          <p:cNvSpPr/>
          <p:nvPr/>
        </p:nvSpPr>
        <p:spPr>
          <a:xfrm>
            <a:off x="8230786" y="2469956"/>
            <a:ext cx="717738" cy="293008"/>
          </a:xfrm>
          <a:prstGeom prst="rightArrow">
            <a:avLst/>
          </a:prstGeom>
          <a:solidFill>
            <a:schemeClr val="bg1"/>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391ABC3-394D-E8BE-B5CF-1ED49319CF7D}"/>
              </a:ext>
            </a:extLst>
          </p:cNvPr>
          <p:cNvSpPr/>
          <p:nvPr/>
        </p:nvSpPr>
        <p:spPr>
          <a:xfrm>
            <a:off x="5867400" y="1622533"/>
            <a:ext cx="2332554" cy="19790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028" name="Picture 4" descr="Bad Smell Green RGB Color Icon. Stinky ...">
            <a:extLst>
              <a:ext uri="{FF2B5EF4-FFF2-40B4-BE49-F238E27FC236}">
                <a16:creationId xmlns:a16="http://schemas.microsoft.com/office/drawing/2014/main" id="{4CF0459E-5916-2BE6-CE84-B6B7ACC2B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7914" y="1650684"/>
            <a:ext cx="1873469" cy="1797357"/>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Shape 124">
            <a:extLst>
              <a:ext uri="{FF2B5EF4-FFF2-40B4-BE49-F238E27FC236}">
                <a16:creationId xmlns:a16="http://schemas.microsoft.com/office/drawing/2014/main" id="{120D4477-29FE-5A50-7085-712B00459A47}"/>
              </a:ext>
            </a:extLst>
          </p:cNvPr>
          <p:cNvSpPr/>
          <p:nvPr/>
        </p:nvSpPr>
        <p:spPr>
          <a:xfrm>
            <a:off x="5904942" y="4907705"/>
            <a:ext cx="2257472" cy="503967"/>
          </a:xfrm>
          <a:custGeom>
            <a:avLst/>
            <a:gdLst>
              <a:gd name="connsiteX0" fmla="*/ 0 w 6642045"/>
              <a:gd name="connsiteY0" fmla="*/ 1005636 h 1231864"/>
              <a:gd name="connsiteX1" fmla="*/ 2490 w 6642045"/>
              <a:gd name="connsiteY1" fmla="*/ 956722 h 1231864"/>
              <a:gd name="connsiteX2" fmla="*/ 4981 w 6642045"/>
              <a:gd name="connsiteY2" fmla="*/ 936181 h 1231864"/>
              <a:gd name="connsiteX3" fmla="*/ 7471 w 6642045"/>
              <a:gd name="connsiteY3" fmla="*/ 845344 h 1231864"/>
              <a:gd name="connsiteX4" fmla="*/ 9962 w 6642045"/>
              <a:gd name="connsiteY4" fmla="*/ 938979 h 1231864"/>
              <a:gd name="connsiteX5" fmla="*/ 12452 w 6642045"/>
              <a:gd name="connsiteY5" fmla="*/ 865556 h 1231864"/>
              <a:gd name="connsiteX6" fmla="*/ 14943 w 6642045"/>
              <a:gd name="connsiteY6" fmla="*/ 749622 h 1231864"/>
              <a:gd name="connsiteX7" fmla="*/ 17433 w 6642045"/>
              <a:gd name="connsiteY7" fmla="*/ 806801 h 1231864"/>
              <a:gd name="connsiteX8" fmla="*/ 19924 w 6642045"/>
              <a:gd name="connsiteY8" fmla="*/ 874939 h 1231864"/>
              <a:gd name="connsiteX9" fmla="*/ 22414 w 6642045"/>
              <a:gd name="connsiteY9" fmla="*/ 1031000 h 1231864"/>
              <a:gd name="connsiteX10" fmla="*/ 24905 w 6642045"/>
              <a:gd name="connsiteY10" fmla="*/ 1027399 h 1231864"/>
              <a:gd name="connsiteX11" fmla="*/ 27395 w 6642045"/>
              <a:gd name="connsiteY11" fmla="*/ 933422 h 1231864"/>
              <a:gd name="connsiteX12" fmla="*/ 29886 w 6642045"/>
              <a:gd name="connsiteY12" fmla="*/ 818853 h 1231864"/>
              <a:gd name="connsiteX13" fmla="*/ 32376 w 6642045"/>
              <a:gd name="connsiteY13" fmla="*/ 832178 h 1231864"/>
              <a:gd name="connsiteX14" fmla="*/ 34866 w 6642045"/>
              <a:gd name="connsiteY14" fmla="*/ 925106 h 1231864"/>
              <a:gd name="connsiteX15" fmla="*/ 37357 w 6642045"/>
              <a:gd name="connsiteY15" fmla="*/ 1011811 h 1231864"/>
              <a:gd name="connsiteX16" fmla="*/ 39849 w 6642045"/>
              <a:gd name="connsiteY16" fmla="*/ 1017817 h 1231864"/>
              <a:gd name="connsiteX17" fmla="*/ 42339 w 6642045"/>
              <a:gd name="connsiteY17" fmla="*/ 1110568 h 1231864"/>
              <a:gd name="connsiteX18" fmla="*/ 44829 w 6642045"/>
              <a:gd name="connsiteY18" fmla="*/ 1029895 h 1231864"/>
              <a:gd name="connsiteX19" fmla="*/ 47319 w 6642045"/>
              <a:gd name="connsiteY19" fmla="*/ 939036 h 1231864"/>
              <a:gd name="connsiteX20" fmla="*/ 49809 w 6642045"/>
              <a:gd name="connsiteY20" fmla="*/ 963475 h 1231864"/>
              <a:gd name="connsiteX21" fmla="*/ 52299 w 6642045"/>
              <a:gd name="connsiteY21" fmla="*/ 1011587 h 1231864"/>
              <a:gd name="connsiteX22" fmla="*/ 54789 w 6642045"/>
              <a:gd name="connsiteY22" fmla="*/ 1115175 h 1231864"/>
              <a:gd name="connsiteX23" fmla="*/ 57279 w 6642045"/>
              <a:gd name="connsiteY23" fmla="*/ 1084259 h 1231864"/>
              <a:gd name="connsiteX24" fmla="*/ 59769 w 6642045"/>
              <a:gd name="connsiteY24" fmla="*/ 1231865 h 1231864"/>
              <a:gd name="connsiteX25" fmla="*/ 62264 w 6642045"/>
              <a:gd name="connsiteY25" fmla="*/ 1189661 h 1231864"/>
              <a:gd name="connsiteX26" fmla="*/ 64754 w 6642045"/>
              <a:gd name="connsiteY26" fmla="*/ 930387 h 1231864"/>
              <a:gd name="connsiteX27" fmla="*/ 67244 w 6642045"/>
              <a:gd name="connsiteY27" fmla="*/ 770400 h 1231864"/>
              <a:gd name="connsiteX28" fmla="*/ 69734 w 6642045"/>
              <a:gd name="connsiteY28" fmla="*/ 832899 h 1231864"/>
              <a:gd name="connsiteX29" fmla="*/ 72224 w 6642045"/>
              <a:gd name="connsiteY29" fmla="*/ 769006 h 1231864"/>
              <a:gd name="connsiteX30" fmla="*/ 74714 w 6642045"/>
              <a:gd name="connsiteY30" fmla="*/ 831431 h 1231864"/>
              <a:gd name="connsiteX31" fmla="*/ 77204 w 6642045"/>
              <a:gd name="connsiteY31" fmla="*/ 884115 h 1231864"/>
              <a:gd name="connsiteX32" fmla="*/ 79694 w 6642045"/>
              <a:gd name="connsiteY32" fmla="*/ 854226 h 1231864"/>
              <a:gd name="connsiteX33" fmla="*/ 82184 w 6642045"/>
              <a:gd name="connsiteY33" fmla="*/ 759610 h 1231864"/>
              <a:gd name="connsiteX34" fmla="*/ 84674 w 6642045"/>
              <a:gd name="connsiteY34" fmla="*/ 816966 h 1231864"/>
              <a:gd name="connsiteX35" fmla="*/ 87164 w 6642045"/>
              <a:gd name="connsiteY35" fmla="*/ 850875 h 1231864"/>
              <a:gd name="connsiteX36" fmla="*/ 89658 w 6642045"/>
              <a:gd name="connsiteY36" fmla="*/ 709586 h 1231864"/>
              <a:gd name="connsiteX37" fmla="*/ 92148 w 6642045"/>
              <a:gd name="connsiteY37" fmla="*/ 739319 h 1231864"/>
              <a:gd name="connsiteX38" fmla="*/ 94638 w 6642045"/>
              <a:gd name="connsiteY38" fmla="*/ 825917 h 1231864"/>
              <a:gd name="connsiteX39" fmla="*/ 97129 w 6642045"/>
              <a:gd name="connsiteY39" fmla="*/ 912791 h 1231864"/>
              <a:gd name="connsiteX40" fmla="*/ 99619 w 6642045"/>
              <a:gd name="connsiteY40" fmla="*/ 974326 h 1231864"/>
              <a:gd name="connsiteX41" fmla="*/ 102109 w 6642045"/>
              <a:gd name="connsiteY41" fmla="*/ 943215 h 1231864"/>
              <a:gd name="connsiteX42" fmla="*/ 104599 w 6642045"/>
              <a:gd name="connsiteY42" fmla="*/ 841475 h 1231864"/>
              <a:gd name="connsiteX43" fmla="*/ 107089 w 6642045"/>
              <a:gd name="connsiteY43" fmla="*/ 824345 h 1231864"/>
              <a:gd name="connsiteX44" fmla="*/ 109579 w 6642045"/>
              <a:gd name="connsiteY44" fmla="*/ 878113 h 1231864"/>
              <a:gd name="connsiteX45" fmla="*/ 112069 w 6642045"/>
              <a:gd name="connsiteY45" fmla="*/ 796239 h 1231864"/>
              <a:gd name="connsiteX46" fmla="*/ 114563 w 6642045"/>
              <a:gd name="connsiteY46" fmla="*/ 941251 h 1231864"/>
              <a:gd name="connsiteX47" fmla="*/ 117053 w 6642045"/>
              <a:gd name="connsiteY47" fmla="*/ 867469 h 1231864"/>
              <a:gd name="connsiteX48" fmla="*/ 119543 w 6642045"/>
              <a:gd name="connsiteY48" fmla="*/ 850149 h 1231864"/>
              <a:gd name="connsiteX49" fmla="*/ 122033 w 6642045"/>
              <a:gd name="connsiteY49" fmla="*/ 796559 h 1231864"/>
              <a:gd name="connsiteX50" fmla="*/ 124523 w 6642045"/>
              <a:gd name="connsiteY50" fmla="*/ 796097 h 1231864"/>
              <a:gd name="connsiteX51" fmla="*/ 127013 w 6642045"/>
              <a:gd name="connsiteY51" fmla="*/ 724599 h 1231864"/>
              <a:gd name="connsiteX52" fmla="*/ 129503 w 6642045"/>
              <a:gd name="connsiteY52" fmla="*/ 776813 h 1231864"/>
              <a:gd name="connsiteX53" fmla="*/ 131994 w 6642045"/>
              <a:gd name="connsiteY53" fmla="*/ 707824 h 1231864"/>
              <a:gd name="connsiteX54" fmla="*/ 134484 w 6642045"/>
              <a:gd name="connsiteY54" fmla="*/ 717159 h 1231864"/>
              <a:gd name="connsiteX55" fmla="*/ 136974 w 6642045"/>
              <a:gd name="connsiteY55" fmla="*/ 704451 h 1231864"/>
              <a:gd name="connsiteX56" fmla="*/ 139464 w 6642045"/>
              <a:gd name="connsiteY56" fmla="*/ 662580 h 1231864"/>
              <a:gd name="connsiteX57" fmla="*/ 141958 w 6642045"/>
              <a:gd name="connsiteY57" fmla="*/ 521934 h 1231864"/>
              <a:gd name="connsiteX58" fmla="*/ 144448 w 6642045"/>
              <a:gd name="connsiteY58" fmla="*/ 488482 h 1231864"/>
              <a:gd name="connsiteX59" fmla="*/ 146938 w 6642045"/>
              <a:gd name="connsiteY59" fmla="*/ 585624 h 1231864"/>
              <a:gd name="connsiteX60" fmla="*/ 149428 w 6642045"/>
              <a:gd name="connsiteY60" fmla="*/ 666168 h 1231864"/>
              <a:gd name="connsiteX61" fmla="*/ 151918 w 6642045"/>
              <a:gd name="connsiteY61" fmla="*/ 575611 h 1231864"/>
              <a:gd name="connsiteX62" fmla="*/ 154408 w 6642045"/>
              <a:gd name="connsiteY62" fmla="*/ 594705 h 1231864"/>
              <a:gd name="connsiteX63" fmla="*/ 156898 w 6642045"/>
              <a:gd name="connsiteY63" fmla="*/ 599230 h 1231864"/>
              <a:gd name="connsiteX64" fmla="*/ 159388 w 6642045"/>
              <a:gd name="connsiteY64" fmla="*/ 524918 h 1231864"/>
              <a:gd name="connsiteX65" fmla="*/ 161878 w 6642045"/>
              <a:gd name="connsiteY65" fmla="*/ 526628 h 1231864"/>
              <a:gd name="connsiteX66" fmla="*/ 164373 w 6642045"/>
              <a:gd name="connsiteY66" fmla="*/ 486280 h 1231864"/>
              <a:gd name="connsiteX67" fmla="*/ 166863 w 6642045"/>
              <a:gd name="connsiteY67" fmla="*/ 539124 h 1231864"/>
              <a:gd name="connsiteX68" fmla="*/ 169353 w 6642045"/>
              <a:gd name="connsiteY68" fmla="*/ 437910 h 1231864"/>
              <a:gd name="connsiteX69" fmla="*/ 171843 w 6642045"/>
              <a:gd name="connsiteY69" fmla="*/ 494515 h 1231864"/>
              <a:gd name="connsiteX70" fmla="*/ 174333 w 6642045"/>
              <a:gd name="connsiteY70" fmla="*/ 649341 h 1231864"/>
              <a:gd name="connsiteX71" fmla="*/ 176823 w 6642045"/>
              <a:gd name="connsiteY71" fmla="*/ 802345 h 1231864"/>
              <a:gd name="connsiteX72" fmla="*/ 179313 w 6642045"/>
              <a:gd name="connsiteY72" fmla="*/ 760758 h 1231864"/>
              <a:gd name="connsiteX73" fmla="*/ 181803 w 6642045"/>
              <a:gd name="connsiteY73" fmla="*/ 666190 h 1231864"/>
              <a:gd name="connsiteX74" fmla="*/ 184293 w 6642045"/>
              <a:gd name="connsiteY74" fmla="*/ 636408 h 1231864"/>
              <a:gd name="connsiteX75" fmla="*/ 186783 w 6642045"/>
              <a:gd name="connsiteY75" fmla="*/ 618864 h 1231864"/>
              <a:gd name="connsiteX76" fmla="*/ 189273 w 6642045"/>
              <a:gd name="connsiteY76" fmla="*/ 696018 h 1231864"/>
              <a:gd name="connsiteX77" fmla="*/ 191767 w 6642045"/>
              <a:gd name="connsiteY77" fmla="*/ 695647 h 1231864"/>
              <a:gd name="connsiteX78" fmla="*/ 194257 w 6642045"/>
              <a:gd name="connsiteY78" fmla="*/ 673137 h 1231864"/>
              <a:gd name="connsiteX79" fmla="*/ 196748 w 6642045"/>
              <a:gd name="connsiteY79" fmla="*/ 688440 h 1231864"/>
              <a:gd name="connsiteX80" fmla="*/ 199238 w 6642045"/>
              <a:gd name="connsiteY80" fmla="*/ 698121 h 1231864"/>
              <a:gd name="connsiteX81" fmla="*/ 201728 w 6642045"/>
              <a:gd name="connsiteY81" fmla="*/ 801753 h 1231864"/>
              <a:gd name="connsiteX82" fmla="*/ 204218 w 6642045"/>
              <a:gd name="connsiteY82" fmla="*/ 832260 h 1231864"/>
              <a:gd name="connsiteX83" fmla="*/ 206708 w 6642045"/>
              <a:gd name="connsiteY83" fmla="*/ 901862 h 1231864"/>
              <a:gd name="connsiteX84" fmla="*/ 209198 w 6642045"/>
              <a:gd name="connsiteY84" fmla="*/ 804668 h 1231864"/>
              <a:gd name="connsiteX85" fmla="*/ 211688 w 6642045"/>
              <a:gd name="connsiteY85" fmla="*/ 871299 h 1231864"/>
              <a:gd name="connsiteX86" fmla="*/ 214178 w 6642045"/>
              <a:gd name="connsiteY86" fmla="*/ 803839 h 1231864"/>
              <a:gd name="connsiteX87" fmla="*/ 216668 w 6642045"/>
              <a:gd name="connsiteY87" fmla="*/ 700466 h 1231864"/>
              <a:gd name="connsiteX88" fmla="*/ 219162 w 6642045"/>
              <a:gd name="connsiteY88" fmla="*/ 651591 h 1231864"/>
              <a:gd name="connsiteX89" fmla="*/ 221652 w 6642045"/>
              <a:gd name="connsiteY89" fmla="*/ 771467 h 1231864"/>
              <a:gd name="connsiteX90" fmla="*/ 224142 w 6642045"/>
              <a:gd name="connsiteY90" fmla="*/ 786666 h 1231864"/>
              <a:gd name="connsiteX91" fmla="*/ 226632 w 6642045"/>
              <a:gd name="connsiteY91" fmla="*/ 689779 h 1231864"/>
              <a:gd name="connsiteX92" fmla="*/ 229123 w 6642045"/>
              <a:gd name="connsiteY92" fmla="*/ 697007 h 1231864"/>
              <a:gd name="connsiteX93" fmla="*/ 231613 w 6642045"/>
              <a:gd name="connsiteY93" fmla="*/ 623904 h 1231864"/>
              <a:gd name="connsiteX94" fmla="*/ 234103 w 6642045"/>
              <a:gd name="connsiteY94" fmla="*/ 565818 h 1231864"/>
              <a:gd name="connsiteX95" fmla="*/ 236593 w 6642045"/>
              <a:gd name="connsiteY95" fmla="*/ 686247 h 1231864"/>
              <a:gd name="connsiteX96" fmla="*/ 239083 w 6642045"/>
              <a:gd name="connsiteY96" fmla="*/ 723205 h 1231864"/>
              <a:gd name="connsiteX97" fmla="*/ 241573 w 6642045"/>
              <a:gd name="connsiteY97" fmla="*/ 644168 h 1231864"/>
              <a:gd name="connsiteX98" fmla="*/ 244063 w 6642045"/>
              <a:gd name="connsiteY98" fmla="*/ 572230 h 1231864"/>
              <a:gd name="connsiteX99" fmla="*/ 246557 w 6642045"/>
              <a:gd name="connsiteY99" fmla="*/ 518855 h 1231864"/>
              <a:gd name="connsiteX100" fmla="*/ 249047 w 6642045"/>
              <a:gd name="connsiteY100" fmla="*/ 473806 h 1231864"/>
              <a:gd name="connsiteX101" fmla="*/ 251537 w 6642045"/>
              <a:gd name="connsiteY101" fmla="*/ 571436 h 1231864"/>
              <a:gd name="connsiteX102" fmla="*/ 254027 w 6642045"/>
              <a:gd name="connsiteY102" fmla="*/ 641171 h 1231864"/>
              <a:gd name="connsiteX103" fmla="*/ 256517 w 6642045"/>
              <a:gd name="connsiteY103" fmla="*/ 743793 h 1231864"/>
              <a:gd name="connsiteX104" fmla="*/ 259007 w 6642045"/>
              <a:gd name="connsiteY104" fmla="*/ 776420 h 1231864"/>
              <a:gd name="connsiteX105" fmla="*/ 261497 w 6642045"/>
              <a:gd name="connsiteY105" fmla="*/ 757749 h 1231864"/>
              <a:gd name="connsiteX106" fmla="*/ 263988 w 6642045"/>
              <a:gd name="connsiteY106" fmla="*/ 673487 h 1231864"/>
              <a:gd name="connsiteX107" fmla="*/ 266478 w 6642045"/>
              <a:gd name="connsiteY107" fmla="*/ 706230 h 1231864"/>
              <a:gd name="connsiteX108" fmla="*/ 268968 w 6642045"/>
              <a:gd name="connsiteY108" fmla="*/ 688790 h 1231864"/>
              <a:gd name="connsiteX109" fmla="*/ 271462 w 6642045"/>
              <a:gd name="connsiteY109" fmla="*/ 666427 h 1231864"/>
              <a:gd name="connsiteX110" fmla="*/ 273952 w 6642045"/>
              <a:gd name="connsiteY110" fmla="*/ 599973 h 1231864"/>
              <a:gd name="connsiteX111" fmla="*/ 276442 w 6642045"/>
              <a:gd name="connsiteY111" fmla="*/ 749091 h 1231864"/>
              <a:gd name="connsiteX112" fmla="*/ 278932 w 6642045"/>
              <a:gd name="connsiteY112" fmla="*/ 802176 h 1231864"/>
              <a:gd name="connsiteX113" fmla="*/ 281422 w 6642045"/>
              <a:gd name="connsiteY113" fmla="*/ 794106 h 1231864"/>
              <a:gd name="connsiteX114" fmla="*/ 283912 w 6642045"/>
              <a:gd name="connsiteY114" fmla="*/ 758660 h 1231864"/>
              <a:gd name="connsiteX115" fmla="*/ 286402 w 6642045"/>
              <a:gd name="connsiteY115" fmla="*/ 755935 h 1231864"/>
              <a:gd name="connsiteX116" fmla="*/ 288892 w 6642045"/>
              <a:gd name="connsiteY116" fmla="*/ 650990 h 1231864"/>
              <a:gd name="connsiteX117" fmla="*/ 291382 w 6642045"/>
              <a:gd name="connsiteY117" fmla="*/ 661030 h 1231864"/>
              <a:gd name="connsiteX118" fmla="*/ 293876 w 6642045"/>
              <a:gd name="connsiteY118" fmla="*/ 597123 h 1231864"/>
              <a:gd name="connsiteX119" fmla="*/ 296367 w 6642045"/>
              <a:gd name="connsiteY119" fmla="*/ 583159 h 1231864"/>
              <a:gd name="connsiteX120" fmla="*/ 298857 w 6642045"/>
              <a:gd name="connsiteY120" fmla="*/ 644595 h 1231864"/>
              <a:gd name="connsiteX121" fmla="*/ 301347 w 6642045"/>
              <a:gd name="connsiteY121" fmla="*/ 639038 h 1231864"/>
              <a:gd name="connsiteX122" fmla="*/ 303837 w 6642045"/>
              <a:gd name="connsiteY122" fmla="*/ 781018 h 1231864"/>
              <a:gd name="connsiteX123" fmla="*/ 306327 w 6642045"/>
              <a:gd name="connsiteY123" fmla="*/ 776217 h 1231864"/>
              <a:gd name="connsiteX124" fmla="*/ 308817 w 6642045"/>
              <a:gd name="connsiteY124" fmla="*/ 630286 h 1231864"/>
              <a:gd name="connsiteX125" fmla="*/ 311307 w 6642045"/>
              <a:gd name="connsiteY125" fmla="*/ 570291 h 1231864"/>
              <a:gd name="connsiteX126" fmla="*/ 313797 w 6642045"/>
              <a:gd name="connsiteY126" fmla="*/ 651418 h 1231864"/>
              <a:gd name="connsiteX127" fmla="*/ 316287 w 6642045"/>
              <a:gd name="connsiteY127" fmla="*/ 596294 h 1231864"/>
              <a:gd name="connsiteX128" fmla="*/ 318777 w 6642045"/>
              <a:gd name="connsiteY128" fmla="*/ 579303 h 1231864"/>
              <a:gd name="connsiteX129" fmla="*/ 321271 w 6642045"/>
              <a:gd name="connsiteY129" fmla="*/ 628636 h 1231864"/>
              <a:gd name="connsiteX130" fmla="*/ 323761 w 6642045"/>
              <a:gd name="connsiteY130" fmla="*/ 724414 h 1231864"/>
              <a:gd name="connsiteX131" fmla="*/ 326251 w 6642045"/>
              <a:gd name="connsiteY131" fmla="*/ 747696 h 1231864"/>
              <a:gd name="connsiteX132" fmla="*/ 328742 w 6642045"/>
              <a:gd name="connsiteY132" fmla="*/ 747705 h 1231864"/>
              <a:gd name="connsiteX133" fmla="*/ 331232 w 6642045"/>
              <a:gd name="connsiteY133" fmla="*/ 705976 h 1231864"/>
              <a:gd name="connsiteX134" fmla="*/ 333722 w 6642045"/>
              <a:gd name="connsiteY134" fmla="*/ 552877 h 1231864"/>
              <a:gd name="connsiteX135" fmla="*/ 336212 w 6642045"/>
              <a:gd name="connsiteY135" fmla="*/ 581458 h 1231864"/>
              <a:gd name="connsiteX136" fmla="*/ 338702 w 6642045"/>
              <a:gd name="connsiteY136" fmla="*/ 628917 h 1231864"/>
              <a:gd name="connsiteX137" fmla="*/ 341192 w 6642045"/>
              <a:gd name="connsiteY137" fmla="*/ 692288 h 1231864"/>
              <a:gd name="connsiteX138" fmla="*/ 343682 w 6642045"/>
              <a:gd name="connsiteY138" fmla="*/ 725398 h 1231864"/>
              <a:gd name="connsiteX139" fmla="*/ 346172 w 6642045"/>
              <a:gd name="connsiteY139" fmla="*/ 760361 h 1231864"/>
              <a:gd name="connsiteX140" fmla="*/ 348666 w 6642045"/>
              <a:gd name="connsiteY140" fmla="*/ 852507 h 1231864"/>
              <a:gd name="connsiteX141" fmla="*/ 351156 w 6642045"/>
              <a:gd name="connsiteY141" fmla="*/ 728170 h 1231864"/>
              <a:gd name="connsiteX142" fmla="*/ 353646 w 6642045"/>
              <a:gd name="connsiteY142" fmla="*/ 673884 h 1231864"/>
              <a:gd name="connsiteX143" fmla="*/ 356136 w 6642045"/>
              <a:gd name="connsiteY143" fmla="*/ 618286 h 1231864"/>
              <a:gd name="connsiteX144" fmla="*/ 358626 w 6642045"/>
              <a:gd name="connsiteY144" fmla="*/ 612513 h 1231864"/>
              <a:gd name="connsiteX145" fmla="*/ 361116 w 6642045"/>
              <a:gd name="connsiteY145" fmla="*/ 706744 h 1231864"/>
              <a:gd name="connsiteX146" fmla="*/ 363607 w 6642045"/>
              <a:gd name="connsiteY146" fmla="*/ 668141 h 1231864"/>
              <a:gd name="connsiteX147" fmla="*/ 366097 w 6642045"/>
              <a:gd name="connsiteY147" fmla="*/ 710017 h 1231864"/>
              <a:gd name="connsiteX148" fmla="*/ 368587 w 6642045"/>
              <a:gd name="connsiteY148" fmla="*/ 798938 h 1231864"/>
              <a:gd name="connsiteX149" fmla="*/ 371077 w 6642045"/>
              <a:gd name="connsiteY149" fmla="*/ 790254 h 1231864"/>
              <a:gd name="connsiteX150" fmla="*/ 373567 w 6642045"/>
              <a:gd name="connsiteY150" fmla="*/ 775241 h 1231864"/>
              <a:gd name="connsiteX151" fmla="*/ 376061 w 6642045"/>
              <a:gd name="connsiteY151" fmla="*/ 803208 h 1231864"/>
              <a:gd name="connsiteX152" fmla="*/ 378551 w 6642045"/>
              <a:gd name="connsiteY152" fmla="*/ 890212 h 1231864"/>
              <a:gd name="connsiteX153" fmla="*/ 381041 w 6642045"/>
              <a:gd name="connsiteY153" fmla="*/ 851320 h 1231864"/>
              <a:gd name="connsiteX154" fmla="*/ 383531 w 6642045"/>
              <a:gd name="connsiteY154" fmla="*/ 901572 h 1231864"/>
              <a:gd name="connsiteX155" fmla="*/ 386021 w 6642045"/>
              <a:gd name="connsiteY155" fmla="*/ 774688 h 1231864"/>
              <a:gd name="connsiteX156" fmla="*/ 388511 w 6642045"/>
              <a:gd name="connsiteY156" fmla="*/ 793411 h 1231864"/>
              <a:gd name="connsiteX157" fmla="*/ 391001 w 6642045"/>
              <a:gd name="connsiteY157" fmla="*/ 817402 h 1231864"/>
              <a:gd name="connsiteX158" fmla="*/ 393491 w 6642045"/>
              <a:gd name="connsiteY158" fmla="*/ 762429 h 1231864"/>
              <a:gd name="connsiteX159" fmla="*/ 395981 w 6642045"/>
              <a:gd name="connsiteY159" fmla="*/ 815143 h 1231864"/>
              <a:gd name="connsiteX160" fmla="*/ 398472 w 6642045"/>
              <a:gd name="connsiteY160" fmla="*/ 766389 h 1231864"/>
              <a:gd name="connsiteX161" fmla="*/ 400966 w 6642045"/>
              <a:gd name="connsiteY161" fmla="*/ 766661 h 1231864"/>
              <a:gd name="connsiteX162" fmla="*/ 403456 w 6642045"/>
              <a:gd name="connsiteY162" fmla="*/ 804789 h 1231864"/>
              <a:gd name="connsiteX163" fmla="*/ 405946 w 6642045"/>
              <a:gd name="connsiteY163" fmla="*/ 770271 h 1231864"/>
              <a:gd name="connsiteX164" fmla="*/ 408436 w 6642045"/>
              <a:gd name="connsiteY164" fmla="*/ 800622 h 1231864"/>
              <a:gd name="connsiteX165" fmla="*/ 410926 w 6642045"/>
              <a:gd name="connsiteY165" fmla="*/ 700043 h 1231864"/>
              <a:gd name="connsiteX166" fmla="*/ 413416 w 6642045"/>
              <a:gd name="connsiteY166" fmla="*/ 799862 h 1231864"/>
              <a:gd name="connsiteX167" fmla="*/ 415906 w 6642045"/>
              <a:gd name="connsiteY167" fmla="*/ 781606 h 1231864"/>
              <a:gd name="connsiteX168" fmla="*/ 418396 w 6642045"/>
              <a:gd name="connsiteY168" fmla="*/ 695945 h 1231864"/>
              <a:gd name="connsiteX169" fmla="*/ 420886 w 6642045"/>
              <a:gd name="connsiteY169" fmla="*/ 664234 h 1231864"/>
              <a:gd name="connsiteX170" fmla="*/ 423380 w 6642045"/>
              <a:gd name="connsiteY170" fmla="*/ 527422 h 1231864"/>
              <a:gd name="connsiteX171" fmla="*/ 425870 w 6642045"/>
              <a:gd name="connsiteY171" fmla="*/ 637419 h 1231864"/>
              <a:gd name="connsiteX172" fmla="*/ 428361 w 6642045"/>
              <a:gd name="connsiteY172" fmla="*/ 518907 h 1231864"/>
              <a:gd name="connsiteX173" fmla="*/ 430851 w 6642045"/>
              <a:gd name="connsiteY173" fmla="*/ 319534 h 1231864"/>
              <a:gd name="connsiteX174" fmla="*/ 433341 w 6642045"/>
              <a:gd name="connsiteY174" fmla="*/ 287122 h 1231864"/>
              <a:gd name="connsiteX175" fmla="*/ 435831 w 6642045"/>
              <a:gd name="connsiteY175" fmla="*/ 205831 h 1231864"/>
              <a:gd name="connsiteX176" fmla="*/ 438321 w 6642045"/>
              <a:gd name="connsiteY176" fmla="*/ 200927 h 1231864"/>
              <a:gd name="connsiteX177" fmla="*/ 440811 w 6642045"/>
              <a:gd name="connsiteY177" fmla="*/ 232630 h 1231864"/>
              <a:gd name="connsiteX178" fmla="*/ 443301 w 6642045"/>
              <a:gd name="connsiteY178" fmla="*/ 336899 h 1231864"/>
              <a:gd name="connsiteX179" fmla="*/ 445791 w 6642045"/>
              <a:gd name="connsiteY179" fmla="*/ 285225 h 1231864"/>
              <a:gd name="connsiteX180" fmla="*/ 448281 w 6642045"/>
              <a:gd name="connsiteY180" fmla="*/ 302086 h 1231864"/>
              <a:gd name="connsiteX181" fmla="*/ 450775 w 6642045"/>
              <a:gd name="connsiteY181" fmla="*/ 293976 h 1231864"/>
              <a:gd name="connsiteX182" fmla="*/ 453265 w 6642045"/>
              <a:gd name="connsiteY182" fmla="*/ 201901 h 1231864"/>
              <a:gd name="connsiteX183" fmla="*/ 455755 w 6642045"/>
              <a:gd name="connsiteY183" fmla="*/ 136119 h 1231864"/>
              <a:gd name="connsiteX184" fmla="*/ 458245 w 6642045"/>
              <a:gd name="connsiteY184" fmla="*/ 137226 h 1231864"/>
              <a:gd name="connsiteX185" fmla="*/ 460735 w 6642045"/>
              <a:gd name="connsiteY185" fmla="*/ 130102 h 1231864"/>
              <a:gd name="connsiteX186" fmla="*/ 463226 w 6642045"/>
              <a:gd name="connsiteY186" fmla="*/ 298196 h 1231864"/>
              <a:gd name="connsiteX187" fmla="*/ 465716 w 6642045"/>
              <a:gd name="connsiteY187" fmla="*/ 218027 h 1231864"/>
              <a:gd name="connsiteX188" fmla="*/ 468206 w 6642045"/>
              <a:gd name="connsiteY188" fmla="*/ 208078 h 1231864"/>
              <a:gd name="connsiteX189" fmla="*/ 470696 w 6642045"/>
              <a:gd name="connsiteY189" fmla="*/ 113536 h 1231864"/>
              <a:gd name="connsiteX190" fmla="*/ 473186 w 6642045"/>
              <a:gd name="connsiteY190" fmla="*/ 236845 h 1231864"/>
              <a:gd name="connsiteX191" fmla="*/ 475676 w 6642045"/>
              <a:gd name="connsiteY191" fmla="*/ 333161 h 1231864"/>
              <a:gd name="connsiteX192" fmla="*/ 478170 w 6642045"/>
              <a:gd name="connsiteY192" fmla="*/ 295723 h 1231864"/>
              <a:gd name="connsiteX193" fmla="*/ 480660 w 6642045"/>
              <a:gd name="connsiteY193" fmla="*/ 357630 h 1231864"/>
              <a:gd name="connsiteX194" fmla="*/ 483150 w 6642045"/>
              <a:gd name="connsiteY194" fmla="*/ 314340 h 1231864"/>
              <a:gd name="connsiteX195" fmla="*/ 485640 w 6642045"/>
              <a:gd name="connsiteY195" fmla="*/ 365972 h 1231864"/>
              <a:gd name="connsiteX196" fmla="*/ 488130 w 6642045"/>
              <a:gd name="connsiteY196" fmla="*/ 350358 h 1231864"/>
              <a:gd name="connsiteX197" fmla="*/ 490620 w 6642045"/>
              <a:gd name="connsiteY197" fmla="*/ 365985 h 1231864"/>
              <a:gd name="connsiteX198" fmla="*/ 493110 w 6642045"/>
              <a:gd name="connsiteY198" fmla="*/ 310029 h 1231864"/>
              <a:gd name="connsiteX199" fmla="*/ 495601 w 6642045"/>
              <a:gd name="connsiteY199" fmla="*/ 395183 h 1231864"/>
              <a:gd name="connsiteX200" fmla="*/ 498091 w 6642045"/>
              <a:gd name="connsiteY200" fmla="*/ 474116 h 1231864"/>
              <a:gd name="connsiteX201" fmla="*/ 500581 w 6642045"/>
              <a:gd name="connsiteY201" fmla="*/ 536714 h 1231864"/>
              <a:gd name="connsiteX202" fmla="*/ 503075 w 6642045"/>
              <a:gd name="connsiteY202" fmla="*/ 541032 h 1231864"/>
              <a:gd name="connsiteX203" fmla="*/ 505565 w 6642045"/>
              <a:gd name="connsiteY203" fmla="*/ 565412 h 1231864"/>
              <a:gd name="connsiteX204" fmla="*/ 508055 w 6642045"/>
              <a:gd name="connsiteY204" fmla="*/ 601286 h 1231864"/>
              <a:gd name="connsiteX205" fmla="*/ 510545 w 6642045"/>
              <a:gd name="connsiteY205" fmla="*/ 583638 h 1231864"/>
              <a:gd name="connsiteX206" fmla="*/ 513035 w 6642045"/>
              <a:gd name="connsiteY206" fmla="*/ 413142 h 1231864"/>
              <a:gd name="connsiteX207" fmla="*/ 515525 w 6642045"/>
              <a:gd name="connsiteY207" fmla="*/ 410577 h 1231864"/>
              <a:gd name="connsiteX208" fmla="*/ 518015 w 6642045"/>
              <a:gd name="connsiteY208" fmla="*/ 424123 h 1231864"/>
              <a:gd name="connsiteX209" fmla="*/ 520505 w 6642045"/>
              <a:gd name="connsiteY209" fmla="*/ 328886 h 1231864"/>
              <a:gd name="connsiteX210" fmla="*/ 522995 w 6642045"/>
              <a:gd name="connsiteY210" fmla="*/ 232757 h 1231864"/>
              <a:gd name="connsiteX211" fmla="*/ 525485 w 6642045"/>
              <a:gd name="connsiteY211" fmla="*/ 278555 h 1231864"/>
              <a:gd name="connsiteX212" fmla="*/ 527975 w 6642045"/>
              <a:gd name="connsiteY212" fmla="*/ 476677 h 1231864"/>
              <a:gd name="connsiteX213" fmla="*/ 530470 w 6642045"/>
              <a:gd name="connsiteY213" fmla="*/ 454862 h 1231864"/>
              <a:gd name="connsiteX214" fmla="*/ 532960 w 6642045"/>
              <a:gd name="connsiteY214" fmla="*/ 179810 h 1231864"/>
              <a:gd name="connsiteX215" fmla="*/ 535450 w 6642045"/>
              <a:gd name="connsiteY215" fmla="*/ 217699 h 1231864"/>
              <a:gd name="connsiteX216" fmla="*/ 537940 w 6642045"/>
              <a:gd name="connsiteY216" fmla="*/ 438964 h 1231864"/>
              <a:gd name="connsiteX217" fmla="*/ 540430 w 6642045"/>
              <a:gd name="connsiteY217" fmla="*/ 417862 h 1231864"/>
              <a:gd name="connsiteX218" fmla="*/ 542920 w 6642045"/>
              <a:gd name="connsiteY218" fmla="*/ 469531 h 1231864"/>
              <a:gd name="connsiteX219" fmla="*/ 545410 w 6642045"/>
              <a:gd name="connsiteY219" fmla="*/ 511614 h 1231864"/>
              <a:gd name="connsiteX220" fmla="*/ 547900 w 6642045"/>
              <a:gd name="connsiteY220" fmla="*/ 515379 h 1231864"/>
              <a:gd name="connsiteX221" fmla="*/ 550390 w 6642045"/>
              <a:gd name="connsiteY221" fmla="*/ 513281 h 1231864"/>
              <a:gd name="connsiteX222" fmla="*/ 552884 w 6642045"/>
              <a:gd name="connsiteY222" fmla="*/ 536663 h 1231864"/>
              <a:gd name="connsiteX223" fmla="*/ 555374 w 6642045"/>
              <a:gd name="connsiteY223" fmla="*/ 618895 h 1231864"/>
              <a:gd name="connsiteX224" fmla="*/ 557864 w 6642045"/>
              <a:gd name="connsiteY224" fmla="*/ 627371 h 1231864"/>
              <a:gd name="connsiteX225" fmla="*/ 560354 w 6642045"/>
              <a:gd name="connsiteY225" fmla="*/ 628027 h 1231864"/>
              <a:gd name="connsiteX226" fmla="*/ 562845 w 6642045"/>
              <a:gd name="connsiteY226" fmla="*/ 662200 h 1231864"/>
              <a:gd name="connsiteX227" fmla="*/ 565335 w 6642045"/>
              <a:gd name="connsiteY227" fmla="*/ 590050 h 1231864"/>
              <a:gd name="connsiteX228" fmla="*/ 567825 w 6642045"/>
              <a:gd name="connsiteY228" fmla="*/ 494493 h 1231864"/>
              <a:gd name="connsiteX229" fmla="*/ 570315 w 6642045"/>
              <a:gd name="connsiteY229" fmla="*/ 479626 h 1231864"/>
              <a:gd name="connsiteX230" fmla="*/ 572805 w 6642045"/>
              <a:gd name="connsiteY230" fmla="*/ 453230 h 1231864"/>
              <a:gd name="connsiteX231" fmla="*/ 575295 w 6642045"/>
              <a:gd name="connsiteY231" fmla="*/ 491816 h 1231864"/>
              <a:gd name="connsiteX232" fmla="*/ 577785 w 6642045"/>
              <a:gd name="connsiteY232" fmla="*/ 457337 h 1231864"/>
              <a:gd name="connsiteX233" fmla="*/ 580279 w 6642045"/>
              <a:gd name="connsiteY233" fmla="*/ 436373 h 1231864"/>
              <a:gd name="connsiteX234" fmla="*/ 582769 w 6642045"/>
              <a:gd name="connsiteY234" fmla="*/ 465632 h 1231864"/>
              <a:gd name="connsiteX235" fmla="*/ 585259 w 6642045"/>
              <a:gd name="connsiteY235" fmla="*/ 570136 h 1231864"/>
              <a:gd name="connsiteX236" fmla="*/ 587749 w 6642045"/>
              <a:gd name="connsiteY236" fmla="*/ 643222 h 1231864"/>
              <a:gd name="connsiteX237" fmla="*/ 590239 w 6642045"/>
              <a:gd name="connsiteY237" fmla="*/ 670685 h 1231864"/>
              <a:gd name="connsiteX238" fmla="*/ 592729 w 6642045"/>
              <a:gd name="connsiteY238" fmla="*/ 619119 h 1231864"/>
              <a:gd name="connsiteX239" fmla="*/ 595220 w 6642045"/>
              <a:gd name="connsiteY239" fmla="*/ 511243 h 1231864"/>
              <a:gd name="connsiteX240" fmla="*/ 597710 w 6642045"/>
              <a:gd name="connsiteY240" fmla="*/ 620868 h 1231864"/>
              <a:gd name="connsiteX241" fmla="*/ 600200 w 6642045"/>
              <a:gd name="connsiteY241" fmla="*/ 566409 h 1231864"/>
              <a:gd name="connsiteX242" fmla="*/ 602690 w 6642045"/>
              <a:gd name="connsiteY242" fmla="*/ 635385 h 1231864"/>
              <a:gd name="connsiteX243" fmla="*/ 605184 w 6642045"/>
              <a:gd name="connsiteY243" fmla="*/ 740213 h 1231864"/>
              <a:gd name="connsiteX244" fmla="*/ 607674 w 6642045"/>
              <a:gd name="connsiteY244" fmla="*/ 777378 h 1231864"/>
              <a:gd name="connsiteX245" fmla="*/ 610164 w 6642045"/>
              <a:gd name="connsiteY245" fmla="*/ 736672 h 1231864"/>
              <a:gd name="connsiteX246" fmla="*/ 612654 w 6642045"/>
              <a:gd name="connsiteY246" fmla="*/ 677995 h 1231864"/>
              <a:gd name="connsiteX247" fmla="*/ 615144 w 6642045"/>
              <a:gd name="connsiteY247" fmla="*/ 697802 h 1231864"/>
              <a:gd name="connsiteX248" fmla="*/ 617634 w 6642045"/>
              <a:gd name="connsiteY248" fmla="*/ 721888 h 1231864"/>
              <a:gd name="connsiteX249" fmla="*/ 620124 w 6642045"/>
              <a:gd name="connsiteY249" fmla="*/ 652800 h 1231864"/>
              <a:gd name="connsiteX250" fmla="*/ 622614 w 6642045"/>
              <a:gd name="connsiteY250" fmla="*/ 650662 h 1231864"/>
              <a:gd name="connsiteX251" fmla="*/ 625104 w 6642045"/>
              <a:gd name="connsiteY251" fmla="*/ 652493 h 1231864"/>
              <a:gd name="connsiteX252" fmla="*/ 627594 w 6642045"/>
              <a:gd name="connsiteY252" fmla="*/ 689541 h 1231864"/>
              <a:gd name="connsiteX253" fmla="*/ 630085 w 6642045"/>
              <a:gd name="connsiteY253" fmla="*/ 776972 h 1231864"/>
              <a:gd name="connsiteX254" fmla="*/ 632579 w 6642045"/>
              <a:gd name="connsiteY254" fmla="*/ 713822 h 1231864"/>
              <a:gd name="connsiteX255" fmla="*/ 635069 w 6642045"/>
              <a:gd name="connsiteY255" fmla="*/ 624681 h 1231864"/>
              <a:gd name="connsiteX256" fmla="*/ 637559 w 6642045"/>
              <a:gd name="connsiteY256" fmla="*/ 633528 h 1231864"/>
              <a:gd name="connsiteX257" fmla="*/ 640049 w 6642045"/>
              <a:gd name="connsiteY257" fmla="*/ 620631 h 1231864"/>
              <a:gd name="connsiteX258" fmla="*/ 642539 w 6642045"/>
              <a:gd name="connsiteY258" fmla="*/ 527392 h 1231864"/>
              <a:gd name="connsiteX259" fmla="*/ 645029 w 6642045"/>
              <a:gd name="connsiteY259" fmla="*/ 548170 h 1231864"/>
              <a:gd name="connsiteX260" fmla="*/ 647519 w 6642045"/>
              <a:gd name="connsiteY260" fmla="*/ 649000 h 1231864"/>
              <a:gd name="connsiteX261" fmla="*/ 650009 w 6642045"/>
              <a:gd name="connsiteY261" fmla="*/ 681493 h 1231864"/>
              <a:gd name="connsiteX262" fmla="*/ 652499 w 6642045"/>
              <a:gd name="connsiteY262" fmla="*/ 699503 h 1231864"/>
              <a:gd name="connsiteX263" fmla="*/ 654989 w 6642045"/>
              <a:gd name="connsiteY263" fmla="*/ 768133 h 1231864"/>
              <a:gd name="connsiteX264" fmla="*/ 657479 w 6642045"/>
              <a:gd name="connsiteY264" fmla="*/ 685098 h 1231864"/>
              <a:gd name="connsiteX265" fmla="*/ 659974 w 6642045"/>
              <a:gd name="connsiteY265" fmla="*/ 647242 h 1231864"/>
              <a:gd name="connsiteX266" fmla="*/ 662464 w 6642045"/>
              <a:gd name="connsiteY266" fmla="*/ 678785 h 1231864"/>
              <a:gd name="connsiteX267" fmla="*/ 664954 w 6642045"/>
              <a:gd name="connsiteY267" fmla="*/ 725718 h 1231864"/>
              <a:gd name="connsiteX268" fmla="*/ 667444 w 6642045"/>
              <a:gd name="connsiteY268" fmla="*/ 786791 h 1231864"/>
              <a:gd name="connsiteX269" fmla="*/ 669934 w 6642045"/>
              <a:gd name="connsiteY269" fmla="*/ 693212 h 1231864"/>
              <a:gd name="connsiteX270" fmla="*/ 672424 w 6642045"/>
              <a:gd name="connsiteY270" fmla="*/ 752481 h 1231864"/>
              <a:gd name="connsiteX271" fmla="*/ 674914 w 6642045"/>
              <a:gd name="connsiteY271" fmla="*/ 873385 h 1231864"/>
              <a:gd name="connsiteX272" fmla="*/ 677404 w 6642045"/>
              <a:gd name="connsiteY272" fmla="*/ 832260 h 1231864"/>
              <a:gd name="connsiteX273" fmla="*/ 679894 w 6642045"/>
              <a:gd name="connsiteY273" fmla="*/ 717773 h 1231864"/>
              <a:gd name="connsiteX274" fmla="*/ 682388 w 6642045"/>
              <a:gd name="connsiteY274" fmla="*/ 754635 h 1231864"/>
              <a:gd name="connsiteX275" fmla="*/ 684878 w 6642045"/>
              <a:gd name="connsiteY275" fmla="*/ 627246 h 1231864"/>
              <a:gd name="connsiteX276" fmla="*/ 687368 w 6642045"/>
              <a:gd name="connsiteY276" fmla="*/ 590348 h 1231864"/>
              <a:gd name="connsiteX277" fmla="*/ 689858 w 6642045"/>
              <a:gd name="connsiteY277" fmla="*/ 575775 h 1231864"/>
              <a:gd name="connsiteX278" fmla="*/ 692348 w 6642045"/>
              <a:gd name="connsiteY278" fmla="*/ 545022 h 1231864"/>
              <a:gd name="connsiteX279" fmla="*/ 694839 w 6642045"/>
              <a:gd name="connsiteY279" fmla="*/ 600457 h 1231864"/>
              <a:gd name="connsiteX280" fmla="*/ 697329 w 6642045"/>
              <a:gd name="connsiteY280" fmla="*/ 634750 h 1231864"/>
              <a:gd name="connsiteX281" fmla="*/ 699819 w 6642045"/>
              <a:gd name="connsiteY281" fmla="*/ 735045 h 1231864"/>
              <a:gd name="connsiteX282" fmla="*/ 702309 w 6642045"/>
              <a:gd name="connsiteY282" fmla="*/ 728589 h 1231864"/>
              <a:gd name="connsiteX283" fmla="*/ 704799 w 6642045"/>
              <a:gd name="connsiteY283" fmla="*/ 687214 h 1231864"/>
              <a:gd name="connsiteX284" fmla="*/ 707289 w 6642045"/>
              <a:gd name="connsiteY284" fmla="*/ 671479 h 1231864"/>
              <a:gd name="connsiteX285" fmla="*/ 709779 w 6642045"/>
              <a:gd name="connsiteY285" fmla="*/ 646884 h 1231864"/>
              <a:gd name="connsiteX286" fmla="*/ 712273 w 6642045"/>
              <a:gd name="connsiteY286" fmla="*/ 619041 h 1231864"/>
              <a:gd name="connsiteX287" fmla="*/ 714763 w 6642045"/>
              <a:gd name="connsiteY287" fmla="*/ 573344 h 1231864"/>
              <a:gd name="connsiteX288" fmla="*/ 717253 w 6642045"/>
              <a:gd name="connsiteY288" fmla="*/ 497852 h 1231864"/>
              <a:gd name="connsiteX289" fmla="*/ 719743 w 6642045"/>
              <a:gd name="connsiteY289" fmla="*/ 464798 h 1231864"/>
              <a:gd name="connsiteX290" fmla="*/ 722233 w 6642045"/>
              <a:gd name="connsiteY290" fmla="*/ 633835 h 1231864"/>
              <a:gd name="connsiteX291" fmla="*/ 724723 w 6642045"/>
              <a:gd name="connsiteY291" fmla="*/ 655023 h 1231864"/>
              <a:gd name="connsiteX292" fmla="*/ 727213 w 6642045"/>
              <a:gd name="connsiteY292" fmla="*/ 620933 h 1231864"/>
              <a:gd name="connsiteX293" fmla="*/ 729704 w 6642045"/>
              <a:gd name="connsiteY293" fmla="*/ 734876 h 1231864"/>
              <a:gd name="connsiteX294" fmla="*/ 732194 w 6642045"/>
              <a:gd name="connsiteY294" fmla="*/ 725428 h 1231864"/>
              <a:gd name="connsiteX295" fmla="*/ 734688 w 6642045"/>
              <a:gd name="connsiteY295" fmla="*/ 650325 h 1231864"/>
              <a:gd name="connsiteX296" fmla="*/ 737178 w 6642045"/>
              <a:gd name="connsiteY296" fmla="*/ 647398 h 1231864"/>
              <a:gd name="connsiteX297" fmla="*/ 739668 w 6642045"/>
              <a:gd name="connsiteY297" fmla="*/ 946070 h 1231864"/>
              <a:gd name="connsiteX298" fmla="*/ 742158 w 6642045"/>
              <a:gd name="connsiteY298" fmla="*/ 725705 h 1231864"/>
              <a:gd name="connsiteX299" fmla="*/ 744648 w 6642045"/>
              <a:gd name="connsiteY299" fmla="*/ 742484 h 1231864"/>
              <a:gd name="connsiteX300" fmla="*/ 747138 w 6642045"/>
              <a:gd name="connsiteY300" fmla="*/ 779554 h 1231864"/>
              <a:gd name="connsiteX301" fmla="*/ 749628 w 6642045"/>
              <a:gd name="connsiteY301" fmla="*/ 737428 h 1231864"/>
              <a:gd name="connsiteX302" fmla="*/ 752118 w 6642045"/>
              <a:gd name="connsiteY302" fmla="*/ 731275 h 1231864"/>
              <a:gd name="connsiteX303" fmla="*/ 754608 w 6642045"/>
              <a:gd name="connsiteY303" fmla="*/ 796377 h 1231864"/>
              <a:gd name="connsiteX304" fmla="*/ 757098 w 6642045"/>
              <a:gd name="connsiteY304" fmla="*/ 780828 h 1231864"/>
              <a:gd name="connsiteX305" fmla="*/ 759593 w 6642045"/>
              <a:gd name="connsiteY305" fmla="*/ 834549 h 1231864"/>
              <a:gd name="connsiteX306" fmla="*/ 762083 w 6642045"/>
              <a:gd name="connsiteY306" fmla="*/ 822363 h 1231864"/>
              <a:gd name="connsiteX307" fmla="*/ 764573 w 6642045"/>
              <a:gd name="connsiteY307" fmla="*/ 815441 h 1231864"/>
              <a:gd name="connsiteX308" fmla="*/ 767063 w 6642045"/>
              <a:gd name="connsiteY308" fmla="*/ 787223 h 1231864"/>
              <a:gd name="connsiteX309" fmla="*/ 769553 w 6642045"/>
              <a:gd name="connsiteY309" fmla="*/ 819492 h 1231864"/>
              <a:gd name="connsiteX310" fmla="*/ 772043 w 6642045"/>
              <a:gd name="connsiteY310" fmla="*/ 725692 h 1231864"/>
              <a:gd name="connsiteX311" fmla="*/ 774533 w 6642045"/>
              <a:gd name="connsiteY311" fmla="*/ 657688 h 1231864"/>
              <a:gd name="connsiteX312" fmla="*/ 777023 w 6642045"/>
              <a:gd name="connsiteY312" fmla="*/ 594852 h 1231864"/>
              <a:gd name="connsiteX313" fmla="*/ 779513 w 6642045"/>
              <a:gd name="connsiteY313" fmla="*/ 636836 h 1231864"/>
              <a:gd name="connsiteX314" fmla="*/ 782003 w 6642045"/>
              <a:gd name="connsiteY314" fmla="*/ 711317 h 1231864"/>
              <a:gd name="connsiteX315" fmla="*/ 784493 w 6642045"/>
              <a:gd name="connsiteY315" fmla="*/ 607141 h 1231864"/>
              <a:gd name="connsiteX316" fmla="*/ 786983 w 6642045"/>
              <a:gd name="connsiteY316" fmla="*/ 535950 h 1231864"/>
              <a:gd name="connsiteX317" fmla="*/ 789477 w 6642045"/>
              <a:gd name="connsiteY317" fmla="*/ 591765 h 1231864"/>
              <a:gd name="connsiteX318" fmla="*/ 791967 w 6642045"/>
              <a:gd name="connsiteY318" fmla="*/ 570438 h 1231864"/>
              <a:gd name="connsiteX319" fmla="*/ 794458 w 6642045"/>
              <a:gd name="connsiteY319" fmla="*/ 503457 h 1231864"/>
              <a:gd name="connsiteX320" fmla="*/ 796948 w 6642045"/>
              <a:gd name="connsiteY320" fmla="*/ 502071 h 1231864"/>
              <a:gd name="connsiteX321" fmla="*/ 799438 w 6642045"/>
              <a:gd name="connsiteY321" fmla="*/ 478776 h 1231864"/>
              <a:gd name="connsiteX322" fmla="*/ 801928 w 6642045"/>
              <a:gd name="connsiteY322" fmla="*/ 629003 h 1231864"/>
              <a:gd name="connsiteX323" fmla="*/ 804418 w 6642045"/>
              <a:gd name="connsiteY323" fmla="*/ 501130 h 1231864"/>
              <a:gd name="connsiteX324" fmla="*/ 806908 w 6642045"/>
              <a:gd name="connsiteY324" fmla="*/ 369819 h 1231864"/>
              <a:gd name="connsiteX325" fmla="*/ 809398 w 6642045"/>
              <a:gd name="connsiteY325" fmla="*/ 358174 h 1231864"/>
              <a:gd name="connsiteX326" fmla="*/ 811892 w 6642045"/>
              <a:gd name="connsiteY326" fmla="*/ 388711 h 1231864"/>
              <a:gd name="connsiteX327" fmla="*/ 814382 w 6642045"/>
              <a:gd name="connsiteY327" fmla="*/ 423674 h 1231864"/>
              <a:gd name="connsiteX328" fmla="*/ 816872 w 6642045"/>
              <a:gd name="connsiteY328" fmla="*/ 568879 h 1231864"/>
              <a:gd name="connsiteX329" fmla="*/ 819362 w 6642045"/>
              <a:gd name="connsiteY329" fmla="*/ 546408 h 1231864"/>
              <a:gd name="connsiteX330" fmla="*/ 821852 w 6642045"/>
              <a:gd name="connsiteY330" fmla="*/ 547790 h 1231864"/>
              <a:gd name="connsiteX331" fmla="*/ 824342 w 6642045"/>
              <a:gd name="connsiteY331" fmla="*/ 505474 h 1231864"/>
              <a:gd name="connsiteX332" fmla="*/ 826832 w 6642045"/>
              <a:gd name="connsiteY332" fmla="*/ 370968 h 1231864"/>
              <a:gd name="connsiteX333" fmla="*/ 829323 w 6642045"/>
              <a:gd name="connsiteY333" fmla="*/ 489743 h 1231864"/>
              <a:gd name="connsiteX334" fmla="*/ 831813 w 6642045"/>
              <a:gd name="connsiteY334" fmla="*/ 510457 h 1231864"/>
              <a:gd name="connsiteX335" fmla="*/ 834303 w 6642045"/>
              <a:gd name="connsiteY335" fmla="*/ 363640 h 1231864"/>
              <a:gd name="connsiteX336" fmla="*/ 836793 w 6642045"/>
              <a:gd name="connsiteY336" fmla="*/ 315397 h 1231864"/>
              <a:gd name="connsiteX337" fmla="*/ 839283 w 6642045"/>
              <a:gd name="connsiteY337" fmla="*/ 278906 h 1231864"/>
              <a:gd name="connsiteX338" fmla="*/ 841777 w 6642045"/>
              <a:gd name="connsiteY338" fmla="*/ 259777 h 1231864"/>
              <a:gd name="connsiteX339" fmla="*/ 844267 w 6642045"/>
              <a:gd name="connsiteY339" fmla="*/ 223220 h 1231864"/>
              <a:gd name="connsiteX340" fmla="*/ 846757 w 6642045"/>
              <a:gd name="connsiteY340" fmla="*/ 297602 h 1231864"/>
              <a:gd name="connsiteX341" fmla="*/ 849247 w 6642045"/>
              <a:gd name="connsiteY341" fmla="*/ 347370 h 1231864"/>
              <a:gd name="connsiteX342" fmla="*/ 851737 w 6642045"/>
              <a:gd name="connsiteY342" fmla="*/ 331269 h 1231864"/>
              <a:gd name="connsiteX343" fmla="*/ 854227 w 6642045"/>
              <a:gd name="connsiteY343" fmla="*/ 456948 h 1231864"/>
              <a:gd name="connsiteX344" fmla="*/ 856717 w 6642045"/>
              <a:gd name="connsiteY344" fmla="*/ 505154 h 1231864"/>
              <a:gd name="connsiteX345" fmla="*/ 859207 w 6642045"/>
              <a:gd name="connsiteY345" fmla="*/ 501018 h 1231864"/>
              <a:gd name="connsiteX346" fmla="*/ 861697 w 6642045"/>
              <a:gd name="connsiteY346" fmla="*/ 291735 h 1231864"/>
              <a:gd name="connsiteX347" fmla="*/ 864192 w 6642045"/>
              <a:gd name="connsiteY347" fmla="*/ 219377 h 1231864"/>
              <a:gd name="connsiteX348" fmla="*/ 866682 w 6642045"/>
              <a:gd name="connsiteY348" fmla="*/ 204285 h 1231864"/>
              <a:gd name="connsiteX349" fmla="*/ 869172 w 6642045"/>
              <a:gd name="connsiteY349" fmla="*/ 301220 h 1231864"/>
              <a:gd name="connsiteX350" fmla="*/ 871662 w 6642045"/>
              <a:gd name="connsiteY350" fmla="*/ 386055 h 1231864"/>
              <a:gd name="connsiteX351" fmla="*/ 874152 w 6642045"/>
              <a:gd name="connsiteY351" fmla="*/ 484933 h 1231864"/>
              <a:gd name="connsiteX352" fmla="*/ 876642 w 6642045"/>
              <a:gd name="connsiteY352" fmla="*/ 550036 h 1231864"/>
              <a:gd name="connsiteX353" fmla="*/ 879132 w 6642045"/>
              <a:gd name="connsiteY353" fmla="*/ 550605 h 1231864"/>
              <a:gd name="connsiteX354" fmla="*/ 881622 w 6642045"/>
              <a:gd name="connsiteY354" fmla="*/ 661436 h 1231864"/>
              <a:gd name="connsiteX355" fmla="*/ 884112 w 6642045"/>
              <a:gd name="connsiteY355" fmla="*/ 564022 h 1231864"/>
              <a:gd name="connsiteX356" fmla="*/ 886602 w 6642045"/>
              <a:gd name="connsiteY356" fmla="*/ 540389 h 1231864"/>
              <a:gd name="connsiteX357" fmla="*/ 889096 w 6642045"/>
              <a:gd name="connsiteY357" fmla="*/ 559276 h 1231864"/>
              <a:gd name="connsiteX358" fmla="*/ 891586 w 6642045"/>
              <a:gd name="connsiteY358" fmla="*/ 485041 h 1231864"/>
              <a:gd name="connsiteX359" fmla="*/ 894077 w 6642045"/>
              <a:gd name="connsiteY359" fmla="*/ 474065 h 1231864"/>
              <a:gd name="connsiteX360" fmla="*/ 896567 w 6642045"/>
              <a:gd name="connsiteY360" fmla="*/ 620462 h 1231864"/>
              <a:gd name="connsiteX361" fmla="*/ 899057 w 6642045"/>
              <a:gd name="connsiteY361" fmla="*/ 516502 h 1231864"/>
              <a:gd name="connsiteX362" fmla="*/ 901547 w 6642045"/>
              <a:gd name="connsiteY362" fmla="*/ 574234 h 1231864"/>
              <a:gd name="connsiteX363" fmla="*/ 904037 w 6642045"/>
              <a:gd name="connsiteY363" fmla="*/ 504774 h 1231864"/>
              <a:gd name="connsiteX364" fmla="*/ 906527 w 6642045"/>
              <a:gd name="connsiteY364" fmla="*/ 519887 h 1231864"/>
              <a:gd name="connsiteX365" fmla="*/ 909017 w 6642045"/>
              <a:gd name="connsiteY365" fmla="*/ 400507 h 1231864"/>
              <a:gd name="connsiteX366" fmla="*/ 911507 w 6642045"/>
              <a:gd name="connsiteY366" fmla="*/ 392878 h 1231864"/>
              <a:gd name="connsiteX367" fmla="*/ 913997 w 6642045"/>
              <a:gd name="connsiteY367" fmla="*/ 355061 h 1231864"/>
              <a:gd name="connsiteX368" fmla="*/ 916487 w 6642045"/>
              <a:gd name="connsiteY368" fmla="*/ 340621 h 1231864"/>
              <a:gd name="connsiteX369" fmla="*/ 918981 w 6642045"/>
              <a:gd name="connsiteY369" fmla="*/ 365221 h 1231864"/>
              <a:gd name="connsiteX370" fmla="*/ 921471 w 6642045"/>
              <a:gd name="connsiteY370" fmla="*/ 368174 h 1231864"/>
              <a:gd name="connsiteX371" fmla="*/ 923961 w 6642045"/>
              <a:gd name="connsiteY371" fmla="*/ 504105 h 1231864"/>
              <a:gd name="connsiteX372" fmla="*/ 926451 w 6642045"/>
              <a:gd name="connsiteY372" fmla="*/ 550528 h 1231864"/>
              <a:gd name="connsiteX373" fmla="*/ 928942 w 6642045"/>
              <a:gd name="connsiteY373" fmla="*/ 459487 h 1231864"/>
              <a:gd name="connsiteX374" fmla="*/ 931432 w 6642045"/>
              <a:gd name="connsiteY374" fmla="*/ 411259 h 1231864"/>
              <a:gd name="connsiteX375" fmla="*/ 933922 w 6642045"/>
              <a:gd name="connsiteY375" fmla="*/ 369396 h 1231864"/>
              <a:gd name="connsiteX376" fmla="*/ 936412 w 6642045"/>
              <a:gd name="connsiteY376" fmla="*/ 512115 h 1231864"/>
              <a:gd name="connsiteX377" fmla="*/ 938902 w 6642045"/>
              <a:gd name="connsiteY377" fmla="*/ 536775 h 1231864"/>
              <a:gd name="connsiteX378" fmla="*/ 941396 w 6642045"/>
              <a:gd name="connsiteY378" fmla="*/ 467009 h 1231864"/>
              <a:gd name="connsiteX379" fmla="*/ 943886 w 6642045"/>
              <a:gd name="connsiteY379" fmla="*/ 426502 h 1231864"/>
              <a:gd name="connsiteX380" fmla="*/ 946376 w 6642045"/>
              <a:gd name="connsiteY380" fmla="*/ 373943 h 1231864"/>
              <a:gd name="connsiteX381" fmla="*/ 948866 w 6642045"/>
              <a:gd name="connsiteY381" fmla="*/ 436191 h 1231864"/>
              <a:gd name="connsiteX382" fmla="*/ 951356 w 6642045"/>
              <a:gd name="connsiteY382" fmla="*/ 489065 h 1231864"/>
              <a:gd name="connsiteX383" fmla="*/ 953846 w 6642045"/>
              <a:gd name="connsiteY383" fmla="*/ 550903 h 1231864"/>
              <a:gd name="connsiteX384" fmla="*/ 956336 w 6642045"/>
              <a:gd name="connsiteY384" fmla="*/ 595007 h 1231864"/>
              <a:gd name="connsiteX385" fmla="*/ 958826 w 6642045"/>
              <a:gd name="connsiteY385" fmla="*/ 617176 h 1231864"/>
              <a:gd name="connsiteX386" fmla="*/ 961317 w 6642045"/>
              <a:gd name="connsiteY386" fmla="*/ 599105 h 1231864"/>
              <a:gd name="connsiteX387" fmla="*/ 963807 w 6642045"/>
              <a:gd name="connsiteY387" fmla="*/ 573435 h 1231864"/>
              <a:gd name="connsiteX388" fmla="*/ 966297 w 6642045"/>
              <a:gd name="connsiteY388" fmla="*/ 453299 h 1231864"/>
              <a:gd name="connsiteX389" fmla="*/ 968787 w 6642045"/>
              <a:gd name="connsiteY389" fmla="*/ 502227 h 1231864"/>
              <a:gd name="connsiteX390" fmla="*/ 971281 w 6642045"/>
              <a:gd name="connsiteY390" fmla="*/ 590206 h 1231864"/>
              <a:gd name="connsiteX391" fmla="*/ 973771 w 6642045"/>
              <a:gd name="connsiteY391" fmla="*/ 646012 h 1231864"/>
              <a:gd name="connsiteX392" fmla="*/ 976261 w 6642045"/>
              <a:gd name="connsiteY392" fmla="*/ 704132 h 1231864"/>
              <a:gd name="connsiteX393" fmla="*/ 978751 w 6642045"/>
              <a:gd name="connsiteY393" fmla="*/ 644371 h 1231864"/>
              <a:gd name="connsiteX394" fmla="*/ 981241 w 6642045"/>
              <a:gd name="connsiteY394" fmla="*/ 648905 h 1231864"/>
              <a:gd name="connsiteX395" fmla="*/ 983731 w 6642045"/>
              <a:gd name="connsiteY395" fmla="*/ 652506 h 1231864"/>
              <a:gd name="connsiteX396" fmla="*/ 986221 w 6642045"/>
              <a:gd name="connsiteY396" fmla="*/ 665408 h 1231864"/>
              <a:gd name="connsiteX397" fmla="*/ 988711 w 6642045"/>
              <a:gd name="connsiteY397" fmla="*/ 690694 h 1231864"/>
              <a:gd name="connsiteX398" fmla="*/ 991201 w 6642045"/>
              <a:gd name="connsiteY398" fmla="*/ 843029 h 1231864"/>
              <a:gd name="connsiteX399" fmla="*/ 993696 w 6642045"/>
              <a:gd name="connsiteY399" fmla="*/ 810800 h 1231864"/>
              <a:gd name="connsiteX400" fmla="*/ 996186 w 6642045"/>
              <a:gd name="connsiteY400" fmla="*/ 798558 h 1231864"/>
              <a:gd name="connsiteX401" fmla="*/ 998676 w 6642045"/>
              <a:gd name="connsiteY401" fmla="*/ 682477 h 1231864"/>
              <a:gd name="connsiteX402" fmla="*/ 1001166 w 6642045"/>
              <a:gd name="connsiteY402" fmla="*/ 671237 h 1231864"/>
              <a:gd name="connsiteX403" fmla="*/ 1003656 w 6642045"/>
              <a:gd name="connsiteY403" fmla="*/ 754476 h 1231864"/>
              <a:gd name="connsiteX404" fmla="*/ 1006146 w 6642045"/>
              <a:gd name="connsiteY404" fmla="*/ 803640 h 1231864"/>
              <a:gd name="connsiteX405" fmla="*/ 1008636 w 6642045"/>
              <a:gd name="connsiteY405" fmla="*/ 867953 h 1231864"/>
              <a:gd name="connsiteX406" fmla="*/ 1011126 w 6642045"/>
              <a:gd name="connsiteY406" fmla="*/ 962215 h 1231864"/>
              <a:gd name="connsiteX407" fmla="*/ 1013616 w 6642045"/>
              <a:gd name="connsiteY407" fmla="*/ 924445 h 1231864"/>
              <a:gd name="connsiteX408" fmla="*/ 1016106 w 6642045"/>
              <a:gd name="connsiteY408" fmla="*/ 879313 h 1231864"/>
              <a:gd name="connsiteX409" fmla="*/ 1018596 w 6642045"/>
              <a:gd name="connsiteY409" fmla="*/ 753007 h 1231864"/>
              <a:gd name="connsiteX410" fmla="*/ 1021090 w 6642045"/>
              <a:gd name="connsiteY410" fmla="*/ 713463 h 1231864"/>
              <a:gd name="connsiteX411" fmla="*/ 1023580 w 6642045"/>
              <a:gd name="connsiteY411" fmla="*/ 749868 h 1231864"/>
              <a:gd name="connsiteX412" fmla="*/ 1026070 w 6642045"/>
              <a:gd name="connsiteY412" fmla="*/ 786390 h 1231864"/>
              <a:gd name="connsiteX413" fmla="*/ 1028561 w 6642045"/>
              <a:gd name="connsiteY413" fmla="*/ 754881 h 1231864"/>
              <a:gd name="connsiteX414" fmla="*/ 1031051 w 6642045"/>
              <a:gd name="connsiteY414" fmla="*/ 602616 h 1231864"/>
              <a:gd name="connsiteX415" fmla="*/ 1033541 w 6642045"/>
              <a:gd name="connsiteY415" fmla="*/ 543101 h 1231864"/>
              <a:gd name="connsiteX416" fmla="*/ 1036031 w 6642045"/>
              <a:gd name="connsiteY416" fmla="*/ 468896 h 1231864"/>
              <a:gd name="connsiteX417" fmla="*/ 1038521 w 6642045"/>
              <a:gd name="connsiteY417" fmla="*/ 419900 h 1231864"/>
              <a:gd name="connsiteX418" fmla="*/ 1041011 w 6642045"/>
              <a:gd name="connsiteY418" fmla="*/ 584722 h 1231864"/>
              <a:gd name="connsiteX419" fmla="*/ 1043501 w 6642045"/>
              <a:gd name="connsiteY419" fmla="*/ 640986 h 1231864"/>
              <a:gd name="connsiteX420" fmla="*/ 1045995 w 6642045"/>
              <a:gd name="connsiteY420" fmla="*/ 761700 h 1231864"/>
              <a:gd name="connsiteX421" fmla="*/ 1048485 w 6642045"/>
              <a:gd name="connsiteY421" fmla="*/ 819954 h 1231864"/>
              <a:gd name="connsiteX422" fmla="*/ 1050975 w 6642045"/>
              <a:gd name="connsiteY422" fmla="*/ 747351 h 1231864"/>
              <a:gd name="connsiteX423" fmla="*/ 1053465 w 6642045"/>
              <a:gd name="connsiteY423" fmla="*/ 740382 h 1231864"/>
              <a:gd name="connsiteX424" fmla="*/ 1055955 w 6642045"/>
              <a:gd name="connsiteY424" fmla="*/ 825887 h 1231864"/>
              <a:gd name="connsiteX425" fmla="*/ 1058445 w 6642045"/>
              <a:gd name="connsiteY425" fmla="*/ 822527 h 1231864"/>
              <a:gd name="connsiteX426" fmla="*/ 1060936 w 6642045"/>
              <a:gd name="connsiteY426" fmla="*/ 705838 h 1231864"/>
              <a:gd name="connsiteX427" fmla="*/ 1063426 w 6642045"/>
              <a:gd name="connsiteY427" fmla="*/ 784041 h 1231864"/>
              <a:gd name="connsiteX428" fmla="*/ 1065916 w 6642045"/>
              <a:gd name="connsiteY428" fmla="*/ 793035 h 1231864"/>
              <a:gd name="connsiteX429" fmla="*/ 1068406 w 6642045"/>
              <a:gd name="connsiteY429" fmla="*/ 802854 h 1231864"/>
              <a:gd name="connsiteX430" fmla="*/ 1070900 w 6642045"/>
              <a:gd name="connsiteY430" fmla="*/ 852213 h 1231864"/>
              <a:gd name="connsiteX431" fmla="*/ 1073390 w 6642045"/>
              <a:gd name="connsiteY431" fmla="*/ 858690 h 1231864"/>
              <a:gd name="connsiteX432" fmla="*/ 1075880 w 6642045"/>
              <a:gd name="connsiteY432" fmla="*/ 828145 h 1231864"/>
              <a:gd name="connsiteX433" fmla="*/ 1078370 w 6642045"/>
              <a:gd name="connsiteY433" fmla="*/ 802194 h 1231864"/>
              <a:gd name="connsiteX434" fmla="*/ 1080860 w 6642045"/>
              <a:gd name="connsiteY434" fmla="*/ 776709 h 1231864"/>
              <a:gd name="connsiteX435" fmla="*/ 1083350 w 6642045"/>
              <a:gd name="connsiteY435" fmla="*/ 781990 h 1231864"/>
              <a:gd name="connsiteX436" fmla="*/ 1085840 w 6642045"/>
              <a:gd name="connsiteY436" fmla="*/ 825498 h 1231864"/>
              <a:gd name="connsiteX437" fmla="*/ 1088330 w 6642045"/>
              <a:gd name="connsiteY437" fmla="*/ 717630 h 1231864"/>
              <a:gd name="connsiteX438" fmla="*/ 1090821 w 6642045"/>
              <a:gd name="connsiteY438" fmla="*/ 720942 h 1231864"/>
              <a:gd name="connsiteX439" fmla="*/ 1093311 w 6642045"/>
              <a:gd name="connsiteY439" fmla="*/ 623627 h 1231864"/>
              <a:gd name="connsiteX440" fmla="*/ 1095801 w 6642045"/>
              <a:gd name="connsiteY440" fmla="*/ 556875 h 1231864"/>
              <a:gd name="connsiteX441" fmla="*/ 1098295 w 6642045"/>
              <a:gd name="connsiteY441" fmla="*/ 624180 h 1231864"/>
              <a:gd name="connsiteX442" fmla="*/ 1100785 w 6642045"/>
              <a:gd name="connsiteY442" fmla="*/ 720229 h 1231864"/>
              <a:gd name="connsiteX443" fmla="*/ 1103275 w 6642045"/>
              <a:gd name="connsiteY443" fmla="*/ 812587 h 1231864"/>
              <a:gd name="connsiteX444" fmla="*/ 1105765 w 6642045"/>
              <a:gd name="connsiteY444" fmla="*/ 710872 h 1231864"/>
              <a:gd name="connsiteX445" fmla="*/ 1108255 w 6642045"/>
              <a:gd name="connsiteY445" fmla="*/ 567299 h 1231864"/>
              <a:gd name="connsiteX446" fmla="*/ 1110745 w 6642045"/>
              <a:gd name="connsiteY446" fmla="*/ 552726 h 1231864"/>
              <a:gd name="connsiteX447" fmla="*/ 1113235 w 6642045"/>
              <a:gd name="connsiteY447" fmla="*/ 526338 h 1231864"/>
              <a:gd name="connsiteX448" fmla="*/ 1115725 w 6642045"/>
              <a:gd name="connsiteY448" fmla="*/ 542155 h 1231864"/>
              <a:gd name="connsiteX449" fmla="*/ 1118215 w 6642045"/>
              <a:gd name="connsiteY449" fmla="*/ 551344 h 1231864"/>
              <a:gd name="connsiteX450" fmla="*/ 1120705 w 6642045"/>
              <a:gd name="connsiteY450" fmla="*/ 568849 h 1231864"/>
              <a:gd name="connsiteX451" fmla="*/ 1123199 w 6642045"/>
              <a:gd name="connsiteY451" fmla="*/ 570162 h 1231864"/>
              <a:gd name="connsiteX452" fmla="*/ 1125690 w 6642045"/>
              <a:gd name="connsiteY452" fmla="*/ 697210 h 1231864"/>
              <a:gd name="connsiteX453" fmla="*/ 1128180 w 6642045"/>
              <a:gd name="connsiteY453" fmla="*/ 625717 h 1231864"/>
              <a:gd name="connsiteX454" fmla="*/ 1130670 w 6642045"/>
              <a:gd name="connsiteY454" fmla="*/ 652130 h 1231864"/>
              <a:gd name="connsiteX455" fmla="*/ 1133160 w 6642045"/>
              <a:gd name="connsiteY455" fmla="*/ 717250 h 1231864"/>
              <a:gd name="connsiteX456" fmla="*/ 1135650 w 6642045"/>
              <a:gd name="connsiteY456" fmla="*/ 758098 h 1231864"/>
              <a:gd name="connsiteX457" fmla="*/ 1138140 w 6642045"/>
              <a:gd name="connsiteY457" fmla="*/ 783618 h 1231864"/>
              <a:gd name="connsiteX458" fmla="*/ 1140630 w 6642045"/>
              <a:gd name="connsiteY458" fmla="*/ 838366 h 1231864"/>
              <a:gd name="connsiteX459" fmla="*/ 1143120 w 6642045"/>
              <a:gd name="connsiteY459" fmla="*/ 866981 h 1231864"/>
              <a:gd name="connsiteX460" fmla="*/ 1145610 w 6642045"/>
              <a:gd name="connsiteY460" fmla="*/ 1033064 h 1231864"/>
              <a:gd name="connsiteX461" fmla="*/ 1148100 w 6642045"/>
              <a:gd name="connsiteY461" fmla="*/ 767615 h 1231864"/>
              <a:gd name="connsiteX462" fmla="*/ 1150594 w 6642045"/>
              <a:gd name="connsiteY462" fmla="*/ 723792 h 1231864"/>
              <a:gd name="connsiteX463" fmla="*/ 1153084 w 6642045"/>
              <a:gd name="connsiteY463" fmla="*/ 779714 h 1231864"/>
              <a:gd name="connsiteX464" fmla="*/ 1155574 w 6642045"/>
              <a:gd name="connsiteY464" fmla="*/ 620825 h 1231864"/>
              <a:gd name="connsiteX465" fmla="*/ 1158065 w 6642045"/>
              <a:gd name="connsiteY465" fmla="*/ 561681 h 1231864"/>
              <a:gd name="connsiteX466" fmla="*/ 1160555 w 6642045"/>
              <a:gd name="connsiteY466" fmla="*/ 537332 h 1231864"/>
              <a:gd name="connsiteX467" fmla="*/ 1163045 w 6642045"/>
              <a:gd name="connsiteY467" fmla="*/ 366831 h 1231864"/>
              <a:gd name="connsiteX468" fmla="*/ 1165535 w 6642045"/>
              <a:gd name="connsiteY468" fmla="*/ 301693 h 1231864"/>
              <a:gd name="connsiteX469" fmla="*/ 1168025 w 6642045"/>
              <a:gd name="connsiteY469" fmla="*/ 438812 h 1231864"/>
              <a:gd name="connsiteX470" fmla="*/ 1170515 w 6642045"/>
              <a:gd name="connsiteY470" fmla="*/ 484367 h 1231864"/>
              <a:gd name="connsiteX471" fmla="*/ 1173005 w 6642045"/>
              <a:gd name="connsiteY471" fmla="*/ 477152 h 1231864"/>
              <a:gd name="connsiteX472" fmla="*/ 1175499 w 6642045"/>
              <a:gd name="connsiteY472" fmla="*/ 440294 h 1231864"/>
              <a:gd name="connsiteX473" fmla="*/ 1177989 w 6642045"/>
              <a:gd name="connsiteY473" fmla="*/ 437232 h 1231864"/>
              <a:gd name="connsiteX474" fmla="*/ 1180479 w 6642045"/>
              <a:gd name="connsiteY474" fmla="*/ 473460 h 1231864"/>
              <a:gd name="connsiteX475" fmla="*/ 1182969 w 6642045"/>
              <a:gd name="connsiteY475" fmla="*/ 461231 h 1231864"/>
              <a:gd name="connsiteX476" fmla="*/ 1185459 w 6642045"/>
              <a:gd name="connsiteY476" fmla="*/ 464967 h 1231864"/>
              <a:gd name="connsiteX477" fmla="*/ 1187949 w 6642045"/>
              <a:gd name="connsiteY477" fmla="*/ 569389 h 1231864"/>
              <a:gd name="connsiteX478" fmla="*/ 1190440 w 6642045"/>
              <a:gd name="connsiteY478" fmla="*/ 615665 h 1231864"/>
              <a:gd name="connsiteX479" fmla="*/ 1192930 w 6642045"/>
              <a:gd name="connsiteY479" fmla="*/ 754134 h 1231864"/>
              <a:gd name="connsiteX480" fmla="*/ 1195420 w 6642045"/>
              <a:gd name="connsiteY480" fmla="*/ 607810 h 1231864"/>
              <a:gd name="connsiteX481" fmla="*/ 1197910 w 6642045"/>
              <a:gd name="connsiteY481" fmla="*/ 579212 h 1231864"/>
              <a:gd name="connsiteX482" fmla="*/ 1200404 w 6642045"/>
              <a:gd name="connsiteY482" fmla="*/ 668539 h 1231864"/>
              <a:gd name="connsiteX483" fmla="*/ 1202894 w 6642045"/>
              <a:gd name="connsiteY483" fmla="*/ 635623 h 1231864"/>
              <a:gd name="connsiteX484" fmla="*/ 1205384 w 6642045"/>
              <a:gd name="connsiteY484" fmla="*/ 618169 h 1231864"/>
              <a:gd name="connsiteX485" fmla="*/ 1207874 w 6642045"/>
              <a:gd name="connsiteY485" fmla="*/ 591998 h 1231864"/>
              <a:gd name="connsiteX486" fmla="*/ 1210364 w 6642045"/>
              <a:gd name="connsiteY486" fmla="*/ 664251 h 1231864"/>
              <a:gd name="connsiteX487" fmla="*/ 1212854 w 6642045"/>
              <a:gd name="connsiteY487" fmla="*/ 715760 h 1231864"/>
              <a:gd name="connsiteX488" fmla="*/ 1215344 w 6642045"/>
              <a:gd name="connsiteY488" fmla="*/ 729500 h 1231864"/>
              <a:gd name="connsiteX489" fmla="*/ 1217834 w 6642045"/>
              <a:gd name="connsiteY489" fmla="*/ 543053 h 1231864"/>
              <a:gd name="connsiteX490" fmla="*/ 1220324 w 6642045"/>
              <a:gd name="connsiteY490" fmla="*/ 494061 h 1231864"/>
              <a:gd name="connsiteX491" fmla="*/ 1222814 w 6642045"/>
              <a:gd name="connsiteY491" fmla="*/ 556050 h 1231864"/>
              <a:gd name="connsiteX492" fmla="*/ 1225304 w 6642045"/>
              <a:gd name="connsiteY492" fmla="*/ 581138 h 1231864"/>
              <a:gd name="connsiteX493" fmla="*/ 1227799 w 6642045"/>
              <a:gd name="connsiteY493" fmla="*/ 654505 h 1231864"/>
              <a:gd name="connsiteX494" fmla="*/ 1230289 w 6642045"/>
              <a:gd name="connsiteY494" fmla="*/ 783471 h 1231864"/>
              <a:gd name="connsiteX495" fmla="*/ 1232779 w 6642045"/>
              <a:gd name="connsiteY495" fmla="*/ 619870 h 1231864"/>
              <a:gd name="connsiteX496" fmla="*/ 1235269 w 6642045"/>
              <a:gd name="connsiteY496" fmla="*/ 471914 h 1231864"/>
              <a:gd name="connsiteX497" fmla="*/ 1237759 w 6642045"/>
              <a:gd name="connsiteY497" fmla="*/ 476975 h 1231864"/>
              <a:gd name="connsiteX498" fmla="*/ 1240249 w 6642045"/>
              <a:gd name="connsiteY498" fmla="*/ 566060 h 1231864"/>
              <a:gd name="connsiteX499" fmla="*/ 1242739 w 6642045"/>
              <a:gd name="connsiteY499" fmla="*/ 597287 h 1231864"/>
              <a:gd name="connsiteX500" fmla="*/ 1245229 w 6642045"/>
              <a:gd name="connsiteY500" fmla="*/ 633252 h 1231864"/>
              <a:gd name="connsiteX501" fmla="*/ 1247719 w 6642045"/>
              <a:gd name="connsiteY501" fmla="*/ 567420 h 1231864"/>
              <a:gd name="connsiteX502" fmla="*/ 1250209 w 6642045"/>
              <a:gd name="connsiteY502" fmla="*/ 517793 h 1231864"/>
              <a:gd name="connsiteX503" fmla="*/ 1252703 w 6642045"/>
              <a:gd name="connsiteY503" fmla="*/ 419990 h 1231864"/>
              <a:gd name="connsiteX504" fmla="*/ 1255194 w 6642045"/>
              <a:gd name="connsiteY504" fmla="*/ 443208 h 1231864"/>
              <a:gd name="connsiteX505" fmla="*/ 1257684 w 6642045"/>
              <a:gd name="connsiteY505" fmla="*/ 464526 h 1231864"/>
              <a:gd name="connsiteX506" fmla="*/ 1260174 w 6642045"/>
              <a:gd name="connsiteY506" fmla="*/ 431424 h 1231864"/>
              <a:gd name="connsiteX507" fmla="*/ 1262664 w 6642045"/>
              <a:gd name="connsiteY507" fmla="*/ 437681 h 1231864"/>
              <a:gd name="connsiteX508" fmla="*/ 1265154 w 6642045"/>
              <a:gd name="connsiteY508" fmla="*/ 320576 h 1231864"/>
              <a:gd name="connsiteX509" fmla="*/ 1267644 w 6642045"/>
              <a:gd name="connsiteY509" fmla="*/ 266963 h 1231864"/>
              <a:gd name="connsiteX510" fmla="*/ 1270134 w 6642045"/>
              <a:gd name="connsiteY510" fmla="*/ 185389 h 1231864"/>
              <a:gd name="connsiteX511" fmla="*/ 1272624 w 6642045"/>
              <a:gd name="connsiteY511" fmla="*/ 195317 h 1231864"/>
              <a:gd name="connsiteX512" fmla="*/ 1275114 w 6642045"/>
              <a:gd name="connsiteY512" fmla="*/ 272974 h 1231864"/>
              <a:gd name="connsiteX513" fmla="*/ 1277604 w 6642045"/>
              <a:gd name="connsiteY513" fmla="*/ 367876 h 1231864"/>
              <a:gd name="connsiteX514" fmla="*/ 1280098 w 6642045"/>
              <a:gd name="connsiteY514" fmla="*/ 443649 h 1231864"/>
              <a:gd name="connsiteX515" fmla="*/ 1282588 w 6642045"/>
              <a:gd name="connsiteY515" fmla="*/ 616416 h 1231864"/>
              <a:gd name="connsiteX516" fmla="*/ 1285078 w 6642045"/>
              <a:gd name="connsiteY516" fmla="*/ 511873 h 1231864"/>
              <a:gd name="connsiteX517" fmla="*/ 1287568 w 6642045"/>
              <a:gd name="connsiteY517" fmla="*/ 427184 h 1231864"/>
              <a:gd name="connsiteX518" fmla="*/ 1290058 w 6642045"/>
              <a:gd name="connsiteY518" fmla="*/ 341485 h 1231864"/>
              <a:gd name="connsiteX519" fmla="*/ 1292549 w 6642045"/>
              <a:gd name="connsiteY519" fmla="*/ 460549 h 1231864"/>
              <a:gd name="connsiteX520" fmla="*/ 1295039 w 6642045"/>
              <a:gd name="connsiteY520" fmla="*/ 496332 h 1231864"/>
              <a:gd name="connsiteX521" fmla="*/ 1297529 w 6642045"/>
              <a:gd name="connsiteY521" fmla="*/ 432392 h 1231864"/>
              <a:gd name="connsiteX522" fmla="*/ 1300019 w 6642045"/>
              <a:gd name="connsiteY522" fmla="*/ 596739 h 1231864"/>
              <a:gd name="connsiteX523" fmla="*/ 1302509 w 6642045"/>
              <a:gd name="connsiteY523" fmla="*/ 713118 h 1231864"/>
              <a:gd name="connsiteX524" fmla="*/ 1305003 w 6642045"/>
              <a:gd name="connsiteY524" fmla="*/ 729384 h 1231864"/>
              <a:gd name="connsiteX525" fmla="*/ 1307493 w 6642045"/>
              <a:gd name="connsiteY525" fmla="*/ 699697 h 1231864"/>
              <a:gd name="connsiteX526" fmla="*/ 1309983 w 6642045"/>
              <a:gd name="connsiteY526" fmla="*/ 651327 h 1231864"/>
              <a:gd name="connsiteX527" fmla="*/ 1312473 w 6642045"/>
              <a:gd name="connsiteY527" fmla="*/ 506191 h 1231864"/>
              <a:gd name="connsiteX528" fmla="*/ 1314963 w 6642045"/>
              <a:gd name="connsiteY528" fmla="*/ 533407 h 1231864"/>
              <a:gd name="connsiteX529" fmla="*/ 1317453 w 6642045"/>
              <a:gd name="connsiteY529" fmla="*/ 515742 h 1231864"/>
              <a:gd name="connsiteX530" fmla="*/ 1319943 w 6642045"/>
              <a:gd name="connsiteY530" fmla="*/ 489406 h 1231864"/>
              <a:gd name="connsiteX531" fmla="*/ 1322433 w 6642045"/>
              <a:gd name="connsiteY531" fmla="*/ 587749 h 1231864"/>
              <a:gd name="connsiteX532" fmla="*/ 1324923 w 6642045"/>
              <a:gd name="connsiteY532" fmla="*/ 628891 h 1231864"/>
              <a:gd name="connsiteX533" fmla="*/ 1327414 w 6642045"/>
              <a:gd name="connsiteY533" fmla="*/ 711520 h 1231864"/>
              <a:gd name="connsiteX534" fmla="*/ 1329908 w 6642045"/>
              <a:gd name="connsiteY534" fmla="*/ 694805 h 1231864"/>
              <a:gd name="connsiteX535" fmla="*/ 1332398 w 6642045"/>
              <a:gd name="connsiteY535" fmla="*/ 644686 h 1231864"/>
              <a:gd name="connsiteX536" fmla="*/ 1334888 w 6642045"/>
              <a:gd name="connsiteY536" fmla="*/ 650684 h 1231864"/>
              <a:gd name="connsiteX537" fmla="*/ 1337378 w 6642045"/>
              <a:gd name="connsiteY537" fmla="*/ 714417 h 1231864"/>
              <a:gd name="connsiteX538" fmla="*/ 1339868 w 6642045"/>
              <a:gd name="connsiteY538" fmla="*/ 768371 h 1231864"/>
              <a:gd name="connsiteX539" fmla="*/ 1342358 w 6642045"/>
              <a:gd name="connsiteY539" fmla="*/ 731629 h 1231864"/>
              <a:gd name="connsiteX540" fmla="*/ 1344848 w 6642045"/>
              <a:gd name="connsiteY540" fmla="*/ 770543 h 1231864"/>
              <a:gd name="connsiteX541" fmla="*/ 1347338 w 6642045"/>
              <a:gd name="connsiteY541" fmla="*/ 793001 h 1231864"/>
              <a:gd name="connsiteX542" fmla="*/ 1349828 w 6642045"/>
              <a:gd name="connsiteY542" fmla="*/ 687983 h 1231864"/>
              <a:gd name="connsiteX543" fmla="*/ 1352318 w 6642045"/>
              <a:gd name="connsiteY543" fmla="*/ 598315 h 1231864"/>
              <a:gd name="connsiteX544" fmla="*/ 1354808 w 6642045"/>
              <a:gd name="connsiteY544" fmla="*/ 605980 h 1231864"/>
              <a:gd name="connsiteX545" fmla="*/ 1357303 w 6642045"/>
              <a:gd name="connsiteY545" fmla="*/ 569799 h 1231864"/>
              <a:gd name="connsiteX546" fmla="*/ 1359793 w 6642045"/>
              <a:gd name="connsiteY546" fmla="*/ 510219 h 1231864"/>
              <a:gd name="connsiteX547" fmla="*/ 1362283 w 6642045"/>
              <a:gd name="connsiteY547" fmla="*/ 492075 h 1231864"/>
              <a:gd name="connsiteX548" fmla="*/ 1364773 w 6642045"/>
              <a:gd name="connsiteY548" fmla="*/ 535937 h 1231864"/>
              <a:gd name="connsiteX549" fmla="*/ 1367263 w 6642045"/>
              <a:gd name="connsiteY549" fmla="*/ 519386 h 1231864"/>
              <a:gd name="connsiteX550" fmla="*/ 1369753 w 6642045"/>
              <a:gd name="connsiteY550" fmla="*/ 545083 h 1231864"/>
              <a:gd name="connsiteX551" fmla="*/ 1372243 w 6642045"/>
              <a:gd name="connsiteY551" fmla="*/ 449422 h 1231864"/>
              <a:gd name="connsiteX552" fmla="*/ 1374733 w 6642045"/>
              <a:gd name="connsiteY552" fmla="*/ 305385 h 1231864"/>
              <a:gd name="connsiteX553" fmla="*/ 1377223 w 6642045"/>
              <a:gd name="connsiteY553" fmla="*/ 207821 h 1231864"/>
              <a:gd name="connsiteX554" fmla="*/ 1379713 w 6642045"/>
              <a:gd name="connsiteY554" fmla="*/ 296221 h 1231864"/>
              <a:gd name="connsiteX555" fmla="*/ 1382207 w 6642045"/>
              <a:gd name="connsiteY555" fmla="*/ 287118 h 1231864"/>
              <a:gd name="connsiteX556" fmla="*/ 1384697 w 6642045"/>
              <a:gd name="connsiteY556" fmla="*/ 218529 h 1231864"/>
              <a:gd name="connsiteX557" fmla="*/ 1387187 w 6642045"/>
              <a:gd name="connsiteY557" fmla="*/ 402632 h 1231864"/>
              <a:gd name="connsiteX558" fmla="*/ 1389677 w 6642045"/>
              <a:gd name="connsiteY558" fmla="*/ 378050 h 1231864"/>
              <a:gd name="connsiteX559" fmla="*/ 1392168 w 6642045"/>
              <a:gd name="connsiteY559" fmla="*/ 430090 h 1231864"/>
              <a:gd name="connsiteX560" fmla="*/ 1394658 w 6642045"/>
              <a:gd name="connsiteY560" fmla="*/ 481241 h 1231864"/>
              <a:gd name="connsiteX561" fmla="*/ 1397148 w 6642045"/>
              <a:gd name="connsiteY561" fmla="*/ 415007 h 1231864"/>
              <a:gd name="connsiteX562" fmla="*/ 1399638 w 6642045"/>
              <a:gd name="connsiteY562" fmla="*/ 483508 h 1231864"/>
              <a:gd name="connsiteX563" fmla="*/ 1402128 w 6642045"/>
              <a:gd name="connsiteY563" fmla="*/ 511221 h 1231864"/>
              <a:gd name="connsiteX564" fmla="*/ 1404618 w 6642045"/>
              <a:gd name="connsiteY564" fmla="*/ 408880 h 1231864"/>
              <a:gd name="connsiteX565" fmla="*/ 1407108 w 6642045"/>
              <a:gd name="connsiteY565" fmla="*/ 347867 h 1231864"/>
              <a:gd name="connsiteX566" fmla="*/ 1409602 w 6642045"/>
              <a:gd name="connsiteY566" fmla="*/ 351166 h 1231864"/>
              <a:gd name="connsiteX567" fmla="*/ 1412092 w 6642045"/>
              <a:gd name="connsiteY567" fmla="*/ 385895 h 1231864"/>
              <a:gd name="connsiteX568" fmla="*/ 1414582 w 6642045"/>
              <a:gd name="connsiteY568" fmla="*/ 351964 h 1231864"/>
              <a:gd name="connsiteX569" fmla="*/ 1417072 w 6642045"/>
              <a:gd name="connsiteY569" fmla="*/ 395080 h 1231864"/>
              <a:gd name="connsiteX570" fmla="*/ 1419562 w 6642045"/>
              <a:gd name="connsiteY570" fmla="*/ 262992 h 1231864"/>
              <a:gd name="connsiteX571" fmla="*/ 1422052 w 6642045"/>
              <a:gd name="connsiteY571" fmla="*/ 213235 h 1231864"/>
              <a:gd name="connsiteX572" fmla="*/ 1424542 w 6642045"/>
              <a:gd name="connsiteY572" fmla="*/ 175407 h 1231864"/>
              <a:gd name="connsiteX573" fmla="*/ 1427033 w 6642045"/>
              <a:gd name="connsiteY573" fmla="*/ 179024 h 1231864"/>
              <a:gd name="connsiteX574" fmla="*/ 1429523 w 6642045"/>
              <a:gd name="connsiteY574" fmla="*/ 243000 h 1231864"/>
              <a:gd name="connsiteX575" fmla="*/ 1432017 w 6642045"/>
              <a:gd name="connsiteY575" fmla="*/ 225249 h 1231864"/>
              <a:gd name="connsiteX576" fmla="*/ 1434507 w 6642045"/>
              <a:gd name="connsiteY576" fmla="*/ 269213 h 1231864"/>
              <a:gd name="connsiteX577" fmla="*/ 1436997 w 6642045"/>
              <a:gd name="connsiteY577" fmla="*/ 229322 h 1231864"/>
              <a:gd name="connsiteX578" fmla="*/ 1439487 w 6642045"/>
              <a:gd name="connsiteY578" fmla="*/ 98214 h 1231864"/>
              <a:gd name="connsiteX579" fmla="*/ 1441977 w 6642045"/>
              <a:gd name="connsiteY579" fmla="*/ 184718 h 1231864"/>
              <a:gd name="connsiteX580" fmla="*/ 1444467 w 6642045"/>
              <a:gd name="connsiteY580" fmla="*/ 213401 h 1231864"/>
              <a:gd name="connsiteX581" fmla="*/ 1446957 w 6642045"/>
              <a:gd name="connsiteY581" fmla="*/ 115319 h 1231864"/>
              <a:gd name="connsiteX582" fmla="*/ 1449447 w 6642045"/>
              <a:gd name="connsiteY582" fmla="*/ 99684 h 1231864"/>
              <a:gd name="connsiteX583" fmla="*/ 1451937 w 6642045"/>
              <a:gd name="connsiteY583" fmla="*/ 166273 h 1231864"/>
              <a:gd name="connsiteX584" fmla="*/ 1454427 w 6642045"/>
              <a:gd name="connsiteY584" fmla="*/ 299816 h 1231864"/>
              <a:gd name="connsiteX585" fmla="*/ 1456917 w 6642045"/>
              <a:gd name="connsiteY585" fmla="*/ 325221 h 1231864"/>
              <a:gd name="connsiteX586" fmla="*/ 1459412 w 6642045"/>
              <a:gd name="connsiteY586" fmla="*/ 263386 h 1231864"/>
              <a:gd name="connsiteX587" fmla="*/ 1461902 w 6642045"/>
              <a:gd name="connsiteY587" fmla="*/ 315742 h 1231864"/>
              <a:gd name="connsiteX588" fmla="*/ 1464392 w 6642045"/>
              <a:gd name="connsiteY588" fmla="*/ 481189 h 1231864"/>
              <a:gd name="connsiteX589" fmla="*/ 1466882 w 6642045"/>
              <a:gd name="connsiteY589" fmla="*/ 529901 h 1231864"/>
              <a:gd name="connsiteX590" fmla="*/ 1469372 w 6642045"/>
              <a:gd name="connsiteY590" fmla="*/ 420202 h 1231864"/>
              <a:gd name="connsiteX591" fmla="*/ 1471862 w 6642045"/>
              <a:gd name="connsiteY591" fmla="*/ 338927 h 1231864"/>
              <a:gd name="connsiteX592" fmla="*/ 1474352 w 6642045"/>
              <a:gd name="connsiteY592" fmla="*/ 419261 h 1231864"/>
              <a:gd name="connsiteX593" fmla="*/ 1476842 w 6642045"/>
              <a:gd name="connsiteY593" fmla="*/ 572930 h 1231864"/>
              <a:gd name="connsiteX594" fmla="*/ 1479332 w 6642045"/>
              <a:gd name="connsiteY594" fmla="*/ 512849 h 1231864"/>
              <a:gd name="connsiteX595" fmla="*/ 1481822 w 6642045"/>
              <a:gd name="connsiteY595" fmla="*/ 337544 h 1231864"/>
              <a:gd name="connsiteX596" fmla="*/ 1484312 w 6642045"/>
              <a:gd name="connsiteY596" fmla="*/ 285471 h 1231864"/>
              <a:gd name="connsiteX597" fmla="*/ 1486806 w 6642045"/>
              <a:gd name="connsiteY597" fmla="*/ 216032 h 1231864"/>
              <a:gd name="connsiteX598" fmla="*/ 1489296 w 6642045"/>
              <a:gd name="connsiteY598" fmla="*/ 259699 h 1231864"/>
              <a:gd name="connsiteX599" fmla="*/ 1491787 w 6642045"/>
              <a:gd name="connsiteY599" fmla="*/ 217670 h 1231864"/>
              <a:gd name="connsiteX600" fmla="*/ 1494277 w 6642045"/>
              <a:gd name="connsiteY600" fmla="*/ 290248 h 1231864"/>
              <a:gd name="connsiteX601" fmla="*/ 1496767 w 6642045"/>
              <a:gd name="connsiteY601" fmla="*/ 371611 h 1231864"/>
              <a:gd name="connsiteX602" fmla="*/ 1499257 w 6642045"/>
              <a:gd name="connsiteY602" fmla="*/ 245840 h 1231864"/>
              <a:gd name="connsiteX603" fmla="*/ 1501747 w 6642045"/>
              <a:gd name="connsiteY603" fmla="*/ 131901 h 1231864"/>
              <a:gd name="connsiteX604" fmla="*/ 1504237 w 6642045"/>
              <a:gd name="connsiteY604" fmla="*/ 268810 h 1231864"/>
              <a:gd name="connsiteX605" fmla="*/ 1506727 w 6642045"/>
              <a:gd name="connsiteY605" fmla="*/ 327039 h 1231864"/>
              <a:gd name="connsiteX606" fmla="*/ 1509217 w 6642045"/>
              <a:gd name="connsiteY606" fmla="*/ 342728 h 1231864"/>
              <a:gd name="connsiteX607" fmla="*/ 1511711 w 6642045"/>
              <a:gd name="connsiteY607" fmla="*/ 512957 h 1231864"/>
              <a:gd name="connsiteX608" fmla="*/ 1514201 w 6642045"/>
              <a:gd name="connsiteY608" fmla="*/ 458166 h 1231864"/>
              <a:gd name="connsiteX609" fmla="*/ 1516691 w 6642045"/>
              <a:gd name="connsiteY609" fmla="*/ 519080 h 1231864"/>
              <a:gd name="connsiteX610" fmla="*/ 1519181 w 6642045"/>
              <a:gd name="connsiteY610" fmla="*/ 503211 h 1231864"/>
              <a:gd name="connsiteX611" fmla="*/ 1521671 w 6642045"/>
              <a:gd name="connsiteY611" fmla="*/ 469345 h 1231864"/>
              <a:gd name="connsiteX612" fmla="*/ 1524161 w 6642045"/>
              <a:gd name="connsiteY612" fmla="*/ 333124 h 1231864"/>
              <a:gd name="connsiteX613" fmla="*/ 1526652 w 6642045"/>
              <a:gd name="connsiteY613" fmla="*/ 435522 h 1231864"/>
              <a:gd name="connsiteX614" fmla="*/ 1529142 w 6642045"/>
              <a:gd name="connsiteY614" fmla="*/ 358623 h 1231864"/>
              <a:gd name="connsiteX615" fmla="*/ 1531632 w 6642045"/>
              <a:gd name="connsiteY615" fmla="*/ 311388 h 1231864"/>
              <a:gd name="connsiteX616" fmla="*/ 1534122 w 6642045"/>
              <a:gd name="connsiteY616" fmla="*/ 361909 h 1231864"/>
              <a:gd name="connsiteX617" fmla="*/ 1536612 w 6642045"/>
              <a:gd name="connsiteY617" fmla="*/ 415772 h 1231864"/>
              <a:gd name="connsiteX618" fmla="*/ 1539106 w 6642045"/>
              <a:gd name="connsiteY618" fmla="*/ 355281 h 1231864"/>
              <a:gd name="connsiteX619" fmla="*/ 1541596 w 6642045"/>
              <a:gd name="connsiteY619" fmla="*/ 482442 h 1231864"/>
              <a:gd name="connsiteX620" fmla="*/ 1544086 w 6642045"/>
              <a:gd name="connsiteY620" fmla="*/ 572096 h 1231864"/>
              <a:gd name="connsiteX621" fmla="*/ 1546576 w 6642045"/>
              <a:gd name="connsiteY621" fmla="*/ 401850 h 1231864"/>
              <a:gd name="connsiteX622" fmla="*/ 1549066 w 6642045"/>
              <a:gd name="connsiteY622" fmla="*/ 382536 h 1231864"/>
              <a:gd name="connsiteX623" fmla="*/ 1551556 w 6642045"/>
              <a:gd name="connsiteY623" fmla="*/ 404890 h 1231864"/>
              <a:gd name="connsiteX624" fmla="*/ 1554046 w 6642045"/>
              <a:gd name="connsiteY624" fmla="*/ 402161 h 1231864"/>
              <a:gd name="connsiteX625" fmla="*/ 1556536 w 6642045"/>
              <a:gd name="connsiteY625" fmla="*/ 452034 h 1231864"/>
              <a:gd name="connsiteX626" fmla="*/ 1559026 w 6642045"/>
              <a:gd name="connsiteY626" fmla="*/ 494376 h 1231864"/>
              <a:gd name="connsiteX627" fmla="*/ 1561521 w 6642045"/>
              <a:gd name="connsiteY627" fmla="*/ 462371 h 1231864"/>
              <a:gd name="connsiteX628" fmla="*/ 1564011 w 6642045"/>
              <a:gd name="connsiteY628" fmla="*/ 489229 h 1231864"/>
              <a:gd name="connsiteX629" fmla="*/ 1566501 w 6642045"/>
              <a:gd name="connsiteY629" fmla="*/ 509718 h 1231864"/>
              <a:gd name="connsiteX630" fmla="*/ 1568991 w 6642045"/>
              <a:gd name="connsiteY630" fmla="*/ 518233 h 1231864"/>
              <a:gd name="connsiteX631" fmla="*/ 1571481 w 6642045"/>
              <a:gd name="connsiteY631" fmla="*/ 581591 h 1231864"/>
              <a:gd name="connsiteX632" fmla="*/ 1573971 w 6642045"/>
              <a:gd name="connsiteY632" fmla="*/ 562657 h 1231864"/>
              <a:gd name="connsiteX633" fmla="*/ 1576461 w 6642045"/>
              <a:gd name="connsiteY633" fmla="*/ 705324 h 1231864"/>
              <a:gd name="connsiteX634" fmla="*/ 1578951 w 6642045"/>
              <a:gd name="connsiteY634" fmla="*/ 762909 h 1231864"/>
              <a:gd name="connsiteX635" fmla="*/ 1581441 w 6642045"/>
              <a:gd name="connsiteY635" fmla="*/ 737929 h 1231864"/>
              <a:gd name="connsiteX636" fmla="*/ 1583931 w 6642045"/>
              <a:gd name="connsiteY636" fmla="*/ 664247 h 1231864"/>
              <a:gd name="connsiteX637" fmla="*/ 1586425 w 6642045"/>
              <a:gd name="connsiteY637" fmla="*/ 625497 h 1231864"/>
              <a:gd name="connsiteX638" fmla="*/ 1588915 w 6642045"/>
              <a:gd name="connsiteY638" fmla="*/ 621835 h 1231864"/>
              <a:gd name="connsiteX639" fmla="*/ 1591406 w 6642045"/>
              <a:gd name="connsiteY639" fmla="*/ 696208 h 1231864"/>
              <a:gd name="connsiteX640" fmla="*/ 1593896 w 6642045"/>
              <a:gd name="connsiteY640" fmla="*/ 635299 h 1231864"/>
              <a:gd name="connsiteX641" fmla="*/ 1596386 w 6642045"/>
              <a:gd name="connsiteY641" fmla="*/ 555614 h 1231864"/>
              <a:gd name="connsiteX642" fmla="*/ 1598876 w 6642045"/>
              <a:gd name="connsiteY642" fmla="*/ 580128 h 1231864"/>
              <a:gd name="connsiteX643" fmla="*/ 1601366 w 6642045"/>
              <a:gd name="connsiteY643" fmla="*/ 655110 h 1231864"/>
              <a:gd name="connsiteX644" fmla="*/ 1603856 w 6642045"/>
              <a:gd name="connsiteY644" fmla="*/ 568288 h 1231864"/>
              <a:gd name="connsiteX645" fmla="*/ 1606346 w 6642045"/>
              <a:gd name="connsiteY645" fmla="*/ 562489 h 1231864"/>
              <a:gd name="connsiteX646" fmla="*/ 1608836 w 6642045"/>
              <a:gd name="connsiteY646" fmla="*/ 518311 h 1231864"/>
              <a:gd name="connsiteX647" fmla="*/ 1611326 w 6642045"/>
              <a:gd name="connsiteY647" fmla="*/ 527202 h 1231864"/>
              <a:gd name="connsiteX648" fmla="*/ 1613816 w 6642045"/>
              <a:gd name="connsiteY648" fmla="*/ 522167 h 1231864"/>
              <a:gd name="connsiteX649" fmla="*/ 1616310 w 6642045"/>
              <a:gd name="connsiteY649" fmla="*/ 497770 h 1231864"/>
              <a:gd name="connsiteX650" fmla="*/ 1618800 w 6642045"/>
              <a:gd name="connsiteY650" fmla="*/ 563914 h 1231864"/>
              <a:gd name="connsiteX651" fmla="*/ 1621290 w 6642045"/>
              <a:gd name="connsiteY651" fmla="*/ 669234 h 1231864"/>
              <a:gd name="connsiteX652" fmla="*/ 1623780 w 6642045"/>
              <a:gd name="connsiteY652" fmla="*/ 749190 h 1231864"/>
              <a:gd name="connsiteX653" fmla="*/ 1626271 w 6642045"/>
              <a:gd name="connsiteY653" fmla="*/ 831945 h 1231864"/>
              <a:gd name="connsiteX654" fmla="*/ 1628761 w 6642045"/>
              <a:gd name="connsiteY654" fmla="*/ 826508 h 1231864"/>
              <a:gd name="connsiteX655" fmla="*/ 1631251 w 6642045"/>
              <a:gd name="connsiteY655" fmla="*/ 801727 h 1231864"/>
              <a:gd name="connsiteX656" fmla="*/ 1633741 w 6642045"/>
              <a:gd name="connsiteY656" fmla="*/ 722876 h 1231864"/>
              <a:gd name="connsiteX657" fmla="*/ 1636231 w 6642045"/>
              <a:gd name="connsiteY657" fmla="*/ 618415 h 1231864"/>
              <a:gd name="connsiteX658" fmla="*/ 1638725 w 6642045"/>
              <a:gd name="connsiteY658" fmla="*/ 544081 h 1231864"/>
              <a:gd name="connsiteX659" fmla="*/ 1641215 w 6642045"/>
              <a:gd name="connsiteY659" fmla="*/ 566668 h 1231864"/>
              <a:gd name="connsiteX660" fmla="*/ 1643705 w 6642045"/>
              <a:gd name="connsiteY660" fmla="*/ 566258 h 1231864"/>
              <a:gd name="connsiteX661" fmla="*/ 1646195 w 6642045"/>
              <a:gd name="connsiteY661" fmla="*/ 619737 h 1231864"/>
              <a:gd name="connsiteX662" fmla="*/ 1648685 w 6642045"/>
              <a:gd name="connsiteY662" fmla="*/ 643248 h 1231864"/>
              <a:gd name="connsiteX663" fmla="*/ 1651175 w 6642045"/>
              <a:gd name="connsiteY663" fmla="*/ 637229 h 1231864"/>
              <a:gd name="connsiteX664" fmla="*/ 1653665 w 6642045"/>
              <a:gd name="connsiteY664" fmla="*/ 610164 h 1231864"/>
              <a:gd name="connsiteX665" fmla="*/ 1656155 w 6642045"/>
              <a:gd name="connsiteY665" fmla="*/ 531080 h 1231864"/>
              <a:gd name="connsiteX666" fmla="*/ 1658646 w 6642045"/>
              <a:gd name="connsiteY666" fmla="*/ 520621 h 1231864"/>
              <a:gd name="connsiteX667" fmla="*/ 1661136 w 6642045"/>
              <a:gd name="connsiteY667" fmla="*/ 613225 h 1231864"/>
              <a:gd name="connsiteX668" fmla="*/ 1663626 w 6642045"/>
              <a:gd name="connsiteY668" fmla="*/ 651185 h 1231864"/>
              <a:gd name="connsiteX669" fmla="*/ 1666116 w 6642045"/>
              <a:gd name="connsiteY669" fmla="*/ 660054 h 1231864"/>
              <a:gd name="connsiteX670" fmla="*/ 1668610 w 6642045"/>
              <a:gd name="connsiteY670" fmla="*/ 597495 h 1231864"/>
              <a:gd name="connsiteX671" fmla="*/ 1671100 w 6642045"/>
              <a:gd name="connsiteY671" fmla="*/ 600906 h 1231864"/>
              <a:gd name="connsiteX672" fmla="*/ 1673590 w 6642045"/>
              <a:gd name="connsiteY672" fmla="*/ 595055 h 1231864"/>
              <a:gd name="connsiteX673" fmla="*/ 1676080 w 6642045"/>
              <a:gd name="connsiteY673" fmla="*/ 504209 h 1231864"/>
              <a:gd name="connsiteX674" fmla="*/ 1678570 w 6642045"/>
              <a:gd name="connsiteY674" fmla="*/ 466629 h 1231864"/>
              <a:gd name="connsiteX675" fmla="*/ 1681060 w 6642045"/>
              <a:gd name="connsiteY675" fmla="*/ 508695 h 1231864"/>
              <a:gd name="connsiteX676" fmla="*/ 1683550 w 6642045"/>
              <a:gd name="connsiteY676" fmla="*/ 517758 h 1231864"/>
              <a:gd name="connsiteX677" fmla="*/ 1686040 w 6642045"/>
              <a:gd name="connsiteY677" fmla="*/ 506475 h 1231864"/>
              <a:gd name="connsiteX678" fmla="*/ 1688530 w 6642045"/>
              <a:gd name="connsiteY678" fmla="*/ 566483 h 1231864"/>
              <a:gd name="connsiteX679" fmla="*/ 1691025 w 6642045"/>
              <a:gd name="connsiteY679" fmla="*/ 610051 h 1231864"/>
              <a:gd name="connsiteX680" fmla="*/ 1693515 w 6642045"/>
              <a:gd name="connsiteY680" fmla="*/ 664635 h 1231864"/>
              <a:gd name="connsiteX681" fmla="*/ 1696005 w 6642045"/>
              <a:gd name="connsiteY681" fmla="*/ 699084 h 1231864"/>
              <a:gd name="connsiteX682" fmla="*/ 1698495 w 6642045"/>
              <a:gd name="connsiteY682" fmla="*/ 516960 h 1231864"/>
              <a:gd name="connsiteX683" fmla="*/ 1700985 w 6642045"/>
              <a:gd name="connsiteY683" fmla="*/ 587632 h 1231864"/>
              <a:gd name="connsiteX684" fmla="*/ 1703475 w 6642045"/>
              <a:gd name="connsiteY684" fmla="*/ 444560 h 1231864"/>
              <a:gd name="connsiteX685" fmla="*/ 1705965 w 6642045"/>
              <a:gd name="connsiteY685" fmla="*/ 540000 h 1231864"/>
              <a:gd name="connsiteX686" fmla="*/ 1708455 w 6642045"/>
              <a:gd name="connsiteY686" fmla="*/ 576328 h 1231864"/>
              <a:gd name="connsiteX687" fmla="*/ 1710945 w 6642045"/>
              <a:gd name="connsiteY687" fmla="*/ 557765 h 1231864"/>
              <a:gd name="connsiteX688" fmla="*/ 1713435 w 6642045"/>
              <a:gd name="connsiteY688" fmla="*/ 536067 h 1231864"/>
              <a:gd name="connsiteX689" fmla="*/ 1715929 w 6642045"/>
              <a:gd name="connsiteY689" fmla="*/ 608946 h 1231864"/>
              <a:gd name="connsiteX690" fmla="*/ 1718419 w 6642045"/>
              <a:gd name="connsiteY690" fmla="*/ 548749 h 1231864"/>
              <a:gd name="connsiteX691" fmla="*/ 1720909 w 6642045"/>
              <a:gd name="connsiteY691" fmla="*/ 550031 h 1231864"/>
              <a:gd name="connsiteX692" fmla="*/ 1723399 w 6642045"/>
              <a:gd name="connsiteY692" fmla="*/ 588863 h 1231864"/>
              <a:gd name="connsiteX693" fmla="*/ 1725890 w 6642045"/>
              <a:gd name="connsiteY693" fmla="*/ 553499 h 1231864"/>
              <a:gd name="connsiteX694" fmla="*/ 1728380 w 6642045"/>
              <a:gd name="connsiteY694" fmla="*/ 605353 h 1231864"/>
              <a:gd name="connsiteX695" fmla="*/ 1730870 w 6642045"/>
              <a:gd name="connsiteY695" fmla="*/ 491531 h 1231864"/>
              <a:gd name="connsiteX696" fmla="*/ 1733360 w 6642045"/>
              <a:gd name="connsiteY696" fmla="*/ 516061 h 1231864"/>
              <a:gd name="connsiteX697" fmla="*/ 1735850 w 6642045"/>
              <a:gd name="connsiteY697" fmla="*/ 584143 h 1231864"/>
              <a:gd name="connsiteX698" fmla="*/ 1738340 w 6642045"/>
              <a:gd name="connsiteY698" fmla="*/ 626689 h 1231864"/>
              <a:gd name="connsiteX699" fmla="*/ 1740830 w 6642045"/>
              <a:gd name="connsiteY699" fmla="*/ 600725 h 1231864"/>
              <a:gd name="connsiteX700" fmla="*/ 1743324 w 6642045"/>
              <a:gd name="connsiteY700" fmla="*/ 616982 h 1231864"/>
              <a:gd name="connsiteX701" fmla="*/ 1745814 w 6642045"/>
              <a:gd name="connsiteY701" fmla="*/ 334168 h 1231864"/>
              <a:gd name="connsiteX702" fmla="*/ 1748304 w 6642045"/>
              <a:gd name="connsiteY702" fmla="*/ 314359 h 1231864"/>
              <a:gd name="connsiteX703" fmla="*/ 1750794 w 6642045"/>
              <a:gd name="connsiteY703" fmla="*/ 227803 h 1231864"/>
              <a:gd name="connsiteX704" fmla="*/ 1753284 w 6642045"/>
              <a:gd name="connsiteY704" fmla="*/ 248752 h 1231864"/>
              <a:gd name="connsiteX705" fmla="*/ 1755774 w 6642045"/>
              <a:gd name="connsiteY705" fmla="*/ 123142 h 1231864"/>
              <a:gd name="connsiteX706" fmla="*/ 1758264 w 6642045"/>
              <a:gd name="connsiteY706" fmla="*/ 5785 h 1231864"/>
              <a:gd name="connsiteX707" fmla="*/ 1760755 w 6642045"/>
              <a:gd name="connsiteY707" fmla="*/ 100152 h 1231864"/>
              <a:gd name="connsiteX708" fmla="*/ 1763245 w 6642045"/>
              <a:gd name="connsiteY708" fmla="*/ 0 h 1231864"/>
              <a:gd name="connsiteX709" fmla="*/ 1765735 w 6642045"/>
              <a:gd name="connsiteY709" fmla="*/ 56380 h 1231864"/>
              <a:gd name="connsiteX710" fmla="*/ 1768225 w 6642045"/>
              <a:gd name="connsiteY710" fmla="*/ 208915 h 1231864"/>
              <a:gd name="connsiteX711" fmla="*/ 1770719 w 6642045"/>
              <a:gd name="connsiteY711" fmla="*/ 152140 h 1231864"/>
              <a:gd name="connsiteX712" fmla="*/ 1773209 w 6642045"/>
              <a:gd name="connsiteY712" fmla="*/ 201462 h 1231864"/>
              <a:gd name="connsiteX713" fmla="*/ 1775699 w 6642045"/>
              <a:gd name="connsiteY713" fmla="*/ 173373 h 1231864"/>
              <a:gd name="connsiteX714" fmla="*/ 1778189 w 6642045"/>
              <a:gd name="connsiteY714" fmla="*/ 222989 h 1231864"/>
              <a:gd name="connsiteX715" fmla="*/ 1780679 w 6642045"/>
              <a:gd name="connsiteY715" fmla="*/ 273117 h 1231864"/>
              <a:gd name="connsiteX716" fmla="*/ 1783169 w 6642045"/>
              <a:gd name="connsiteY716" fmla="*/ 155668 h 1231864"/>
              <a:gd name="connsiteX717" fmla="*/ 1785659 w 6642045"/>
              <a:gd name="connsiteY717" fmla="*/ 166867 h 1231864"/>
              <a:gd name="connsiteX718" fmla="*/ 1788149 w 6642045"/>
              <a:gd name="connsiteY718" fmla="*/ 71930 h 1231864"/>
              <a:gd name="connsiteX719" fmla="*/ 1790640 w 6642045"/>
              <a:gd name="connsiteY719" fmla="*/ 166114 h 1231864"/>
              <a:gd name="connsiteX720" fmla="*/ 1793130 w 6642045"/>
              <a:gd name="connsiteY720" fmla="*/ 159105 h 1231864"/>
              <a:gd name="connsiteX721" fmla="*/ 1795620 w 6642045"/>
              <a:gd name="connsiteY721" fmla="*/ 124869 h 1231864"/>
              <a:gd name="connsiteX722" fmla="*/ 1798114 w 6642045"/>
              <a:gd name="connsiteY722" fmla="*/ 245269 h 1231864"/>
              <a:gd name="connsiteX723" fmla="*/ 1800604 w 6642045"/>
              <a:gd name="connsiteY723" fmla="*/ 376232 h 1231864"/>
              <a:gd name="connsiteX724" fmla="*/ 1803094 w 6642045"/>
              <a:gd name="connsiteY724" fmla="*/ 433419 h 1231864"/>
              <a:gd name="connsiteX725" fmla="*/ 1805584 w 6642045"/>
              <a:gd name="connsiteY725" fmla="*/ 436165 h 1231864"/>
              <a:gd name="connsiteX726" fmla="*/ 1808074 w 6642045"/>
              <a:gd name="connsiteY726" fmla="*/ 403936 h 1231864"/>
              <a:gd name="connsiteX727" fmla="*/ 1810564 w 6642045"/>
              <a:gd name="connsiteY727" fmla="*/ 490046 h 1231864"/>
              <a:gd name="connsiteX728" fmla="*/ 1813054 w 6642045"/>
              <a:gd name="connsiteY728" fmla="*/ 624219 h 1231864"/>
              <a:gd name="connsiteX729" fmla="*/ 1815544 w 6642045"/>
              <a:gd name="connsiteY729" fmla="*/ 605405 h 1231864"/>
              <a:gd name="connsiteX730" fmla="*/ 1818034 w 6642045"/>
              <a:gd name="connsiteY730" fmla="*/ 616537 h 1231864"/>
              <a:gd name="connsiteX731" fmla="*/ 1820524 w 6642045"/>
              <a:gd name="connsiteY731" fmla="*/ 611934 h 1231864"/>
              <a:gd name="connsiteX732" fmla="*/ 1823019 w 6642045"/>
              <a:gd name="connsiteY732" fmla="*/ 524512 h 1231864"/>
              <a:gd name="connsiteX733" fmla="*/ 1825509 w 6642045"/>
              <a:gd name="connsiteY733" fmla="*/ 526632 h 1231864"/>
              <a:gd name="connsiteX734" fmla="*/ 1827999 w 6642045"/>
              <a:gd name="connsiteY734" fmla="*/ 597162 h 1231864"/>
              <a:gd name="connsiteX735" fmla="*/ 1830489 w 6642045"/>
              <a:gd name="connsiteY735" fmla="*/ 556888 h 1231864"/>
              <a:gd name="connsiteX736" fmla="*/ 1832979 w 6642045"/>
              <a:gd name="connsiteY736" fmla="*/ 630009 h 1231864"/>
              <a:gd name="connsiteX737" fmla="*/ 1835469 w 6642045"/>
              <a:gd name="connsiteY737" fmla="*/ 593405 h 1231864"/>
              <a:gd name="connsiteX738" fmla="*/ 1837959 w 6642045"/>
              <a:gd name="connsiteY738" fmla="*/ 412153 h 1231864"/>
              <a:gd name="connsiteX739" fmla="*/ 1840449 w 6642045"/>
              <a:gd name="connsiteY739" fmla="*/ 354551 h 1231864"/>
              <a:gd name="connsiteX740" fmla="*/ 1842939 w 6642045"/>
              <a:gd name="connsiteY740" fmla="*/ 390218 h 1231864"/>
              <a:gd name="connsiteX741" fmla="*/ 1845433 w 6642045"/>
              <a:gd name="connsiteY741" fmla="*/ 430341 h 1231864"/>
              <a:gd name="connsiteX742" fmla="*/ 1847923 w 6642045"/>
              <a:gd name="connsiteY742" fmla="*/ 503807 h 1231864"/>
              <a:gd name="connsiteX743" fmla="*/ 1850413 w 6642045"/>
              <a:gd name="connsiteY743" fmla="*/ 517262 h 1231864"/>
              <a:gd name="connsiteX744" fmla="*/ 1852903 w 6642045"/>
              <a:gd name="connsiteY744" fmla="*/ 615751 h 1231864"/>
              <a:gd name="connsiteX745" fmla="*/ 1855393 w 6642045"/>
              <a:gd name="connsiteY745" fmla="*/ 635912 h 1231864"/>
              <a:gd name="connsiteX746" fmla="*/ 1857883 w 6642045"/>
              <a:gd name="connsiteY746" fmla="*/ 581911 h 1231864"/>
              <a:gd name="connsiteX747" fmla="*/ 1860374 w 6642045"/>
              <a:gd name="connsiteY747" fmla="*/ 536991 h 1231864"/>
              <a:gd name="connsiteX748" fmla="*/ 1862864 w 6642045"/>
              <a:gd name="connsiteY748" fmla="*/ 449845 h 1231864"/>
              <a:gd name="connsiteX749" fmla="*/ 1865354 w 6642045"/>
              <a:gd name="connsiteY749" fmla="*/ 435699 h 1231864"/>
              <a:gd name="connsiteX750" fmla="*/ 1867844 w 6642045"/>
              <a:gd name="connsiteY750" fmla="*/ 481133 h 1231864"/>
              <a:gd name="connsiteX751" fmla="*/ 1870334 w 6642045"/>
              <a:gd name="connsiteY751" fmla="*/ 531956 h 1231864"/>
              <a:gd name="connsiteX752" fmla="*/ 1872824 w 6642045"/>
              <a:gd name="connsiteY752" fmla="*/ 571807 h 1231864"/>
              <a:gd name="connsiteX753" fmla="*/ 1875318 w 6642045"/>
              <a:gd name="connsiteY753" fmla="*/ 680197 h 1231864"/>
              <a:gd name="connsiteX754" fmla="*/ 1877808 w 6642045"/>
              <a:gd name="connsiteY754" fmla="*/ 712228 h 1231864"/>
              <a:gd name="connsiteX755" fmla="*/ 1880298 w 6642045"/>
              <a:gd name="connsiteY755" fmla="*/ 740589 h 1231864"/>
              <a:gd name="connsiteX756" fmla="*/ 1882788 w 6642045"/>
              <a:gd name="connsiteY756" fmla="*/ 671682 h 1231864"/>
              <a:gd name="connsiteX757" fmla="*/ 1885278 w 6642045"/>
              <a:gd name="connsiteY757" fmla="*/ 503272 h 1231864"/>
              <a:gd name="connsiteX758" fmla="*/ 1887768 w 6642045"/>
              <a:gd name="connsiteY758" fmla="*/ 519598 h 1231864"/>
              <a:gd name="connsiteX759" fmla="*/ 1890259 w 6642045"/>
              <a:gd name="connsiteY759" fmla="*/ 529538 h 1231864"/>
              <a:gd name="connsiteX760" fmla="*/ 1892749 w 6642045"/>
              <a:gd name="connsiteY760" fmla="*/ 567821 h 1231864"/>
              <a:gd name="connsiteX761" fmla="*/ 1895239 w 6642045"/>
              <a:gd name="connsiteY761" fmla="*/ 589800 h 1231864"/>
              <a:gd name="connsiteX762" fmla="*/ 1897729 w 6642045"/>
              <a:gd name="connsiteY762" fmla="*/ 621127 h 1231864"/>
              <a:gd name="connsiteX763" fmla="*/ 1900223 w 6642045"/>
              <a:gd name="connsiteY763" fmla="*/ 615540 h 1231864"/>
              <a:gd name="connsiteX764" fmla="*/ 1902713 w 6642045"/>
              <a:gd name="connsiteY764" fmla="*/ 626093 h 1231864"/>
              <a:gd name="connsiteX765" fmla="*/ 1905203 w 6642045"/>
              <a:gd name="connsiteY765" fmla="*/ 697625 h 1231864"/>
              <a:gd name="connsiteX766" fmla="*/ 1907693 w 6642045"/>
              <a:gd name="connsiteY766" fmla="*/ 633485 h 1231864"/>
              <a:gd name="connsiteX767" fmla="*/ 1910183 w 6642045"/>
              <a:gd name="connsiteY767" fmla="*/ 607089 h 1231864"/>
              <a:gd name="connsiteX768" fmla="*/ 1912673 w 6642045"/>
              <a:gd name="connsiteY768" fmla="*/ 747955 h 1231864"/>
              <a:gd name="connsiteX769" fmla="*/ 1915163 w 6642045"/>
              <a:gd name="connsiteY769" fmla="*/ 673561 h 1231864"/>
              <a:gd name="connsiteX770" fmla="*/ 1917653 w 6642045"/>
              <a:gd name="connsiteY770" fmla="*/ 619054 h 1231864"/>
              <a:gd name="connsiteX771" fmla="*/ 1920143 w 6642045"/>
              <a:gd name="connsiteY771" fmla="*/ 741064 h 1231864"/>
              <a:gd name="connsiteX772" fmla="*/ 1922638 w 6642045"/>
              <a:gd name="connsiteY772" fmla="*/ 841436 h 1231864"/>
              <a:gd name="connsiteX773" fmla="*/ 1925128 w 6642045"/>
              <a:gd name="connsiteY773" fmla="*/ 862201 h 1231864"/>
              <a:gd name="connsiteX774" fmla="*/ 1927618 w 6642045"/>
              <a:gd name="connsiteY774" fmla="*/ 890920 h 1231864"/>
              <a:gd name="connsiteX775" fmla="*/ 1930108 w 6642045"/>
              <a:gd name="connsiteY775" fmla="*/ 949710 h 1231864"/>
              <a:gd name="connsiteX776" fmla="*/ 1932598 w 6642045"/>
              <a:gd name="connsiteY776" fmla="*/ 871981 h 1231864"/>
              <a:gd name="connsiteX777" fmla="*/ 1935088 w 6642045"/>
              <a:gd name="connsiteY777" fmla="*/ 770724 h 1231864"/>
              <a:gd name="connsiteX778" fmla="*/ 1937578 w 6642045"/>
              <a:gd name="connsiteY778" fmla="*/ 661237 h 1231864"/>
              <a:gd name="connsiteX779" fmla="*/ 1940068 w 6642045"/>
              <a:gd name="connsiteY779" fmla="*/ 588483 h 1231864"/>
              <a:gd name="connsiteX780" fmla="*/ 1942558 w 6642045"/>
              <a:gd name="connsiteY780" fmla="*/ 593850 h 1231864"/>
              <a:gd name="connsiteX781" fmla="*/ 1945048 w 6642045"/>
              <a:gd name="connsiteY781" fmla="*/ 607590 h 1231864"/>
              <a:gd name="connsiteX782" fmla="*/ 1947538 w 6642045"/>
              <a:gd name="connsiteY782" fmla="*/ 511873 h 1231864"/>
              <a:gd name="connsiteX783" fmla="*/ 1950032 w 6642045"/>
              <a:gd name="connsiteY783" fmla="*/ 623610 h 1231864"/>
              <a:gd name="connsiteX784" fmla="*/ 1952522 w 6642045"/>
              <a:gd name="connsiteY784" fmla="*/ 590676 h 1231864"/>
              <a:gd name="connsiteX785" fmla="*/ 1955012 w 6642045"/>
              <a:gd name="connsiteY785" fmla="*/ 680854 h 1231864"/>
              <a:gd name="connsiteX786" fmla="*/ 1957502 w 6642045"/>
              <a:gd name="connsiteY786" fmla="*/ 694986 h 1231864"/>
              <a:gd name="connsiteX787" fmla="*/ 1959993 w 6642045"/>
              <a:gd name="connsiteY787" fmla="*/ 687529 h 1231864"/>
              <a:gd name="connsiteX788" fmla="*/ 1962483 w 6642045"/>
              <a:gd name="connsiteY788" fmla="*/ 567264 h 1231864"/>
              <a:gd name="connsiteX789" fmla="*/ 1964973 w 6642045"/>
              <a:gd name="connsiteY789" fmla="*/ 459509 h 1231864"/>
              <a:gd name="connsiteX790" fmla="*/ 1967463 w 6642045"/>
              <a:gd name="connsiteY790" fmla="*/ 449487 h 1231864"/>
              <a:gd name="connsiteX791" fmla="*/ 1969953 w 6642045"/>
              <a:gd name="connsiteY791" fmla="*/ 420107 h 1231864"/>
              <a:gd name="connsiteX792" fmla="*/ 1972443 w 6642045"/>
              <a:gd name="connsiteY792" fmla="*/ 492813 h 1231864"/>
              <a:gd name="connsiteX793" fmla="*/ 1974933 w 6642045"/>
              <a:gd name="connsiteY793" fmla="*/ 517102 h 1231864"/>
              <a:gd name="connsiteX794" fmla="*/ 1977423 w 6642045"/>
              <a:gd name="connsiteY794" fmla="*/ 577852 h 1231864"/>
              <a:gd name="connsiteX795" fmla="*/ 1979917 w 6642045"/>
              <a:gd name="connsiteY795" fmla="*/ 670305 h 1231864"/>
              <a:gd name="connsiteX796" fmla="*/ 1982407 w 6642045"/>
              <a:gd name="connsiteY796" fmla="*/ 632682 h 1231864"/>
              <a:gd name="connsiteX797" fmla="*/ 1984897 w 6642045"/>
              <a:gd name="connsiteY797" fmla="*/ 596312 h 1231864"/>
              <a:gd name="connsiteX798" fmla="*/ 1987387 w 6642045"/>
              <a:gd name="connsiteY798" fmla="*/ 521623 h 1231864"/>
              <a:gd name="connsiteX799" fmla="*/ 1989878 w 6642045"/>
              <a:gd name="connsiteY799" fmla="*/ 456542 h 1231864"/>
              <a:gd name="connsiteX800" fmla="*/ 1992368 w 6642045"/>
              <a:gd name="connsiteY800" fmla="*/ 451697 h 1231864"/>
              <a:gd name="connsiteX801" fmla="*/ 1994858 w 6642045"/>
              <a:gd name="connsiteY801" fmla="*/ 393055 h 1231864"/>
              <a:gd name="connsiteX802" fmla="*/ 1997348 w 6642045"/>
              <a:gd name="connsiteY802" fmla="*/ 410607 h 1231864"/>
              <a:gd name="connsiteX803" fmla="*/ 1999838 w 6642045"/>
              <a:gd name="connsiteY803" fmla="*/ 578400 h 1231864"/>
              <a:gd name="connsiteX804" fmla="*/ 2002332 w 6642045"/>
              <a:gd name="connsiteY804" fmla="*/ 666064 h 1231864"/>
              <a:gd name="connsiteX805" fmla="*/ 2004822 w 6642045"/>
              <a:gd name="connsiteY805" fmla="*/ 680914 h 1231864"/>
              <a:gd name="connsiteX806" fmla="*/ 2007312 w 6642045"/>
              <a:gd name="connsiteY806" fmla="*/ 587278 h 1231864"/>
              <a:gd name="connsiteX807" fmla="*/ 2009802 w 6642045"/>
              <a:gd name="connsiteY807" fmla="*/ 448860 h 1231864"/>
              <a:gd name="connsiteX808" fmla="*/ 2012292 w 6642045"/>
              <a:gd name="connsiteY808" fmla="*/ 466521 h 1231864"/>
              <a:gd name="connsiteX809" fmla="*/ 2014782 w 6642045"/>
              <a:gd name="connsiteY809" fmla="*/ 535052 h 1231864"/>
              <a:gd name="connsiteX810" fmla="*/ 2017272 w 6642045"/>
              <a:gd name="connsiteY810" fmla="*/ 598082 h 1231864"/>
              <a:gd name="connsiteX811" fmla="*/ 2019762 w 6642045"/>
              <a:gd name="connsiteY811" fmla="*/ 487355 h 1231864"/>
              <a:gd name="connsiteX812" fmla="*/ 2022252 w 6642045"/>
              <a:gd name="connsiteY812" fmla="*/ 497477 h 1231864"/>
              <a:gd name="connsiteX813" fmla="*/ 2024743 w 6642045"/>
              <a:gd name="connsiteY813" fmla="*/ 562946 h 1231864"/>
              <a:gd name="connsiteX814" fmla="*/ 2027237 w 6642045"/>
              <a:gd name="connsiteY814" fmla="*/ 575931 h 1231864"/>
              <a:gd name="connsiteX815" fmla="*/ 2029727 w 6642045"/>
              <a:gd name="connsiteY815" fmla="*/ 463058 h 1231864"/>
              <a:gd name="connsiteX816" fmla="*/ 2032217 w 6642045"/>
              <a:gd name="connsiteY816" fmla="*/ 571142 h 1231864"/>
              <a:gd name="connsiteX817" fmla="*/ 2034707 w 6642045"/>
              <a:gd name="connsiteY817" fmla="*/ 530233 h 1231864"/>
              <a:gd name="connsiteX818" fmla="*/ 2037197 w 6642045"/>
              <a:gd name="connsiteY818" fmla="*/ 632151 h 1231864"/>
              <a:gd name="connsiteX819" fmla="*/ 2039687 w 6642045"/>
              <a:gd name="connsiteY819" fmla="*/ 586199 h 1231864"/>
              <a:gd name="connsiteX820" fmla="*/ 2042177 w 6642045"/>
              <a:gd name="connsiteY820" fmla="*/ 553732 h 1231864"/>
              <a:gd name="connsiteX821" fmla="*/ 2044667 w 6642045"/>
              <a:gd name="connsiteY821" fmla="*/ 549228 h 1231864"/>
              <a:gd name="connsiteX822" fmla="*/ 2047157 w 6642045"/>
              <a:gd name="connsiteY822" fmla="*/ 541862 h 1231864"/>
              <a:gd name="connsiteX823" fmla="*/ 2049647 w 6642045"/>
              <a:gd name="connsiteY823" fmla="*/ 558309 h 1231864"/>
              <a:gd name="connsiteX824" fmla="*/ 2052137 w 6642045"/>
              <a:gd name="connsiteY824" fmla="*/ 672071 h 1231864"/>
              <a:gd name="connsiteX825" fmla="*/ 2054627 w 6642045"/>
              <a:gd name="connsiteY825" fmla="*/ 536326 h 1231864"/>
              <a:gd name="connsiteX826" fmla="*/ 2057121 w 6642045"/>
              <a:gd name="connsiteY826" fmla="*/ 584687 h 1231864"/>
              <a:gd name="connsiteX827" fmla="*/ 2059612 w 6642045"/>
              <a:gd name="connsiteY827" fmla="*/ 643447 h 1231864"/>
              <a:gd name="connsiteX828" fmla="*/ 2062102 w 6642045"/>
              <a:gd name="connsiteY828" fmla="*/ 672421 h 1231864"/>
              <a:gd name="connsiteX829" fmla="*/ 2064592 w 6642045"/>
              <a:gd name="connsiteY829" fmla="*/ 693713 h 1231864"/>
              <a:gd name="connsiteX830" fmla="*/ 2067082 w 6642045"/>
              <a:gd name="connsiteY830" fmla="*/ 686264 h 1231864"/>
              <a:gd name="connsiteX831" fmla="*/ 2069572 w 6642045"/>
              <a:gd name="connsiteY831" fmla="*/ 698795 h 1231864"/>
              <a:gd name="connsiteX832" fmla="*/ 2072062 w 6642045"/>
              <a:gd name="connsiteY832" fmla="*/ 735096 h 1231864"/>
              <a:gd name="connsiteX833" fmla="*/ 2074552 w 6642045"/>
              <a:gd name="connsiteY833" fmla="*/ 701809 h 1231864"/>
              <a:gd name="connsiteX834" fmla="*/ 2077042 w 6642045"/>
              <a:gd name="connsiteY834" fmla="*/ 651085 h 1231864"/>
              <a:gd name="connsiteX835" fmla="*/ 2079532 w 6642045"/>
              <a:gd name="connsiteY835" fmla="*/ 525734 h 1231864"/>
              <a:gd name="connsiteX836" fmla="*/ 2082026 w 6642045"/>
              <a:gd name="connsiteY836" fmla="*/ 546244 h 1231864"/>
              <a:gd name="connsiteX837" fmla="*/ 2084516 w 6642045"/>
              <a:gd name="connsiteY837" fmla="*/ 590966 h 1231864"/>
              <a:gd name="connsiteX838" fmla="*/ 2087006 w 6642045"/>
              <a:gd name="connsiteY838" fmla="*/ 702513 h 1231864"/>
              <a:gd name="connsiteX839" fmla="*/ 2089497 w 6642045"/>
              <a:gd name="connsiteY839" fmla="*/ 718343 h 1231864"/>
              <a:gd name="connsiteX840" fmla="*/ 2091987 w 6642045"/>
              <a:gd name="connsiteY840" fmla="*/ 609300 h 1231864"/>
              <a:gd name="connsiteX841" fmla="*/ 2094477 w 6642045"/>
              <a:gd name="connsiteY841" fmla="*/ 627876 h 1231864"/>
              <a:gd name="connsiteX842" fmla="*/ 2096967 w 6642045"/>
              <a:gd name="connsiteY842" fmla="*/ 590737 h 1231864"/>
              <a:gd name="connsiteX843" fmla="*/ 2099457 w 6642045"/>
              <a:gd name="connsiteY843" fmla="*/ 634422 h 1231864"/>
              <a:gd name="connsiteX844" fmla="*/ 2101947 w 6642045"/>
              <a:gd name="connsiteY844" fmla="*/ 692279 h 1231864"/>
              <a:gd name="connsiteX845" fmla="*/ 2104441 w 6642045"/>
              <a:gd name="connsiteY845" fmla="*/ 516916 h 1231864"/>
              <a:gd name="connsiteX846" fmla="*/ 2106931 w 6642045"/>
              <a:gd name="connsiteY846" fmla="*/ 423613 h 1231864"/>
              <a:gd name="connsiteX847" fmla="*/ 2109421 w 6642045"/>
              <a:gd name="connsiteY847" fmla="*/ 651085 h 1231864"/>
              <a:gd name="connsiteX848" fmla="*/ 2111911 w 6642045"/>
              <a:gd name="connsiteY848" fmla="*/ 707228 h 1231864"/>
              <a:gd name="connsiteX849" fmla="*/ 2114401 w 6642045"/>
              <a:gd name="connsiteY849" fmla="*/ 562031 h 1231864"/>
              <a:gd name="connsiteX850" fmla="*/ 2116891 w 6642045"/>
              <a:gd name="connsiteY850" fmla="*/ 549319 h 1231864"/>
              <a:gd name="connsiteX851" fmla="*/ 2119381 w 6642045"/>
              <a:gd name="connsiteY851" fmla="*/ 547760 h 1231864"/>
              <a:gd name="connsiteX852" fmla="*/ 2121872 w 6642045"/>
              <a:gd name="connsiteY852" fmla="*/ 567018 h 1231864"/>
              <a:gd name="connsiteX853" fmla="*/ 2124362 w 6642045"/>
              <a:gd name="connsiteY853" fmla="*/ 542419 h 1231864"/>
              <a:gd name="connsiteX854" fmla="*/ 2126852 w 6642045"/>
              <a:gd name="connsiteY854" fmla="*/ 567800 h 1231864"/>
              <a:gd name="connsiteX855" fmla="*/ 2129342 w 6642045"/>
              <a:gd name="connsiteY855" fmla="*/ 616787 h 1231864"/>
              <a:gd name="connsiteX856" fmla="*/ 2131836 w 6642045"/>
              <a:gd name="connsiteY856" fmla="*/ 453235 h 1231864"/>
              <a:gd name="connsiteX857" fmla="*/ 2134326 w 6642045"/>
              <a:gd name="connsiteY857" fmla="*/ 489476 h 1231864"/>
              <a:gd name="connsiteX858" fmla="*/ 2136816 w 6642045"/>
              <a:gd name="connsiteY858" fmla="*/ 584126 h 1231864"/>
              <a:gd name="connsiteX859" fmla="*/ 2139306 w 6642045"/>
              <a:gd name="connsiteY859" fmla="*/ 571086 h 1231864"/>
              <a:gd name="connsiteX860" fmla="*/ 2141796 w 6642045"/>
              <a:gd name="connsiteY860" fmla="*/ 511929 h 1231864"/>
              <a:gd name="connsiteX861" fmla="*/ 2144286 w 6642045"/>
              <a:gd name="connsiteY861" fmla="*/ 484039 h 1231864"/>
              <a:gd name="connsiteX862" fmla="*/ 2146776 w 6642045"/>
              <a:gd name="connsiteY862" fmla="*/ 549988 h 1231864"/>
              <a:gd name="connsiteX863" fmla="*/ 2149266 w 6642045"/>
              <a:gd name="connsiteY863" fmla="*/ 518397 h 1231864"/>
              <a:gd name="connsiteX864" fmla="*/ 2151756 w 6642045"/>
              <a:gd name="connsiteY864" fmla="*/ 527534 h 1231864"/>
              <a:gd name="connsiteX865" fmla="*/ 2154246 w 6642045"/>
              <a:gd name="connsiteY865" fmla="*/ 601208 h 1231864"/>
              <a:gd name="connsiteX866" fmla="*/ 2156737 w 6642045"/>
              <a:gd name="connsiteY866" fmla="*/ 573089 h 1231864"/>
              <a:gd name="connsiteX867" fmla="*/ 2159231 w 6642045"/>
              <a:gd name="connsiteY867" fmla="*/ 582520 h 1231864"/>
              <a:gd name="connsiteX868" fmla="*/ 2161721 w 6642045"/>
              <a:gd name="connsiteY868" fmla="*/ 439464 h 1231864"/>
              <a:gd name="connsiteX869" fmla="*/ 2164211 w 6642045"/>
              <a:gd name="connsiteY869" fmla="*/ 519136 h 1231864"/>
              <a:gd name="connsiteX870" fmla="*/ 2166701 w 6642045"/>
              <a:gd name="connsiteY870" fmla="*/ 555683 h 1231864"/>
              <a:gd name="connsiteX871" fmla="*/ 2169191 w 6642045"/>
              <a:gd name="connsiteY871" fmla="*/ 586652 h 1231864"/>
              <a:gd name="connsiteX872" fmla="*/ 2171681 w 6642045"/>
              <a:gd name="connsiteY872" fmla="*/ 638667 h 1231864"/>
              <a:gd name="connsiteX873" fmla="*/ 2174171 w 6642045"/>
              <a:gd name="connsiteY873" fmla="*/ 620622 h 1231864"/>
              <a:gd name="connsiteX874" fmla="*/ 2176661 w 6642045"/>
              <a:gd name="connsiteY874" fmla="*/ 659739 h 1231864"/>
              <a:gd name="connsiteX875" fmla="*/ 2179151 w 6642045"/>
              <a:gd name="connsiteY875" fmla="*/ 594610 h 1231864"/>
              <a:gd name="connsiteX876" fmla="*/ 2181645 w 6642045"/>
              <a:gd name="connsiteY876" fmla="*/ 471431 h 1231864"/>
              <a:gd name="connsiteX877" fmla="*/ 2184135 w 6642045"/>
              <a:gd name="connsiteY877" fmla="*/ 313805 h 1231864"/>
              <a:gd name="connsiteX878" fmla="*/ 2186626 w 6642045"/>
              <a:gd name="connsiteY878" fmla="*/ 369306 h 1231864"/>
              <a:gd name="connsiteX879" fmla="*/ 2189116 w 6642045"/>
              <a:gd name="connsiteY879" fmla="*/ 405361 h 1231864"/>
              <a:gd name="connsiteX880" fmla="*/ 2191606 w 6642045"/>
              <a:gd name="connsiteY880" fmla="*/ 405542 h 1231864"/>
              <a:gd name="connsiteX881" fmla="*/ 2194096 w 6642045"/>
              <a:gd name="connsiteY881" fmla="*/ 459405 h 1231864"/>
              <a:gd name="connsiteX882" fmla="*/ 2196586 w 6642045"/>
              <a:gd name="connsiteY882" fmla="*/ 491129 h 1231864"/>
              <a:gd name="connsiteX883" fmla="*/ 2199076 w 6642045"/>
              <a:gd name="connsiteY883" fmla="*/ 519689 h 1231864"/>
              <a:gd name="connsiteX884" fmla="*/ 2201566 w 6642045"/>
              <a:gd name="connsiteY884" fmla="*/ 658482 h 1231864"/>
              <a:gd name="connsiteX885" fmla="*/ 2204056 w 6642045"/>
              <a:gd name="connsiteY885" fmla="*/ 539439 h 1231864"/>
              <a:gd name="connsiteX886" fmla="*/ 2206546 w 6642045"/>
              <a:gd name="connsiteY886" fmla="*/ 471051 h 1231864"/>
              <a:gd name="connsiteX887" fmla="*/ 2209040 w 6642045"/>
              <a:gd name="connsiteY887" fmla="*/ 514252 h 1231864"/>
              <a:gd name="connsiteX888" fmla="*/ 2211530 w 6642045"/>
              <a:gd name="connsiteY888" fmla="*/ 602702 h 1231864"/>
              <a:gd name="connsiteX889" fmla="*/ 2214020 w 6642045"/>
              <a:gd name="connsiteY889" fmla="*/ 733136 h 1231864"/>
              <a:gd name="connsiteX890" fmla="*/ 2216510 w 6642045"/>
              <a:gd name="connsiteY890" fmla="*/ 694978 h 1231864"/>
              <a:gd name="connsiteX891" fmla="*/ 2219001 w 6642045"/>
              <a:gd name="connsiteY891" fmla="*/ 611273 h 1231864"/>
              <a:gd name="connsiteX892" fmla="*/ 2221491 w 6642045"/>
              <a:gd name="connsiteY892" fmla="*/ 593643 h 1231864"/>
              <a:gd name="connsiteX893" fmla="*/ 2223981 w 6642045"/>
              <a:gd name="connsiteY893" fmla="*/ 562696 h 1231864"/>
              <a:gd name="connsiteX894" fmla="*/ 2226471 w 6642045"/>
              <a:gd name="connsiteY894" fmla="*/ 515224 h 1231864"/>
              <a:gd name="connsiteX895" fmla="*/ 2228961 w 6642045"/>
              <a:gd name="connsiteY895" fmla="*/ 442362 h 1231864"/>
              <a:gd name="connsiteX896" fmla="*/ 2231451 w 6642045"/>
              <a:gd name="connsiteY896" fmla="*/ 314194 h 1231864"/>
              <a:gd name="connsiteX897" fmla="*/ 2233941 w 6642045"/>
              <a:gd name="connsiteY897" fmla="*/ 218098 h 1231864"/>
              <a:gd name="connsiteX898" fmla="*/ 2236435 w 6642045"/>
              <a:gd name="connsiteY898" fmla="*/ 254975 h 1231864"/>
              <a:gd name="connsiteX899" fmla="*/ 2238925 w 6642045"/>
              <a:gd name="connsiteY899" fmla="*/ 237497 h 1231864"/>
              <a:gd name="connsiteX900" fmla="*/ 2241415 w 6642045"/>
              <a:gd name="connsiteY900" fmla="*/ 134119 h 1231864"/>
              <a:gd name="connsiteX901" fmla="*/ 2243905 w 6642045"/>
              <a:gd name="connsiteY901" fmla="*/ 201012 h 1231864"/>
              <a:gd name="connsiteX902" fmla="*/ 2246395 w 6642045"/>
              <a:gd name="connsiteY902" fmla="*/ 409800 h 1231864"/>
              <a:gd name="connsiteX903" fmla="*/ 2248885 w 6642045"/>
              <a:gd name="connsiteY903" fmla="*/ 419230 h 1231864"/>
              <a:gd name="connsiteX904" fmla="*/ 2251375 w 6642045"/>
              <a:gd name="connsiteY904" fmla="*/ 407101 h 1231864"/>
              <a:gd name="connsiteX905" fmla="*/ 2253865 w 6642045"/>
              <a:gd name="connsiteY905" fmla="*/ 328776 h 1231864"/>
              <a:gd name="connsiteX906" fmla="*/ 2256356 w 6642045"/>
              <a:gd name="connsiteY906" fmla="*/ 366633 h 1231864"/>
              <a:gd name="connsiteX907" fmla="*/ 2258850 w 6642045"/>
              <a:gd name="connsiteY907" fmla="*/ 344810 h 1231864"/>
              <a:gd name="connsiteX908" fmla="*/ 2261340 w 6642045"/>
              <a:gd name="connsiteY908" fmla="*/ 328850 h 1231864"/>
              <a:gd name="connsiteX909" fmla="*/ 2263830 w 6642045"/>
              <a:gd name="connsiteY909" fmla="*/ 375277 h 1231864"/>
              <a:gd name="connsiteX910" fmla="*/ 2266320 w 6642045"/>
              <a:gd name="connsiteY910" fmla="*/ 331062 h 1231864"/>
              <a:gd name="connsiteX911" fmla="*/ 2268810 w 6642045"/>
              <a:gd name="connsiteY911" fmla="*/ 191369 h 1231864"/>
              <a:gd name="connsiteX912" fmla="*/ 2271300 w 6642045"/>
              <a:gd name="connsiteY912" fmla="*/ 71679 h 1231864"/>
              <a:gd name="connsiteX913" fmla="*/ 2273790 w 6642045"/>
              <a:gd name="connsiteY913" fmla="*/ 224232 h 1231864"/>
              <a:gd name="connsiteX914" fmla="*/ 2276280 w 6642045"/>
              <a:gd name="connsiteY914" fmla="*/ 274122 h 1231864"/>
              <a:gd name="connsiteX915" fmla="*/ 2278770 w 6642045"/>
              <a:gd name="connsiteY915" fmla="*/ 397778 h 1231864"/>
              <a:gd name="connsiteX916" fmla="*/ 2281260 w 6642045"/>
              <a:gd name="connsiteY916" fmla="*/ 468710 h 1231864"/>
              <a:gd name="connsiteX917" fmla="*/ 2283750 w 6642045"/>
              <a:gd name="connsiteY917" fmla="*/ 564656 h 1231864"/>
              <a:gd name="connsiteX918" fmla="*/ 2286245 w 6642045"/>
              <a:gd name="connsiteY918" fmla="*/ 309912 h 1231864"/>
              <a:gd name="connsiteX919" fmla="*/ 2288735 w 6642045"/>
              <a:gd name="connsiteY919" fmla="*/ 235545 h 1231864"/>
              <a:gd name="connsiteX920" fmla="*/ 2291225 w 6642045"/>
              <a:gd name="connsiteY920" fmla="*/ 251771 h 1231864"/>
              <a:gd name="connsiteX921" fmla="*/ 2293715 w 6642045"/>
              <a:gd name="connsiteY921" fmla="*/ 331781 h 1231864"/>
              <a:gd name="connsiteX922" fmla="*/ 2296205 w 6642045"/>
              <a:gd name="connsiteY922" fmla="*/ 344892 h 1231864"/>
              <a:gd name="connsiteX923" fmla="*/ 2298695 w 6642045"/>
              <a:gd name="connsiteY923" fmla="*/ 372428 h 1231864"/>
              <a:gd name="connsiteX924" fmla="*/ 2301185 w 6642045"/>
              <a:gd name="connsiteY924" fmla="*/ 433255 h 1231864"/>
              <a:gd name="connsiteX925" fmla="*/ 2303675 w 6642045"/>
              <a:gd name="connsiteY925" fmla="*/ 431122 h 1231864"/>
              <a:gd name="connsiteX926" fmla="*/ 2306165 w 6642045"/>
              <a:gd name="connsiteY926" fmla="*/ 397558 h 1231864"/>
              <a:gd name="connsiteX927" fmla="*/ 2308655 w 6642045"/>
              <a:gd name="connsiteY927" fmla="*/ 421592 h 1231864"/>
              <a:gd name="connsiteX928" fmla="*/ 2311145 w 6642045"/>
              <a:gd name="connsiteY928" fmla="*/ 331796 h 1231864"/>
              <a:gd name="connsiteX929" fmla="*/ 2313635 w 6642045"/>
              <a:gd name="connsiteY929" fmla="*/ 406924 h 1231864"/>
              <a:gd name="connsiteX930" fmla="*/ 2316129 w 6642045"/>
              <a:gd name="connsiteY930" fmla="*/ 438743 h 1231864"/>
              <a:gd name="connsiteX931" fmla="*/ 2318620 w 6642045"/>
              <a:gd name="connsiteY931" fmla="*/ 482208 h 1231864"/>
              <a:gd name="connsiteX932" fmla="*/ 2321110 w 6642045"/>
              <a:gd name="connsiteY932" fmla="*/ 533303 h 1231864"/>
              <a:gd name="connsiteX933" fmla="*/ 2323600 w 6642045"/>
              <a:gd name="connsiteY933" fmla="*/ 654320 h 1231864"/>
              <a:gd name="connsiteX934" fmla="*/ 2326090 w 6642045"/>
              <a:gd name="connsiteY934" fmla="*/ 738089 h 1231864"/>
              <a:gd name="connsiteX935" fmla="*/ 2328580 w 6642045"/>
              <a:gd name="connsiteY935" fmla="*/ 606454 h 1231864"/>
              <a:gd name="connsiteX936" fmla="*/ 2331070 w 6642045"/>
              <a:gd name="connsiteY936" fmla="*/ 523182 h 1231864"/>
              <a:gd name="connsiteX937" fmla="*/ 2333560 w 6642045"/>
              <a:gd name="connsiteY937" fmla="*/ 476487 h 1231864"/>
              <a:gd name="connsiteX938" fmla="*/ 2336050 w 6642045"/>
              <a:gd name="connsiteY938" fmla="*/ 548826 h 1231864"/>
              <a:gd name="connsiteX939" fmla="*/ 2338540 w 6642045"/>
              <a:gd name="connsiteY939" fmla="*/ 651016 h 1231864"/>
              <a:gd name="connsiteX940" fmla="*/ 2341034 w 6642045"/>
              <a:gd name="connsiteY940" fmla="*/ 662999 h 1231864"/>
              <a:gd name="connsiteX941" fmla="*/ 2343524 w 6642045"/>
              <a:gd name="connsiteY941" fmla="*/ 725372 h 1231864"/>
              <a:gd name="connsiteX942" fmla="*/ 2346014 w 6642045"/>
              <a:gd name="connsiteY942" fmla="*/ 678263 h 1231864"/>
              <a:gd name="connsiteX943" fmla="*/ 2348504 w 6642045"/>
              <a:gd name="connsiteY943" fmla="*/ 634323 h 1231864"/>
              <a:gd name="connsiteX944" fmla="*/ 2350994 w 6642045"/>
              <a:gd name="connsiteY944" fmla="*/ 580175 h 1231864"/>
              <a:gd name="connsiteX945" fmla="*/ 2353484 w 6642045"/>
              <a:gd name="connsiteY945" fmla="*/ 472938 h 1231864"/>
              <a:gd name="connsiteX946" fmla="*/ 2355975 w 6642045"/>
              <a:gd name="connsiteY946" fmla="*/ 555316 h 1231864"/>
              <a:gd name="connsiteX947" fmla="*/ 2358465 w 6642045"/>
              <a:gd name="connsiteY947" fmla="*/ 532016 h 1231864"/>
              <a:gd name="connsiteX948" fmla="*/ 2360955 w 6642045"/>
              <a:gd name="connsiteY948" fmla="*/ 487485 h 1231864"/>
              <a:gd name="connsiteX949" fmla="*/ 2363449 w 6642045"/>
              <a:gd name="connsiteY949" fmla="*/ 452526 h 1231864"/>
              <a:gd name="connsiteX950" fmla="*/ 2365939 w 6642045"/>
              <a:gd name="connsiteY950" fmla="*/ 499273 h 1231864"/>
              <a:gd name="connsiteX951" fmla="*/ 2368429 w 6642045"/>
              <a:gd name="connsiteY951" fmla="*/ 522638 h 1231864"/>
              <a:gd name="connsiteX952" fmla="*/ 2370919 w 6642045"/>
              <a:gd name="connsiteY952" fmla="*/ 410409 h 1231864"/>
              <a:gd name="connsiteX953" fmla="*/ 2373409 w 6642045"/>
              <a:gd name="connsiteY953" fmla="*/ 406799 h 1231864"/>
              <a:gd name="connsiteX954" fmla="*/ 2375899 w 6642045"/>
              <a:gd name="connsiteY954" fmla="*/ 351464 h 1231864"/>
              <a:gd name="connsiteX955" fmla="*/ 2378389 w 6642045"/>
              <a:gd name="connsiteY955" fmla="*/ 389522 h 1231864"/>
              <a:gd name="connsiteX956" fmla="*/ 2380879 w 6642045"/>
              <a:gd name="connsiteY956" fmla="*/ 557095 h 1231864"/>
              <a:gd name="connsiteX957" fmla="*/ 2383369 w 6642045"/>
              <a:gd name="connsiteY957" fmla="*/ 617642 h 1231864"/>
              <a:gd name="connsiteX958" fmla="*/ 2385860 w 6642045"/>
              <a:gd name="connsiteY958" fmla="*/ 657308 h 1231864"/>
              <a:gd name="connsiteX959" fmla="*/ 2388350 w 6642045"/>
              <a:gd name="connsiteY959" fmla="*/ 543451 h 1231864"/>
              <a:gd name="connsiteX960" fmla="*/ 2390844 w 6642045"/>
              <a:gd name="connsiteY960" fmla="*/ 414943 h 1231864"/>
              <a:gd name="connsiteX961" fmla="*/ 2393334 w 6642045"/>
              <a:gd name="connsiteY961" fmla="*/ 489014 h 1231864"/>
              <a:gd name="connsiteX962" fmla="*/ 2395824 w 6642045"/>
              <a:gd name="connsiteY962" fmla="*/ 431286 h 1231864"/>
              <a:gd name="connsiteX963" fmla="*/ 2398314 w 6642045"/>
              <a:gd name="connsiteY963" fmla="*/ 271060 h 1231864"/>
              <a:gd name="connsiteX964" fmla="*/ 2400804 w 6642045"/>
              <a:gd name="connsiteY964" fmla="*/ 359301 h 1231864"/>
              <a:gd name="connsiteX965" fmla="*/ 2403294 w 6642045"/>
              <a:gd name="connsiteY965" fmla="*/ 412689 h 1231864"/>
              <a:gd name="connsiteX966" fmla="*/ 2405784 w 6642045"/>
              <a:gd name="connsiteY966" fmla="*/ 366948 h 1231864"/>
              <a:gd name="connsiteX967" fmla="*/ 2408274 w 6642045"/>
              <a:gd name="connsiteY967" fmla="*/ 409549 h 1231864"/>
              <a:gd name="connsiteX968" fmla="*/ 2410764 w 6642045"/>
              <a:gd name="connsiteY968" fmla="*/ 478905 h 1231864"/>
              <a:gd name="connsiteX969" fmla="*/ 2413254 w 6642045"/>
              <a:gd name="connsiteY969" fmla="*/ 614659 h 1231864"/>
              <a:gd name="connsiteX970" fmla="*/ 2415744 w 6642045"/>
              <a:gd name="connsiteY970" fmla="*/ 634500 h 1231864"/>
              <a:gd name="connsiteX971" fmla="*/ 2418239 w 6642045"/>
              <a:gd name="connsiteY971" fmla="*/ 640554 h 1231864"/>
              <a:gd name="connsiteX972" fmla="*/ 2420729 w 6642045"/>
              <a:gd name="connsiteY972" fmla="*/ 602948 h 1231864"/>
              <a:gd name="connsiteX973" fmla="*/ 2423219 w 6642045"/>
              <a:gd name="connsiteY973" fmla="*/ 596359 h 1231864"/>
              <a:gd name="connsiteX974" fmla="*/ 2425709 w 6642045"/>
              <a:gd name="connsiteY974" fmla="*/ 582766 h 1231864"/>
              <a:gd name="connsiteX975" fmla="*/ 2428199 w 6642045"/>
              <a:gd name="connsiteY975" fmla="*/ 599041 h 1231864"/>
              <a:gd name="connsiteX976" fmla="*/ 2430689 w 6642045"/>
              <a:gd name="connsiteY976" fmla="*/ 654397 h 1231864"/>
              <a:gd name="connsiteX977" fmla="*/ 2433179 w 6642045"/>
              <a:gd name="connsiteY977" fmla="*/ 694179 h 1231864"/>
              <a:gd name="connsiteX978" fmla="*/ 2435669 w 6642045"/>
              <a:gd name="connsiteY978" fmla="*/ 643417 h 1231864"/>
              <a:gd name="connsiteX979" fmla="*/ 2438159 w 6642045"/>
              <a:gd name="connsiteY979" fmla="*/ 682771 h 1231864"/>
              <a:gd name="connsiteX980" fmla="*/ 2440653 w 6642045"/>
              <a:gd name="connsiteY980" fmla="*/ 691221 h 1231864"/>
              <a:gd name="connsiteX981" fmla="*/ 2443143 w 6642045"/>
              <a:gd name="connsiteY981" fmla="*/ 655317 h 1231864"/>
              <a:gd name="connsiteX982" fmla="*/ 2445633 w 6642045"/>
              <a:gd name="connsiteY982" fmla="*/ 690716 h 1231864"/>
              <a:gd name="connsiteX983" fmla="*/ 2448123 w 6642045"/>
              <a:gd name="connsiteY983" fmla="*/ 516679 h 1231864"/>
              <a:gd name="connsiteX984" fmla="*/ 2450613 w 6642045"/>
              <a:gd name="connsiteY984" fmla="*/ 624271 h 1231864"/>
              <a:gd name="connsiteX985" fmla="*/ 2453103 w 6642045"/>
              <a:gd name="connsiteY985" fmla="*/ 629111 h 1231864"/>
              <a:gd name="connsiteX986" fmla="*/ 2455594 w 6642045"/>
              <a:gd name="connsiteY986" fmla="*/ 558007 h 1231864"/>
              <a:gd name="connsiteX987" fmla="*/ 2458084 w 6642045"/>
              <a:gd name="connsiteY987" fmla="*/ 616926 h 1231864"/>
              <a:gd name="connsiteX988" fmla="*/ 2460574 w 6642045"/>
              <a:gd name="connsiteY988" fmla="*/ 733140 h 1231864"/>
              <a:gd name="connsiteX989" fmla="*/ 2463064 w 6642045"/>
              <a:gd name="connsiteY989" fmla="*/ 721499 h 1231864"/>
              <a:gd name="connsiteX990" fmla="*/ 2465554 w 6642045"/>
              <a:gd name="connsiteY990" fmla="*/ 781403 h 1231864"/>
              <a:gd name="connsiteX991" fmla="*/ 2468048 w 6642045"/>
              <a:gd name="connsiteY991" fmla="*/ 719107 h 1231864"/>
              <a:gd name="connsiteX992" fmla="*/ 2470538 w 6642045"/>
              <a:gd name="connsiteY992" fmla="*/ 663586 h 1231864"/>
              <a:gd name="connsiteX993" fmla="*/ 2473028 w 6642045"/>
              <a:gd name="connsiteY993" fmla="*/ 553507 h 1231864"/>
              <a:gd name="connsiteX994" fmla="*/ 2475518 w 6642045"/>
              <a:gd name="connsiteY994" fmla="*/ 571228 h 1231864"/>
              <a:gd name="connsiteX995" fmla="*/ 2478008 w 6642045"/>
              <a:gd name="connsiteY995" fmla="*/ 590392 h 1231864"/>
              <a:gd name="connsiteX996" fmla="*/ 2480498 w 6642045"/>
              <a:gd name="connsiteY996" fmla="*/ 566133 h 1231864"/>
              <a:gd name="connsiteX997" fmla="*/ 2482988 w 6642045"/>
              <a:gd name="connsiteY997" fmla="*/ 378473 h 1231864"/>
              <a:gd name="connsiteX998" fmla="*/ 2485479 w 6642045"/>
              <a:gd name="connsiteY998" fmla="*/ 432987 h 1231864"/>
              <a:gd name="connsiteX999" fmla="*/ 2487969 w 6642045"/>
              <a:gd name="connsiteY999" fmla="*/ 533476 h 1231864"/>
              <a:gd name="connsiteX1000" fmla="*/ 2490459 w 6642045"/>
              <a:gd name="connsiteY1000" fmla="*/ 543779 h 1231864"/>
              <a:gd name="connsiteX1001" fmla="*/ 2492949 w 6642045"/>
              <a:gd name="connsiteY1001" fmla="*/ 482826 h 1231864"/>
              <a:gd name="connsiteX1002" fmla="*/ 2495443 w 6642045"/>
              <a:gd name="connsiteY1002" fmla="*/ 559686 h 1231864"/>
              <a:gd name="connsiteX1003" fmla="*/ 2497933 w 6642045"/>
              <a:gd name="connsiteY1003" fmla="*/ 589165 h 1231864"/>
              <a:gd name="connsiteX1004" fmla="*/ 2500423 w 6642045"/>
              <a:gd name="connsiteY1004" fmla="*/ 566612 h 1231864"/>
              <a:gd name="connsiteX1005" fmla="*/ 2502913 w 6642045"/>
              <a:gd name="connsiteY1005" fmla="*/ 589187 h 1231864"/>
              <a:gd name="connsiteX1006" fmla="*/ 2505403 w 6642045"/>
              <a:gd name="connsiteY1006" fmla="*/ 649276 h 1231864"/>
              <a:gd name="connsiteX1007" fmla="*/ 2507893 w 6642045"/>
              <a:gd name="connsiteY1007" fmla="*/ 750835 h 1231864"/>
              <a:gd name="connsiteX1008" fmla="*/ 2510383 w 6642045"/>
              <a:gd name="connsiteY1008" fmla="*/ 797535 h 1231864"/>
              <a:gd name="connsiteX1009" fmla="*/ 2512873 w 6642045"/>
              <a:gd name="connsiteY1009" fmla="*/ 683906 h 1231864"/>
              <a:gd name="connsiteX1010" fmla="*/ 2515363 w 6642045"/>
              <a:gd name="connsiteY1010" fmla="*/ 622811 h 1231864"/>
              <a:gd name="connsiteX1011" fmla="*/ 2517853 w 6642045"/>
              <a:gd name="connsiteY1011" fmla="*/ 456870 h 1231864"/>
              <a:gd name="connsiteX1012" fmla="*/ 2520348 w 6642045"/>
              <a:gd name="connsiteY1012" fmla="*/ 430349 h 1231864"/>
              <a:gd name="connsiteX1013" fmla="*/ 2522838 w 6642045"/>
              <a:gd name="connsiteY1013" fmla="*/ 396768 h 1231864"/>
              <a:gd name="connsiteX1014" fmla="*/ 2525328 w 6642045"/>
              <a:gd name="connsiteY1014" fmla="*/ 270448 h 1231864"/>
              <a:gd name="connsiteX1015" fmla="*/ 2527818 w 6642045"/>
              <a:gd name="connsiteY1015" fmla="*/ 203277 h 1231864"/>
              <a:gd name="connsiteX1016" fmla="*/ 2530308 w 6642045"/>
              <a:gd name="connsiteY1016" fmla="*/ 237345 h 1231864"/>
              <a:gd name="connsiteX1017" fmla="*/ 2532798 w 6642045"/>
              <a:gd name="connsiteY1017" fmla="*/ 283642 h 1231864"/>
              <a:gd name="connsiteX1018" fmla="*/ 2535288 w 6642045"/>
              <a:gd name="connsiteY1018" fmla="*/ 442586 h 1231864"/>
              <a:gd name="connsiteX1019" fmla="*/ 2537778 w 6642045"/>
              <a:gd name="connsiteY1019" fmla="*/ 485339 h 1231864"/>
              <a:gd name="connsiteX1020" fmla="*/ 2540268 w 6642045"/>
              <a:gd name="connsiteY1020" fmla="*/ 483037 h 1231864"/>
              <a:gd name="connsiteX1021" fmla="*/ 2542758 w 6642045"/>
              <a:gd name="connsiteY1021" fmla="*/ 430349 h 1231864"/>
              <a:gd name="connsiteX1022" fmla="*/ 2545252 w 6642045"/>
              <a:gd name="connsiteY1022" fmla="*/ 396587 h 1231864"/>
              <a:gd name="connsiteX1023" fmla="*/ 2547742 w 6642045"/>
              <a:gd name="connsiteY1023" fmla="*/ 325348 h 1231864"/>
              <a:gd name="connsiteX1024" fmla="*/ 2550232 w 6642045"/>
              <a:gd name="connsiteY1024" fmla="*/ 318609 h 1231864"/>
              <a:gd name="connsiteX1025" fmla="*/ 2552722 w 6642045"/>
              <a:gd name="connsiteY1025" fmla="*/ 270367 h 1231864"/>
              <a:gd name="connsiteX1026" fmla="*/ 2555213 w 6642045"/>
              <a:gd name="connsiteY1026" fmla="*/ 352707 h 1231864"/>
              <a:gd name="connsiteX1027" fmla="*/ 2557703 w 6642045"/>
              <a:gd name="connsiteY1027" fmla="*/ 587162 h 1231864"/>
              <a:gd name="connsiteX1028" fmla="*/ 2560193 w 6642045"/>
              <a:gd name="connsiteY1028" fmla="*/ 618044 h 1231864"/>
              <a:gd name="connsiteX1029" fmla="*/ 2562683 w 6642045"/>
              <a:gd name="connsiteY1029" fmla="*/ 579394 h 1231864"/>
              <a:gd name="connsiteX1030" fmla="*/ 2565173 w 6642045"/>
              <a:gd name="connsiteY1030" fmla="*/ 614050 h 1231864"/>
              <a:gd name="connsiteX1031" fmla="*/ 2567663 w 6642045"/>
              <a:gd name="connsiteY1031" fmla="*/ 599002 h 1231864"/>
              <a:gd name="connsiteX1032" fmla="*/ 2570153 w 6642045"/>
              <a:gd name="connsiteY1032" fmla="*/ 615155 h 1231864"/>
              <a:gd name="connsiteX1033" fmla="*/ 2572643 w 6642045"/>
              <a:gd name="connsiteY1033" fmla="*/ 597758 h 1231864"/>
              <a:gd name="connsiteX1034" fmla="*/ 2575137 w 6642045"/>
              <a:gd name="connsiteY1034" fmla="*/ 618994 h 1231864"/>
              <a:gd name="connsiteX1035" fmla="*/ 2577627 w 6642045"/>
              <a:gd name="connsiteY1035" fmla="*/ 645014 h 1231864"/>
              <a:gd name="connsiteX1036" fmla="*/ 2580117 w 6642045"/>
              <a:gd name="connsiteY1036" fmla="*/ 596717 h 1231864"/>
              <a:gd name="connsiteX1037" fmla="*/ 2582607 w 6642045"/>
              <a:gd name="connsiteY1037" fmla="*/ 609114 h 1231864"/>
              <a:gd name="connsiteX1038" fmla="*/ 2585098 w 6642045"/>
              <a:gd name="connsiteY1038" fmla="*/ 603868 h 1231864"/>
              <a:gd name="connsiteX1039" fmla="*/ 2587588 w 6642045"/>
              <a:gd name="connsiteY1039" fmla="*/ 611010 h 1231864"/>
              <a:gd name="connsiteX1040" fmla="*/ 2590078 w 6642045"/>
              <a:gd name="connsiteY1040" fmla="*/ 415158 h 1231864"/>
              <a:gd name="connsiteX1041" fmla="*/ 2592568 w 6642045"/>
              <a:gd name="connsiteY1041" fmla="*/ 339058 h 1231864"/>
              <a:gd name="connsiteX1042" fmla="*/ 2595058 w 6642045"/>
              <a:gd name="connsiteY1042" fmla="*/ 328631 h 1231864"/>
              <a:gd name="connsiteX1043" fmla="*/ 2597548 w 6642045"/>
              <a:gd name="connsiteY1043" fmla="*/ 369478 h 1231864"/>
              <a:gd name="connsiteX1044" fmla="*/ 2600042 w 6642045"/>
              <a:gd name="connsiteY1044" fmla="*/ 416601 h 1231864"/>
              <a:gd name="connsiteX1045" fmla="*/ 2602532 w 6642045"/>
              <a:gd name="connsiteY1045" fmla="*/ 380934 h 1231864"/>
              <a:gd name="connsiteX1046" fmla="*/ 2605022 w 6642045"/>
              <a:gd name="connsiteY1046" fmla="*/ 373706 h 1231864"/>
              <a:gd name="connsiteX1047" fmla="*/ 2607512 w 6642045"/>
              <a:gd name="connsiteY1047" fmla="*/ 497084 h 1231864"/>
              <a:gd name="connsiteX1048" fmla="*/ 2610002 w 6642045"/>
              <a:gd name="connsiteY1048" fmla="*/ 520971 h 1231864"/>
              <a:gd name="connsiteX1049" fmla="*/ 2612492 w 6642045"/>
              <a:gd name="connsiteY1049" fmla="*/ 557199 h 1231864"/>
              <a:gd name="connsiteX1050" fmla="*/ 2614982 w 6642045"/>
              <a:gd name="connsiteY1050" fmla="*/ 560455 h 1231864"/>
              <a:gd name="connsiteX1051" fmla="*/ 2617472 w 6642045"/>
              <a:gd name="connsiteY1051" fmla="*/ 540298 h 1231864"/>
              <a:gd name="connsiteX1052" fmla="*/ 2619962 w 6642045"/>
              <a:gd name="connsiteY1052" fmla="*/ 584800 h 1231864"/>
              <a:gd name="connsiteX1053" fmla="*/ 2622457 w 6642045"/>
              <a:gd name="connsiteY1053" fmla="*/ 584588 h 1231864"/>
              <a:gd name="connsiteX1054" fmla="*/ 2624947 w 6642045"/>
              <a:gd name="connsiteY1054" fmla="*/ 600133 h 1231864"/>
              <a:gd name="connsiteX1055" fmla="*/ 2627437 w 6642045"/>
              <a:gd name="connsiteY1055" fmla="*/ 542928 h 1231864"/>
              <a:gd name="connsiteX1056" fmla="*/ 2629927 w 6642045"/>
              <a:gd name="connsiteY1056" fmla="*/ 581367 h 1231864"/>
              <a:gd name="connsiteX1057" fmla="*/ 2632417 w 6642045"/>
              <a:gd name="connsiteY1057" fmla="*/ 629232 h 1231864"/>
              <a:gd name="connsiteX1058" fmla="*/ 2634907 w 6642045"/>
              <a:gd name="connsiteY1058" fmla="*/ 598332 h 1231864"/>
              <a:gd name="connsiteX1059" fmla="*/ 2637397 w 6642045"/>
              <a:gd name="connsiteY1059" fmla="*/ 617275 h 1231864"/>
              <a:gd name="connsiteX1060" fmla="*/ 2639887 w 6642045"/>
              <a:gd name="connsiteY1060" fmla="*/ 563866 h 1231864"/>
              <a:gd name="connsiteX1061" fmla="*/ 2642377 w 6642045"/>
              <a:gd name="connsiteY1061" fmla="*/ 580771 h 1231864"/>
              <a:gd name="connsiteX1062" fmla="*/ 2644867 w 6642045"/>
              <a:gd name="connsiteY1062" fmla="*/ 597905 h 1231864"/>
              <a:gd name="connsiteX1063" fmla="*/ 2647357 w 6642045"/>
              <a:gd name="connsiteY1063" fmla="*/ 560995 h 1231864"/>
              <a:gd name="connsiteX1064" fmla="*/ 2649847 w 6642045"/>
              <a:gd name="connsiteY1064" fmla="*/ 588902 h 1231864"/>
              <a:gd name="connsiteX1065" fmla="*/ 2652341 w 6642045"/>
              <a:gd name="connsiteY1065" fmla="*/ 753344 h 1231864"/>
              <a:gd name="connsiteX1066" fmla="*/ 2654831 w 6642045"/>
              <a:gd name="connsiteY1066" fmla="*/ 847744 h 1231864"/>
              <a:gd name="connsiteX1067" fmla="*/ 2657322 w 6642045"/>
              <a:gd name="connsiteY1067" fmla="*/ 705427 h 1231864"/>
              <a:gd name="connsiteX1068" fmla="*/ 2659812 w 6642045"/>
              <a:gd name="connsiteY1068" fmla="*/ 465627 h 1231864"/>
              <a:gd name="connsiteX1069" fmla="*/ 2662302 w 6642045"/>
              <a:gd name="connsiteY1069" fmla="*/ 460605 h 1231864"/>
              <a:gd name="connsiteX1070" fmla="*/ 2664792 w 6642045"/>
              <a:gd name="connsiteY1070" fmla="*/ 504019 h 1231864"/>
              <a:gd name="connsiteX1071" fmla="*/ 2667282 w 6642045"/>
              <a:gd name="connsiteY1071" fmla="*/ 572368 h 1231864"/>
              <a:gd name="connsiteX1072" fmla="*/ 2669772 w 6642045"/>
              <a:gd name="connsiteY1072" fmla="*/ 693000 h 1231864"/>
              <a:gd name="connsiteX1073" fmla="*/ 2672262 w 6642045"/>
              <a:gd name="connsiteY1073" fmla="*/ 692085 h 1231864"/>
              <a:gd name="connsiteX1074" fmla="*/ 2674752 w 6642045"/>
              <a:gd name="connsiteY1074" fmla="*/ 713122 h 1231864"/>
              <a:gd name="connsiteX1075" fmla="*/ 2677246 w 6642045"/>
              <a:gd name="connsiteY1075" fmla="*/ 703666 h 1231864"/>
              <a:gd name="connsiteX1076" fmla="*/ 2679736 w 6642045"/>
              <a:gd name="connsiteY1076" fmla="*/ 784628 h 1231864"/>
              <a:gd name="connsiteX1077" fmla="*/ 2682226 w 6642045"/>
              <a:gd name="connsiteY1077" fmla="*/ 810864 h 1231864"/>
              <a:gd name="connsiteX1078" fmla="*/ 2684717 w 6642045"/>
              <a:gd name="connsiteY1078" fmla="*/ 780992 h 1231864"/>
              <a:gd name="connsiteX1079" fmla="*/ 2687207 w 6642045"/>
              <a:gd name="connsiteY1079" fmla="*/ 596376 h 1231864"/>
              <a:gd name="connsiteX1080" fmla="*/ 2689697 w 6642045"/>
              <a:gd name="connsiteY1080" fmla="*/ 455497 h 1231864"/>
              <a:gd name="connsiteX1081" fmla="*/ 2692187 w 6642045"/>
              <a:gd name="connsiteY1081" fmla="*/ 520759 h 1231864"/>
              <a:gd name="connsiteX1082" fmla="*/ 2694677 w 6642045"/>
              <a:gd name="connsiteY1082" fmla="*/ 511363 h 1231864"/>
              <a:gd name="connsiteX1083" fmla="*/ 2697167 w 6642045"/>
              <a:gd name="connsiteY1083" fmla="*/ 595081 h 1231864"/>
              <a:gd name="connsiteX1084" fmla="*/ 2699661 w 6642045"/>
              <a:gd name="connsiteY1084" fmla="*/ 670344 h 1231864"/>
              <a:gd name="connsiteX1085" fmla="*/ 2702151 w 6642045"/>
              <a:gd name="connsiteY1085" fmla="*/ 643343 h 1231864"/>
              <a:gd name="connsiteX1086" fmla="*/ 2704641 w 6642045"/>
              <a:gd name="connsiteY1086" fmla="*/ 671181 h 1231864"/>
              <a:gd name="connsiteX1087" fmla="*/ 2707131 w 6642045"/>
              <a:gd name="connsiteY1087" fmla="*/ 712103 h 1231864"/>
              <a:gd name="connsiteX1088" fmla="*/ 2709621 w 6642045"/>
              <a:gd name="connsiteY1088" fmla="*/ 624905 h 1231864"/>
              <a:gd name="connsiteX1089" fmla="*/ 2712111 w 6642045"/>
              <a:gd name="connsiteY1089" fmla="*/ 630929 h 1231864"/>
              <a:gd name="connsiteX1090" fmla="*/ 2714601 w 6642045"/>
              <a:gd name="connsiteY1090" fmla="*/ 666708 h 1231864"/>
              <a:gd name="connsiteX1091" fmla="*/ 2717091 w 6642045"/>
              <a:gd name="connsiteY1091" fmla="*/ 625147 h 1231864"/>
              <a:gd name="connsiteX1092" fmla="*/ 2719582 w 6642045"/>
              <a:gd name="connsiteY1092" fmla="*/ 612405 h 1231864"/>
              <a:gd name="connsiteX1093" fmla="*/ 2722072 w 6642045"/>
              <a:gd name="connsiteY1093" fmla="*/ 692149 h 1231864"/>
              <a:gd name="connsiteX1094" fmla="*/ 2724562 w 6642045"/>
              <a:gd name="connsiteY1094" fmla="*/ 748629 h 1231864"/>
              <a:gd name="connsiteX1095" fmla="*/ 2727056 w 6642045"/>
              <a:gd name="connsiteY1095" fmla="*/ 751945 h 1231864"/>
              <a:gd name="connsiteX1096" fmla="*/ 2729546 w 6642045"/>
              <a:gd name="connsiteY1096" fmla="*/ 700086 h 1231864"/>
              <a:gd name="connsiteX1097" fmla="*/ 2732036 w 6642045"/>
              <a:gd name="connsiteY1097" fmla="*/ 673668 h 1231864"/>
              <a:gd name="connsiteX1098" fmla="*/ 2734526 w 6642045"/>
              <a:gd name="connsiteY1098" fmla="*/ 699335 h 1231864"/>
              <a:gd name="connsiteX1099" fmla="*/ 2737016 w 6642045"/>
              <a:gd name="connsiteY1099" fmla="*/ 624849 h 1231864"/>
              <a:gd name="connsiteX1100" fmla="*/ 2739506 w 6642045"/>
              <a:gd name="connsiteY1100" fmla="*/ 649436 h 1231864"/>
              <a:gd name="connsiteX1101" fmla="*/ 2741996 w 6642045"/>
              <a:gd name="connsiteY1101" fmla="*/ 566358 h 1231864"/>
              <a:gd name="connsiteX1102" fmla="*/ 2744486 w 6642045"/>
              <a:gd name="connsiteY1102" fmla="*/ 640921 h 1231864"/>
              <a:gd name="connsiteX1103" fmla="*/ 2746976 w 6642045"/>
              <a:gd name="connsiteY1103" fmla="*/ 586030 h 1231864"/>
              <a:gd name="connsiteX1104" fmla="*/ 2749466 w 6642045"/>
              <a:gd name="connsiteY1104" fmla="*/ 589614 h 1231864"/>
              <a:gd name="connsiteX1105" fmla="*/ 2751956 w 6642045"/>
              <a:gd name="connsiteY1105" fmla="*/ 701541 h 1231864"/>
              <a:gd name="connsiteX1106" fmla="*/ 2754446 w 6642045"/>
              <a:gd name="connsiteY1106" fmla="*/ 738512 h 1231864"/>
              <a:gd name="connsiteX1107" fmla="*/ 2756941 w 6642045"/>
              <a:gd name="connsiteY1107" fmla="*/ 667692 h 1231864"/>
              <a:gd name="connsiteX1108" fmla="*/ 2759431 w 6642045"/>
              <a:gd name="connsiteY1108" fmla="*/ 786023 h 1231864"/>
              <a:gd name="connsiteX1109" fmla="*/ 2761921 w 6642045"/>
              <a:gd name="connsiteY1109" fmla="*/ 683976 h 1231864"/>
              <a:gd name="connsiteX1110" fmla="*/ 2764411 w 6642045"/>
              <a:gd name="connsiteY1110" fmla="*/ 662221 h 1231864"/>
              <a:gd name="connsiteX1111" fmla="*/ 2766901 w 6642045"/>
              <a:gd name="connsiteY1111" fmla="*/ 657895 h 1231864"/>
              <a:gd name="connsiteX1112" fmla="*/ 2769391 w 6642045"/>
              <a:gd name="connsiteY1112" fmla="*/ 665797 h 1231864"/>
              <a:gd name="connsiteX1113" fmla="*/ 2771881 w 6642045"/>
              <a:gd name="connsiteY1113" fmla="*/ 715981 h 1231864"/>
              <a:gd name="connsiteX1114" fmla="*/ 2774371 w 6642045"/>
              <a:gd name="connsiteY1114" fmla="*/ 790090 h 1231864"/>
              <a:gd name="connsiteX1115" fmla="*/ 2776861 w 6642045"/>
              <a:gd name="connsiteY1115" fmla="*/ 723399 h 1231864"/>
              <a:gd name="connsiteX1116" fmla="*/ 2779355 w 6642045"/>
              <a:gd name="connsiteY1116" fmla="*/ 594679 h 1231864"/>
              <a:gd name="connsiteX1117" fmla="*/ 2781845 w 6642045"/>
              <a:gd name="connsiteY1117" fmla="*/ 563011 h 1231864"/>
              <a:gd name="connsiteX1118" fmla="*/ 2784336 w 6642045"/>
              <a:gd name="connsiteY1118" fmla="*/ 556789 h 1231864"/>
              <a:gd name="connsiteX1119" fmla="*/ 2786826 w 6642045"/>
              <a:gd name="connsiteY1119" fmla="*/ 582511 h 1231864"/>
              <a:gd name="connsiteX1120" fmla="*/ 2789316 w 6642045"/>
              <a:gd name="connsiteY1120" fmla="*/ 604425 h 1231864"/>
              <a:gd name="connsiteX1121" fmla="*/ 2791806 w 6642045"/>
              <a:gd name="connsiteY1121" fmla="*/ 519607 h 1231864"/>
              <a:gd name="connsiteX1122" fmla="*/ 2794296 w 6642045"/>
              <a:gd name="connsiteY1122" fmla="*/ 555442 h 1231864"/>
              <a:gd name="connsiteX1123" fmla="*/ 2796786 w 6642045"/>
              <a:gd name="connsiteY1123" fmla="*/ 581514 h 1231864"/>
              <a:gd name="connsiteX1124" fmla="*/ 2799276 w 6642045"/>
              <a:gd name="connsiteY1124" fmla="*/ 652161 h 1231864"/>
              <a:gd name="connsiteX1125" fmla="*/ 2801766 w 6642045"/>
              <a:gd name="connsiteY1125" fmla="*/ 450255 h 1231864"/>
              <a:gd name="connsiteX1126" fmla="*/ 2804260 w 6642045"/>
              <a:gd name="connsiteY1126" fmla="*/ 459785 h 1231864"/>
              <a:gd name="connsiteX1127" fmla="*/ 2806750 w 6642045"/>
              <a:gd name="connsiteY1127" fmla="*/ 506216 h 1231864"/>
              <a:gd name="connsiteX1128" fmla="*/ 2809240 w 6642045"/>
              <a:gd name="connsiteY1128" fmla="*/ 557130 h 1231864"/>
              <a:gd name="connsiteX1129" fmla="*/ 2811730 w 6642045"/>
              <a:gd name="connsiteY1129" fmla="*/ 558214 h 1231864"/>
              <a:gd name="connsiteX1130" fmla="*/ 2814220 w 6642045"/>
              <a:gd name="connsiteY1130" fmla="*/ 629392 h 1231864"/>
              <a:gd name="connsiteX1131" fmla="*/ 2816710 w 6642045"/>
              <a:gd name="connsiteY1131" fmla="*/ 612841 h 1231864"/>
              <a:gd name="connsiteX1132" fmla="*/ 2819201 w 6642045"/>
              <a:gd name="connsiteY1132" fmla="*/ 629314 h 1231864"/>
              <a:gd name="connsiteX1133" fmla="*/ 2821691 w 6642045"/>
              <a:gd name="connsiteY1133" fmla="*/ 633179 h 1231864"/>
              <a:gd name="connsiteX1134" fmla="*/ 2824181 w 6642045"/>
              <a:gd name="connsiteY1134" fmla="*/ 658789 h 1231864"/>
              <a:gd name="connsiteX1135" fmla="*/ 2826671 w 6642045"/>
              <a:gd name="connsiteY1135" fmla="*/ 732570 h 1231864"/>
              <a:gd name="connsiteX1136" fmla="*/ 2829161 w 6642045"/>
              <a:gd name="connsiteY1136" fmla="*/ 694537 h 1231864"/>
              <a:gd name="connsiteX1137" fmla="*/ 2831651 w 6642045"/>
              <a:gd name="connsiteY1137" fmla="*/ 750589 h 1231864"/>
              <a:gd name="connsiteX1138" fmla="*/ 2834145 w 6642045"/>
              <a:gd name="connsiteY1138" fmla="*/ 702716 h 1231864"/>
              <a:gd name="connsiteX1139" fmla="*/ 2836635 w 6642045"/>
              <a:gd name="connsiteY1139" fmla="*/ 714582 h 1231864"/>
              <a:gd name="connsiteX1140" fmla="*/ 2839125 w 6642045"/>
              <a:gd name="connsiteY1140" fmla="*/ 786865 h 1231864"/>
              <a:gd name="connsiteX1141" fmla="*/ 2841615 w 6642045"/>
              <a:gd name="connsiteY1141" fmla="*/ 688885 h 1231864"/>
              <a:gd name="connsiteX1142" fmla="*/ 2844105 w 6642045"/>
              <a:gd name="connsiteY1142" fmla="*/ 548628 h 1231864"/>
              <a:gd name="connsiteX1143" fmla="*/ 2846595 w 6642045"/>
              <a:gd name="connsiteY1143" fmla="*/ 523113 h 1231864"/>
              <a:gd name="connsiteX1144" fmla="*/ 2849085 w 6642045"/>
              <a:gd name="connsiteY1144" fmla="*/ 603540 h 1231864"/>
              <a:gd name="connsiteX1145" fmla="*/ 2851575 w 6642045"/>
              <a:gd name="connsiteY1145" fmla="*/ 617189 h 1231864"/>
              <a:gd name="connsiteX1146" fmla="*/ 2854065 w 6642045"/>
              <a:gd name="connsiteY1146" fmla="*/ 641586 h 1231864"/>
              <a:gd name="connsiteX1147" fmla="*/ 2856556 w 6642045"/>
              <a:gd name="connsiteY1147" fmla="*/ 478365 h 1231864"/>
              <a:gd name="connsiteX1148" fmla="*/ 2859050 w 6642045"/>
              <a:gd name="connsiteY1148" fmla="*/ 598065 h 1231864"/>
              <a:gd name="connsiteX1149" fmla="*/ 2861540 w 6642045"/>
              <a:gd name="connsiteY1149" fmla="*/ 575732 h 1231864"/>
              <a:gd name="connsiteX1150" fmla="*/ 2864030 w 6642045"/>
              <a:gd name="connsiteY1150" fmla="*/ 574743 h 1231864"/>
              <a:gd name="connsiteX1151" fmla="*/ 2866520 w 6642045"/>
              <a:gd name="connsiteY1151" fmla="*/ 573089 h 1231864"/>
              <a:gd name="connsiteX1152" fmla="*/ 2869010 w 6642045"/>
              <a:gd name="connsiteY1152" fmla="*/ 548321 h 1231864"/>
              <a:gd name="connsiteX1153" fmla="*/ 2871500 w 6642045"/>
              <a:gd name="connsiteY1153" fmla="*/ 611507 h 1231864"/>
              <a:gd name="connsiteX1154" fmla="*/ 2873990 w 6642045"/>
              <a:gd name="connsiteY1154" fmla="*/ 666678 h 1231864"/>
              <a:gd name="connsiteX1155" fmla="*/ 2876480 w 6642045"/>
              <a:gd name="connsiteY1155" fmla="*/ 659406 h 1231864"/>
              <a:gd name="connsiteX1156" fmla="*/ 2878970 w 6642045"/>
              <a:gd name="connsiteY1156" fmla="*/ 680059 h 1231864"/>
              <a:gd name="connsiteX1157" fmla="*/ 2881464 w 6642045"/>
              <a:gd name="connsiteY1157" fmla="*/ 750296 h 1231864"/>
              <a:gd name="connsiteX1158" fmla="*/ 2883955 w 6642045"/>
              <a:gd name="connsiteY1158" fmla="*/ 642130 h 1231864"/>
              <a:gd name="connsiteX1159" fmla="*/ 2886445 w 6642045"/>
              <a:gd name="connsiteY1159" fmla="*/ 585326 h 1231864"/>
              <a:gd name="connsiteX1160" fmla="*/ 2888935 w 6642045"/>
              <a:gd name="connsiteY1160" fmla="*/ 569082 h 1231864"/>
              <a:gd name="connsiteX1161" fmla="*/ 2891425 w 6642045"/>
              <a:gd name="connsiteY1161" fmla="*/ 476763 h 1231864"/>
              <a:gd name="connsiteX1162" fmla="*/ 2893915 w 6642045"/>
              <a:gd name="connsiteY1162" fmla="*/ 445717 h 1231864"/>
              <a:gd name="connsiteX1163" fmla="*/ 2896405 w 6642045"/>
              <a:gd name="connsiteY1163" fmla="*/ 630247 h 1231864"/>
              <a:gd name="connsiteX1164" fmla="*/ 2898895 w 6642045"/>
              <a:gd name="connsiteY1164" fmla="*/ 621369 h 1231864"/>
              <a:gd name="connsiteX1165" fmla="*/ 2901385 w 6642045"/>
              <a:gd name="connsiteY1165" fmla="*/ 603959 h 1231864"/>
              <a:gd name="connsiteX1166" fmla="*/ 2903875 w 6642045"/>
              <a:gd name="connsiteY1166" fmla="*/ 762434 h 1231864"/>
              <a:gd name="connsiteX1167" fmla="*/ 2906365 w 6642045"/>
              <a:gd name="connsiteY1167" fmla="*/ 709646 h 1231864"/>
              <a:gd name="connsiteX1168" fmla="*/ 2908859 w 6642045"/>
              <a:gd name="connsiteY1168" fmla="*/ 685098 h 1231864"/>
              <a:gd name="connsiteX1169" fmla="*/ 2911349 w 6642045"/>
              <a:gd name="connsiteY1169" fmla="*/ 612616 h 1231864"/>
              <a:gd name="connsiteX1170" fmla="*/ 2913839 w 6642045"/>
              <a:gd name="connsiteY1170" fmla="*/ 664337 h 1231864"/>
              <a:gd name="connsiteX1171" fmla="*/ 2916330 w 6642045"/>
              <a:gd name="connsiteY1171" fmla="*/ 697456 h 1231864"/>
              <a:gd name="connsiteX1172" fmla="*/ 2918820 w 6642045"/>
              <a:gd name="connsiteY1172" fmla="*/ 581816 h 1231864"/>
              <a:gd name="connsiteX1173" fmla="*/ 2921310 w 6642045"/>
              <a:gd name="connsiteY1173" fmla="*/ 669355 h 1231864"/>
              <a:gd name="connsiteX1174" fmla="*/ 2923800 w 6642045"/>
              <a:gd name="connsiteY1174" fmla="*/ 700168 h 1231864"/>
              <a:gd name="connsiteX1175" fmla="*/ 2926290 w 6642045"/>
              <a:gd name="connsiteY1175" fmla="*/ 771035 h 1231864"/>
              <a:gd name="connsiteX1176" fmla="*/ 2928780 w 6642045"/>
              <a:gd name="connsiteY1176" fmla="*/ 793592 h 1231864"/>
              <a:gd name="connsiteX1177" fmla="*/ 2931270 w 6642045"/>
              <a:gd name="connsiteY1177" fmla="*/ 770828 h 1231864"/>
              <a:gd name="connsiteX1178" fmla="*/ 2933760 w 6642045"/>
              <a:gd name="connsiteY1178" fmla="*/ 728265 h 1231864"/>
              <a:gd name="connsiteX1179" fmla="*/ 2936254 w 6642045"/>
              <a:gd name="connsiteY1179" fmla="*/ 644202 h 1231864"/>
              <a:gd name="connsiteX1180" fmla="*/ 2938744 w 6642045"/>
              <a:gd name="connsiteY1180" fmla="*/ 695677 h 1231864"/>
              <a:gd name="connsiteX1181" fmla="*/ 2941234 w 6642045"/>
              <a:gd name="connsiteY1181" fmla="*/ 673971 h 1231864"/>
              <a:gd name="connsiteX1182" fmla="*/ 2943724 w 6642045"/>
              <a:gd name="connsiteY1182" fmla="*/ 686657 h 1231864"/>
              <a:gd name="connsiteX1183" fmla="*/ 2946214 w 6642045"/>
              <a:gd name="connsiteY1183" fmla="*/ 702668 h 1231864"/>
              <a:gd name="connsiteX1184" fmla="*/ 2948704 w 6642045"/>
              <a:gd name="connsiteY1184" fmla="*/ 689291 h 1231864"/>
              <a:gd name="connsiteX1185" fmla="*/ 2951194 w 6642045"/>
              <a:gd name="connsiteY1185" fmla="*/ 586924 h 1231864"/>
              <a:gd name="connsiteX1186" fmla="*/ 2953684 w 6642045"/>
              <a:gd name="connsiteY1186" fmla="*/ 651388 h 1231864"/>
              <a:gd name="connsiteX1187" fmla="*/ 2956175 w 6642045"/>
              <a:gd name="connsiteY1187" fmla="*/ 684848 h 1231864"/>
              <a:gd name="connsiteX1188" fmla="*/ 2958669 w 6642045"/>
              <a:gd name="connsiteY1188" fmla="*/ 671488 h 1231864"/>
              <a:gd name="connsiteX1189" fmla="*/ 2961159 w 6642045"/>
              <a:gd name="connsiteY1189" fmla="*/ 753677 h 1231864"/>
              <a:gd name="connsiteX1190" fmla="*/ 2963649 w 6642045"/>
              <a:gd name="connsiteY1190" fmla="*/ 717125 h 1231864"/>
              <a:gd name="connsiteX1191" fmla="*/ 2966139 w 6642045"/>
              <a:gd name="connsiteY1191" fmla="*/ 632311 h 1231864"/>
              <a:gd name="connsiteX1192" fmla="*/ 2968629 w 6642045"/>
              <a:gd name="connsiteY1192" fmla="*/ 617047 h 1231864"/>
              <a:gd name="connsiteX1193" fmla="*/ 2971119 w 6642045"/>
              <a:gd name="connsiteY1193" fmla="*/ 700246 h 1231864"/>
              <a:gd name="connsiteX1194" fmla="*/ 2973609 w 6642045"/>
              <a:gd name="connsiteY1194" fmla="*/ 741535 h 1231864"/>
              <a:gd name="connsiteX1195" fmla="*/ 2976099 w 6642045"/>
              <a:gd name="connsiteY1195" fmla="*/ 706766 h 1231864"/>
              <a:gd name="connsiteX1196" fmla="*/ 2978589 w 6642045"/>
              <a:gd name="connsiteY1196" fmla="*/ 613398 h 1231864"/>
              <a:gd name="connsiteX1197" fmla="*/ 2981079 w 6642045"/>
              <a:gd name="connsiteY1197" fmla="*/ 593807 h 1231864"/>
              <a:gd name="connsiteX1198" fmla="*/ 2983570 w 6642045"/>
              <a:gd name="connsiteY1198" fmla="*/ 680197 h 1231864"/>
              <a:gd name="connsiteX1199" fmla="*/ 2986064 w 6642045"/>
              <a:gd name="connsiteY1199" fmla="*/ 685586 h 1231864"/>
              <a:gd name="connsiteX1200" fmla="*/ 2988554 w 6642045"/>
              <a:gd name="connsiteY1200" fmla="*/ 589204 h 1231864"/>
              <a:gd name="connsiteX1201" fmla="*/ 2991044 w 6642045"/>
              <a:gd name="connsiteY1201" fmla="*/ 547963 h 1231864"/>
              <a:gd name="connsiteX1202" fmla="*/ 2993534 w 6642045"/>
              <a:gd name="connsiteY1202" fmla="*/ 374219 h 1231864"/>
              <a:gd name="connsiteX1203" fmla="*/ 2996024 w 6642045"/>
              <a:gd name="connsiteY1203" fmla="*/ 530397 h 1231864"/>
              <a:gd name="connsiteX1204" fmla="*/ 2998514 w 6642045"/>
              <a:gd name="connsiteY1204" fmla="*/ 601674 h 1231864"/>
              <a:gd name="connsiteX1205" fmla="*/ 3001004 w 6642045"/>
              <a:gd name="connsiteY1205" fmla="*/ 532034 h 1231864"/>
              <a:gd name="connsiteX1206" fmla="*/ 3003494 w 6642045"/>
              <a:gd name="connsiteY1206" fmla="*/ 495702 h 1231864"/>
              <a:gd name="connsiteX1207" fmla="*/ 3005984 w 6642045"/>
              <a:gd name="connsiteY1207" fmla="*/ 569086 h 1231864"/>
              <a:gd name="connsiteX1208" fmla="*/ 3008474 w 6642045"/>
              <a:gd name="connsiteY1208" fmla="*/ 594964 h 1231864"/>
              <a:gd name="connsiteX1209" fmla="*/ 3010964 w 6642045"/>
              <a:gd name="connsiteY1209" fmla="*/ 596100 h 1231864"/>
              <a:gd name="connsiteX1210" fmla="*/ 3013458 w 6642045"/>
              <a:gd name="connsiteY1210" fmla="*/ 550865 h 1231864"/>
              <a:gd name="connsiteX1211" fmla="*/ 3015949 w 6642045"/>
              <a:gd name="connsiteY1211" fmla="*/ 553667 h 1231864"/>
              <a:gd name="connsiteX1212" fmla="*/ 3018439 w 6642045"/>
              <a:gd name="connsiteY1212" fmla="*/ 488646 h 1231864"/>
              <a:gd name="connsiteX1213" fmla="*/ 3020929 w 6642045"/>
              <a:gd name="connsiteY1213" fmla="*/ 636706 h 1231864"/>
              <a:gd name="connsiteX1214" fmla="*/ 3023419 w 6642045"/>
              <a:gd name="connsiteY1214" fmla="*/ 670991 h 1231864"/>
              <a:gd name="connsiteX1215" fmla="*/ 3025909 w 6642045"/>
              <a:gd name="connsiteY1215" fmla="*/ 571068 h 1231864"/>
              <a:gd name="connsiteX1216" fmla="*/ 3028399 w 6642045"/>
              <a:gd name="connsiteY1216" fmla="*/ 612880 h 1231864"/>
              <a:gd name="connsiteX1217" fmla="*/ 3030889 w 6642045"/>
              <a:gd name="connsiteY1217" fmla="*/ 580244 h 1231864"/>
              <a:gd name="connsiteX1218" fmla="*/ 3033379 w 6642045"/>
              <a:gd name="connsiteY1218" fmla="*/ 580054 h 1231864"/>
              <a:gd name="connsiteX1219" fmla="*/ 3035869 w 6642045"/>
              <a:gd name="connsiteY1219" fmla="*/ 596882 h 1231864"/>
              <a:gd name="connsiteX1220" fmla="*/ 3038363 w 6642045"/>
              <a:gd name="connsiteY1220" fmla="*/ 701114 h 1231864"/>
              <a:gd name="connsiteX1221" fmla="*/ 3040853 w 6642045"/>
              <a:gd name="connsiteY1221" fmla="*/ 690038 h 1231864"/>
              <a:gd name="connsiteX1222" fmla="*/ 3043343 w 6642045"/>
              <a:gd name="connsiteY1222" fmla="*/ 708934 h 1231864"/>
              <a:gd name="connsiteX1223" fmla="*/ 3045833 w 6642045"/>
              <a:gd name="connsiteY1223" fmla="*/ 795082 h 1231864"/>
              <a:gd name="connsiteX1224" fmla="*/ 3048323 w 6642045"/>
              <a:gd name="connsiteY1224" fmla="*/ 715311 h 1231864"/>
              <a:gd name="connsiteX1225" fmla="*/ 3050813 w 6642045"/>
              <a:gd name="connsiteY1225" fmla="*/ 636780 h 1231864"/>
              <a:gd name="connsiteX1226" fmla="*/ 3053303 w 6642045"/>
              <a:gd name="connsiteY1226" fmla="*/ 762991 h 1231864"/>
              <a:gd name="connsiteX1227" fmla="*/ 3055794 w 6642045"/>
              <a:gd name="connsiteY1227" fmla="*/ 699421 h 1231864"/>
              <a:gd name="connsiteX1228" fmla="*/ 3058284 w 6642045"/>
              <a:gd name="connsiteY1228" fmla="*/ 703903 h 1231864"/>
              <a:gd name="connsiteX1229" fmla="*/ 3060774 w 6642045"/>
              <a:gd name="connsiteY1229" fmla="*/ 719418 h 1231864"/>
              <a:gd name="connsiteX1230" fmla="*/ 3063268 w 6642045"/>
              <a:gd name="connsiteY1230" fmla="*/ 715877 h 1231864"/>
              <a:gd name="connsiteX1231" fmla="*/ 3065758 w 6642045"/>
              <a:gd name="connsiteY1231" fmla="*/ 718653 h 1231864"/>
              <a:gd name="connsiteX1232" fmla="*/ 3068248 w 6642045"/>
              <a:gd name="connsiteY1232" fmla="*/ 745360 h 1231864"/>
              <a:gd name="connsiteX1233" fmla="*/ 3070738 w 6642045"/>
              <a:gd name="connsiteY1233" fmla="*/ 762330 h 1231864"/>
              <a:gd name="connsiteX1234" fmla="*/ 3073228 w 6642045"/>
              <a:gd name="connsiteY1234" fmla="*/ 776096 h 1231864"/>
              <a:gd name="connsiteX1235" fmla="*/ 3075718 w 6642045"/>
              <a:gd name="connsiteY1235" fmla="*/ 691865 h 1231864"/>
              <a:gd name="connsiteX1236" fmla="*/ 3078208 w 6642045"/>
              <a:gd name="connsiteY1236" fmla="*/ 680625 h 1231864"/>
              <a:gd name="connsiteX1237" fmla="*/ 3080698 w 6642045"/>
              <a:gd name="connsiteY1237" fmla="*/ 801481 h 1231864"/>
              <a:gd name="connsiteX1238" fmla="*/ 3083189 w 6642045"/>
              <a:gd name="connsiteY1238" fmla="*/ 773194 h 1231864"/>
              <a:gd name="connsiteX1239" fmla="*/ 3085679 w 6642045"/>
              <a:gd name="connsiteY1239" fmla="*/ 837476 h 1231864"/>
              <a:gd name="connsiteX1240" fmla="*/ 3088169 w 6642045"/>
              <a:gd name="connsiteY1240" fmla="*/ 804564 h 1231864"/>
              <a:gd name="connsiteX1241" fmla="*/ 3090659 w 6642045"/>
              <a:gd name="connsiteY1241" fmla="*/ 737147 h 1231864"/>
              <a:gd name="connsiteX1242" fmla="*/ 3093153 w 6642045"/>
              <a:gd name="connsiteY1242" fmla="*/ 636054 h 1231864"/>
              <a:gd name="connsiteX1243" fmla="*/ 3095643 w 6642045"/>
              <a:gd name="connsiteY1243" fmla="*/ 786649 h 1231864"/>
              <a:gd name="connsiteX1244" fmla="*/ 3098133 w 6642045"/>
              <a:gd name="connsiteY1244" fmla="*/ 739691 h 1231864"/>
              <a:gd name="connsiteX1245" fmla="*/ 3100623 w 6642045"/>
              <a:gd name="connsiteY1245" fmla="*/ 751449 h 1231864"/>
              <a:gd name="connsiteX1246" fmla="*/ 3103113 w 6642045"/>
              <a:gd name="connsiteY1246" fmla="*/ 612487 h 1231864"/>
              <a:gd name="connsiteX1247" fmla="*/ 3105603 w 6642045"/>
              <a:gd name="connsiteY1247" fmla="*/ 676739 h 1231864"/>
              <a:gd name="connsiteX1248" fmla="*/ 3108093 w 6642045"/>
              <a:gd name="connsiteY1248" fmla="*/ 635860 h 1231864"/>
              <a:gd name="connsiteX1249" fmla="*/ 3110583 w 6642045"/>
              <a:gd name="connsiteY1249" fmla="*/ 749929 h 1231864"/>
              <a:gd name="connsiteX1250" fmla="*/ 3113073 w 6642045"/>
              <a:gd name="connsiteY1250" fmla="*/ 678556 h 1231864"/>
              <a:gd name="connsiteX1251" fmla="*/ 3115563 w 6642045"/>
              <a:gd name="connsiteY1251" fmla="*/ 504096 h 1231864"/>
              <a:gd name="connsiteX1252" fmla="*/ 3118058 w 6642045"/>
              <a:gd name="connsiteY1252" fmla="*/ 368679 h 1231864"/>
              <a:gd name="connsiteX1253" fmla="*/ 3120548 w 6642045"/>
              <a:gd name="connsiteY1253" fmla="*/ 367963 h 1231864"/>
              <a:gd name="connsiteX1254" fmla="*/ 3123038 w 6642045"/>
              <a:gd name="connsiteY1254" fmla="*/ 391539 h 1231864"/>
              <a:gd name="connsiteX1255" fmla="*/ 3125528 w 6642045"/>
              <a:gd name="connsiteY1255" fmla="*/ 475261 h 1231864"/>
              <a:gd name="connsiteX1256" fmla="*/ 3128018 w 6642045"/>
              <a:gd name="connsiteY1256" fmla="*/ 537686 h 1231864"/>
              <a:gd name="connsiteX1257" fmla="*/ 3130508 w 6642045"/>
              <a:gd name="connsiteY1257" fmla="*/ 601489 h 1231864"/>
              <a:gd name="connsiteX1258" fmla="*/ 3132998 w 6642045"/>
              <a:gd name="connsiteY1258" fmla="*/ 658072 h 1231864"/>
              <a:gd name="connsiteX1259" fmla="*/ 3135488 w 6642045"/>
              <a:gd name="connsiteY1259" fmla="*/ 585551 h 1231864"/>
              <a:gd name="connsiteX1260" fmla="*/ 3137978 w 6642045"/>
              <a:gd name="connsiteY1260" fmla="*/ 682542 h 1231864"/>
              <a:gd name="connsiteX1261" fmla="*/ 3140472 w 6642045"/>
              <a:gd name="connsiteY1261" fmla="*/ 649544 h 1231864"/>
              <a:gd name="connsiteX1262" fmla="*/ 3142962 w 6642045"/>
              <a:gd name="connsiteY1262" fmla="*/ 688967 h 1231864"/>
              <a:gd name="connsiteX1263" fmla="*/ 3145452 w 6642045"/>
              <a:gd name="connsiteY1263" fmla="*/ 729854 h 1231864"/>
              <a:gd name="connsiteX1264" fmla="*/ 3147942 w 6642045"/>
              <a:gd name="connsiteY1264" fmla="*/ 741910 h 1231864"/>
              <a:gd name="connsiteX1265" fmla="*/ 3150432 w 6642045"/>
              <a:gd name="connsiteY1265" fmla="*/ 711913 h 1231864"/>
              <a:gd name="connsiteX1266" fmla="*/ 3152922 w 6642045"/>
              <a:gd name="connsiteY1266" fmla="*/ 654358 h 1231864"/>
              <a:gd name="connsiteX1267" fmla="*/ 3155413 w 6642045"/>
              <a:gd name="connsiteY1267" fmla="*/ 775180 h 1231864"/>
              <a:gd name="connsiteX1268" fmla="*/ 3157903 w 6642045"/>
              <a:gd name="connsiteY1268" fmla="*/ 709404 h 1231864"/>
              <a:gd name="connsiteX1269" fmla="*/ 3160393 w 6642045"/>
              <a:gd name="connsiteY1269" fmla="*/ 698186 h 1231864"/>
              <a:gd name="connsiteX1270" fmla="*/ 3162883 w 6642045"/>
              <a:gd name="connsiteY1270" fmla="*/ 671877 h 1231864"/>
              <a:gd name="connsiteX1271" fmla="*/ 3165373 w 6642045"/>
              <a:gd name="connsiteY1271" fmla="*/ 737981 h 1231864"/>
              <a:gd name="connsiteX1272" fmla="*/ 3167867 w 6642045"/>
              <a:gd name="connsiteY1272" fmla="*/ 728373 h 1231864"/>
              <a:gd name="connsiteX1273" fmla="*/ 3170357 w 6642045"/>
              <a:gd name="connsiteY1273" fmla="*/ 734721 h 1231864"/>
              <a:gd name="connsiteX1274" fmla="*/ 3172847 w 6642045"/>
              <a:gd name="connsiteY1274" fmla="*/ 662688 h 1231864"/>
              <a:gd name="connsiteX1275" fmla="*/ 3175337 w 6642045"/>
              <a:gd name="connsiteY1275" fmla="*/ 692491 h 1231864"/>
              <a:gd name="connsiteX1276" fmla="*/ 3177827 w 6642045"/>
              <a:gd name="connsiteY1276" fmla="*/ 700522 h 1231864"/>
              <a:gd name="connsiteX1277" fmla="*/ 3180317 w 6642045"/>
              <a:gd name="connsiteY1277" fmla="*/ 760404 h 1231864"/>
              <a:gd name="connsiteX1278" fmla="*/ 3182808 w 6642045"/>
              <a:gd name="connsiteY1278" fmla="*/ 619378 h 1231864"/>
              <a:gd name="connsiteX1279" fmla="*/ 3185298 w 6642045"/>
              <a:gd name="connsiteY1279" fmla="*/ 640834 h 1231864"/>
              <a:gd name="connsiteX1280" fmla="*/ 3187788 w 6642045"/>
              <a:gd name="connsiteY1280" fmla="*/ 672192 h 1231864"/>
              <a:gd name="connsiteX1281" fmla="*/ 3190278 w 6642045"/>
              <a:gd name="connsiteY1281" fmla="*/ 688453 h 1231864"/>
              <a:gd name="connsiteX1282" fmla="*/ 3192768 w 6642045"/>
              <a:gd name="connsiteY1282" fmla="*/ 733913 h 1231864"/>
              <a:gd name="connsiteX1283" fmla="*/ 3195262 w 6642045"/>
              <a:gd name="connsiteY1283" fmla="*/ 723183 h 1231864"/>
              <a:gd name="connsiteX1284" fmla="*/ 3197752 w 6642045"/>
              <a:gd name="connsiteY1284" fmla="*/ 653935 h 1231864"/>
              <a:gd name="connsiteX1285" fmla="*/ 3200242 w 6642045"/>
              <a:gd name="connsiteY1285" fmla="*/ 682274 h 1231864"/>
              <a:gd name="connsiteX1286" fmla="*/ 3202732 w 6642045"/>
              <a:gd name="connsiteY1286" fmla="*/ 699745 h 1231864"/>
              <a:gd name="connsiteX1287" fmla="*/ 3205222 w 6642045"/>
              <a:gd name="connsiteY1287" fmla="*/ 620333 h 1231864"/>
              <a:gd name="connsiteX1288" fmla="*/ 3207712 w 6642045"/>
              <a:gd name="connsiteY1288" fmla="*/ 612992 h 1231864"/>
              <a:gd name="connsiteX1289" fmla="*/ 3210202 w 6642045"/>
              <a:gd name="connsiteY1289" fmla="*/ 553624 h 1231864"/>
              <a:gd name="connsiteX1290" fmla="*/ 3212692 w 6642045"/>
              <a:gd name="connsiteY1290" fmla="*/ 389056 h 1231864"/>
              <a:gd name="connsiteX1291" fmla="*/ 3215182 w 6642045"/>
              <a:gd name="connsiteY1291" fmla="*/ 419977 h 1231864"/>
              <a:gd name="connsiteX1292" fmla="*/ 3217677 w 6642045"/>
              <a:gd name="connsiteY1292" fmla="*/ 443001 h 1231864"/>
              <a:gd name="connsiteX1293" fmla="*/ 3220167 w 6642045"/>
              <a:gd name="connsiteY1293" fmla="*/ 594355 h 1231864"/>
              <a:gd name="connsiteX1294" fmla="*/ 3222657 w 6642045"/>
              <a:gd name="connsiteY1294" fmla="*/ 681260 h 1231864"/>
              <a:gd name="connsiteX1295" fmla="*/ 3225147 w 6642045"/>
              <a:gd name="connsiteY1295" fmla="*/ 522638 h 1231864"/>
              <a:gd name="connsiteX1296" fmla="*/ 3227637 w 6642045"/>
              <a:gd name="connsiteY1296" fmla="*/ 637691 h 1231864"/>
              <a:gd name="connsiteX1297" fmla="*/ 3230127 w 6642045"/>
              <a:gd name="connsiteY1297" fmla="*/ 718217 h 1231864"/>
              <a:gd name="connsiteX1298" fmla="*/ 3232617 w 6642045"/>
              <a:gd name="connsiteY1298" fmla="*/ 739600 h 1231864"/>
              <a:gd name="connsiteX1299" fmla="*/ 3235107 w 6642045"/>
              <a:gd name="connsiteY1299" fmla="*/ 639811 h 1231864"/>
              <a:gd name="connsiteX1300" fmla="*/ 3237597 w 6642045"/>
              <a:gd name="connsiteY1300" fmla="*/ 717405 h 1231864"/>
              <a:gd name="connsiteX1301" fmla="*/ 3240087 w 6642045"/>
              <a:gd name="connsiteY1301" fmla="*/ 809927 h 1231864"/>
              <a:gd name="connsiteX1302" fmla="*/ 3242577 w 6642045"/>
              <a:gd name="connsiteY1302" fmla="*/ 745580 h 1231864"/>
              <a:gd name="connsiteX1303" fmla="*/ 3245071 w 6642045"/>
              <a:gd name="connsiteY1303" fmla="*/ 538912 h 1231864"/>
              <a:gd name="connsiteX1304" fmla="*/ 3247561 w 6642045"/>
              <a:gd name="connsiteY1304" fmla="*/ 634012 h 1231864"/>
              <a:gd name="connsiteX1305" fmla="*/ 3250051 w 6642045"/>
              <a:gd name="connsiteY1305" fmla="*/ 661336 h 1231864"/>
              <a:gd name="connsiteX1306" fmla="*/ 3252541 w 6642045"/>
              <a:gd name="connsiteY1306" fmla="*/ 731979 h 1231864"/>
              <a:gd name="connsiteX1307" fmla="*/ 3255032 w 6642045"/>
              <a:gd name="connsiteY1307" fmla="*/ 594377 h 1231864"/>
              <a:gd name="connsiteX1308" fmla="*/ 3257522 w 6642045"/>
              <a:gd name="connsiteY1308" fmla="*/ 577770 h 1231864"/>
              <a:gd name="connsiteX1309" fmla="*/ 3260012 w 6642045"/>
              <a:gd name="connsiteY1309" fmla="*/ 668055 h 1231864"/>
              <a:gd name="connsiteX1310" fmla="*/ 3262502 w 6642045"/>
              <a:gd name="connsiteY1310" fmla="*/ 647208 h 1231864"/>
              <a:gd name="connsiteX1311" fmla="*/ 3264992 w 6642045"/>
              <a:gd name="connsiteY1311" fmla="*/ 722155 h 1231864"/>
              <a:gd name="connsiteX1312" fmla="*/ 3267482 w 6642045"/>
              <a:gd name="connsiteY1312" fmla="*/ 815290 h 1231864"/>
              <a:gd name="connsiteX1313" fmla="*/ 3269972 w 6642045"/>
              <a:gd name="connsiteY1313" fmla="*/ 871217 h 1231864"/>
              <a:gd name="connsiteX1314" fmla="*/ 3272466 w 6642045"/>
              <a:gd name="connsiteY1314" fmla="*/ 666082 h 1231864"/>
              <a:gd name="connsiteX1315" fmla="*/ 3274956 w 6642045"/>
              <a:gd name="connsiteY1315" fmla="*/ 712163 h 1231864"/>
              <a:gd name="connsiteX1316" fmla="*/ 3277446 w 6642045"/>
              <a:gd name="connsiteY1316" fmla="*/ 723688 h 1231864"/>
              <a:gd name="connsiteX1317" fmla="*/ 3279936 w 6642045"/>
              <a:gd name="connsiteY1317" fmla="*/ 734250 h 1231864"/>
              <a:gd name="connsiteX1318" fmla="*/ 3282427 w 6642045"/>
              <a:gd name="connsiteY1318" fmla="*/ 799642 h 1231864"/>
              <a:gd name="connsiteX1319" fmla="*/ 3284917 w 6642045"/>
              <a:gd name="connsiteY1319" fmla="*/ 678345 h 1231864"/>
              <a:gd name="connsiteX1320" fmla="*/ 3287407 w 6642045"/>
              <a:gd name="connsiteY1320" fmla="*/ 621421 h 1231864"/>
              <a:gd name="connsiteX1321" fmla="*/ 3289897 w 6642045"/>
              <a:gd name="connsiteY1321" fmla="*/ 726162 h 1231864"/>
              <a:gd name="connsiteX1322" fmla="*/ 3292387 w 6642045"/>
              <a:gd name="connsiteY1322" fmla="*/ 695401 h 1231864"/>
              <a:gd name="connsiteX1323" fmla="*/ 3294877 w 6642045"/>
              <a:gd name="connsiteY1323" fmla="*/ 609529 h 1231864"/>
              <a:gd name="connsiteX1324" fmla="*/ 3297371 w 6642045"/>
              <a:gd name="connsiteY1324" fmla="*/ 638960 h 1231864"/>
              <a:gd name="connsiteX1325" fmla="*/ 3299861 w 6642045"/>
              <a:gd name="connsiteY1325" fmla="*/ 580184 h 1231864"/>
              <a:gd name="connsiteX1326" fmla="*/ 3302351 w 6642045"/>
              <a:gd name="connsiteY1326" fmla="*/ 612193 h 1231864"/>
              <a:gd name="connsiteX1327" fmla="*/ 3304841 w 6642045"/>
              <a:gd name="connsiteY1327" fmla="*/ 605548 h 1231864"/>
              <a:gd name="connsiteX1328" fmla="*/ 3307331 w 6642045"/>
              <a:gd name="connsiteY1328" fmla="*/ 666345 h 1231864"/>
              <a:gd name="connsiteX1329" fmla="*/ 3309821 w 6642045"/>
              <a:gd name="connsiteY1329" fmla="*/ 677581 h 1231864"/>
              <a:gd name="connsiteX1330" fmla="*/ 3312311 w 6642045"/>
              <a:gd name="connsiteY1330" fmla="*/ 658314 h 1231864"/>
              <a:gd name="connsiteX1331" fmla="*/ 3314801 w 6642045"/>
              <a:gd name="connsiteY1331" fmla="*/ 703959 h 1231864"/>
              <a:gd name="connsiteX1332" fmla="*/ 3317291 w 6642045"/>
              <a:gd name="connsiteY1332" fmla="*/ 736526 h 1231864"/>
              <a:gd name="connsiteX1333" fmla="*/ 3319786 w 6642045"/>
              <a:gd name="connsiteY1333" fmla="*/ 767689 h 1231864"/>
              <a:gd name="connsiteX1334" fmla="*/ 3322276 w 6642045"/>
              <a:gd name="connsiteY1334" fmla="*/ 728835 h 1231864"/>
              <a:gd name="connsiteX1335" fmla="*/ 3324766 w 6642045"/>
              <a:gd name="connsiteY1335" fmla="*/ 610500 h 1231864"/>
              <a:gd name="connsiteX1336" fmla="*/ 3327256 w 6642045"/>
              <a:gd name="connsiteY1336" fmla="*/ 668422 h 1231864"/>
              <a:gd name="connsiteX1337" fmla="*/ 3329746 w 6642045"/>
              <a:gd name="connsiteY1337" fmla="*/ 632794 h 1231864"/>
              <a:gd name="connsiteX1338" fmla="*/ 3332236 w 6642045"/>
              <a:gd name="connsiteY1338" fmla="*/ 658098 h 1231864"/>
              <a:gd name="connsiteX1339" fmla="*/ 3334726 w 6642045"/>
              <a:gd name="connsiteY1339" fmla="*/ 613251 h 1231864"/>
              <a:gd name="connsiteX1340" fmla="*/ 3337216 w 6642045"/>
              <a:gd name="connsiteY1340" fmla="*/ 628472 h 1231864"/>
              <a:gd name="connsiteX1341" fmla="*/ 3339706 w 6642045"/>
              <a:gd name="connsiteY1341" fmla="*/ 788013 h 1231864"/>
              <a:gd name="connsiteX1342" fmla="*/ 3342196 w 6642045"/>
              <a:gd name="connsiteY1342" fmla="*/ 726789 h 1231864"/>
              <a:gd name="connsiteX1343" fmla="*/ 3344686 w 6642045"/>
              <a:gd name="connsiteY1343" fmla="*/ 644237 h 1231864"/>
              <a:gd name="connsiteX1344" fmla="*/ 3347176 w 6642045"/>
              <a:gd name="connsiteY1344" fmla="*/ 607189 h 1231864"/>
              <a:gd name="connsiteX1345" fmla="*/ 3349670 w 6642045"/>
              <a:gd name="connsiteY1345" fmla="*/ 584372 h 1231864"/>
              <a:gd name="connsiteX1346" fmla="*/ 3352160 w 6642045"/>
              <a:gd name="connsiteY1346" fmla="*/ 556992 h 1231864"/>
              <a:gd name="connsiteX1347" fmla="*/ 3354651 w 6642045"/>
              <a:gd name="connsiteY1347" fmla="*/ 620255 h 1231864"/>
              <a:gd name="connsiteX1348" fmla="*/ 3357141 w 6642045"/>
              <a:gd name="connsiteY1348" fmla="*/ 578707 h 1231864"/>
              <a:gd name="connsiteX1349" fmla="*/ 3359631 w 6642045"/>
              <a:gd name="connsiteY1349" fmla="*/ 548917 h 1231864"/>
              <a:gd name="connsiteX1350" fmla="*/ 3362121 w 6642045"/>
              <a:gd name="connsiteY1350" fmla="*/ 643680 h 1231864"/>
              <a:gd name="connsiteX1351" fmla="*/ 3364611 w 6642045"/>
              <a:gd name="connsiteY1351" fmla="*/ 619318 h 1231864"/>
              <a:gd name="connsiteX1352" fmla="*/ 3367101 w 6642045"/>
              <a:gd name="connsiteY1352" fmla="*/ 718835 h 1231864"/>
              <a:gd name="connsiteX1353" fmla="*/ 3369591 w 6642045"/>
              <a:gd name="connsiteY1353" fmla="*/ 657986 h 1231864"/>
              <a:gd name="connsiteX1354" fmla="*/ 3372081 w 6642045"/>
              <a:gd name="connsiteY1354" fmla="*/ 616092 h 1231864"/>
              <a:gd name="connsiteX1355" fmla="*/ 3374571 w 6642045"/>
              <a:gd name="connsiteY1355" fmla="*/ 584882 h 1231864"/>
              <a:gd name="connsiteX1356" fmla="*/ 3377065 w 6642045"/>
              <a:gd name="connsiteY1356" fmla="*/ 527103 h 1231864"/>
              <a:gd name="connsiteX1357" fmla="*/ 3379555 w 6642045"/>
              <a:gd name="connsiteY1357" fmla="*/ 620820 h 1231864"/>
              <a:gd name="connsiteX1358" fmla="*/ 3382046 w 6642045"/>
              <a:gd name="connsiteY1358" fmla="*/ 653620 h 1231864"/>
              <a:gd name="connsiteX1359" fmla="*/ 3384536 w 6642045"/>
              <a:gd name="connsiteY1359" fmla="*/ 695785 h 1231864"/>
              <a:gd name="connsiteX1360" fmla="*/ 3387026 w 6642045"/>
              <a:gd name="connsiteY1360" fmla="*/ 739155 h 1231864"/>
              <a:gd name="connsiteX1361" fmla="*/ 3389516 w 6642045"/>
              <a:gd name="connsiteY1361" fmla="*/ 779399 h 1231864"/>
              <a:gd name="connsiteX1362" fmla="*/ 3392006 w 6642045"/>
              <a:gd name="connsiteY1362" fmla="*/ 693967 h 1231864"/>
              <a:gd name="connsiteX1363" fmla="*/ 3394496 w 6642045"/>
              <a:gd name="connsiteY1363" fmla="*/ 648745 h 1231864"/>
              <a:gd name="connsiteX1364" fmla="*/ 3396986 w 6642045"/>
              <a:gd name="connsiteY1364" fmla="*/ 640390 h 1231864"/>
              <a:gd name="connsiteX1365" fmla="*/ 3399480 w 6642045"/>
              <a:gd name="connsiteY1365" fmla="*/ 718934 h 1231864"/>
              <a:gd name="connsiteX1366" fmla="*/ 3401970 w 6642045"/>
              <a:gd name="connsiteY1366" fmla="*/ 694248 h 1231864"/>
              <a:gd name="connsiteX1367" fmla="*/ 3404460 w 6642045"/>
              <a:gd name="connsiteY1367" fmla="*/ 642298 h 1231864"/>
              <a:gd name="connsiteX1368" fmla="*/ 3406950 w 6642045"/>
              <a:gd name="connsiteY1368" fmla="*/ 720907 h 1231864"/>
              <a:gd name="connsiteX1369" fmla="*/ 3409440 w 6642045"/>
              <a:gd name="connsiteY1369" fmla="*/ 751526 h 1231864"/>
              <a:gd name="connsiteX1370" fmla="*/ 3411930 w 6642045"/>
              <a:gd name="connsiteY1370" fmla="*/ 751220 h 1231864"/>
              <a:gd name="connsiteX1371" fmla="*/ 3414420 w 6642045"/>
              <a:gd name="connsiteY1371" fmla="*/ 736370 h 1231864"/>
              <a:gd name="connsiteX1372" fmla="*/ 3416911 w 6642045"/>
              <a:gd name="connsiteY1372" fmla="*/ 875164 h 1231864"/>
              <a:gd name="connsiteX1373" fmla="*/ 3419401 w 6642045"/>
              <a:gd name="connsiteY1373" fmla="*/ 787089 h 1231864"/>
              <a:gd name="connsiteX1374" fmla="*/ 3421891 w 6642045"/>
              <a:gd name="connsiteY1374" fmla="*/ 772559 h 1231864"/>
              <a:gd name="connsiteX1375" fmla="*/ 3424385 w 6642045"/>
              <a:gd name="connsiteY1375" fmla="*/ 670750 h 1231864"/>
              <a:gd name="connsiteX1376" fmla="*/ 3426875 w 6642045"/>
              <a:gd name="connsiteY1376" fmla="*/ 725329 h 1231864"/>
              <a:gd name="connsiteX1377" fmla="*/ 3429365 w 6642045"/>
              <a:gd name="connsiteY1377" fmla="*/ 757373 h 1231864"/>
              <a:gd name="connsiteX1378" fmla="*/ 3431855 w 6642045"/>
              <a:gd name="connsiteY1378" fmla="*/ 732911 h 1231864"/>
              <a:gd name="connsiteX1379" fmla="*/ 3434345 w 6642045"/>
              <a:gd name="connsiteY1379" fmla="*/ 736927 h 1231864"/>
              <a:gd name="connsiteX1380" fmla="*/ 3436835 w 6642045"/>
              <a:gd name="connsiteY1380" fmla="*/ 665071 h 1231864"/>
              <a:gd name="connsiteX1381" fmla="*/ 3439325 w 6642045"/>
              <a:gd name="connsiteY1381" fmla="*/ 695008 h 1231864"/>
              <a:gd name="connsiteX1382" fmla="*/ 3441815 w 6642045"/>
              <a:gd name="connsiteY1382" fmla="*/ 742713 h 1231864"/>
              <a:gd name="connsiteX1383" fmla="*/ 3444305 w 6642045"/>
              <a:gd name="connsiteY1383" fmla="*/ 728935 h 1231864"/>
              <a:gd name="connsiteX1384" fmla="*/ 3446795 w 6642045"/>
              <a:gd name="connsiteY1384" fmla="*/ 645783 h 1231864"/>
              <a:gd name="connsiteX1385" fmla="*/ 3449285 w 6642045"/>
              <a:gd name="connsiteY1385" fmla="*/ 680461 h 1231864"/>
              <a:gd name="connsiteX1386" fmla="*/ 3451775 w 6642045"/>
              <a:gd name="connsiteY1386" fmla="*/ 609671 h 1231864"/>
              <a:gd name="connsiteX1387" fmla="*/ 3454270 w 6642045"/>
              <a:gd name="connsiteY1387" fmla="*/ 583509 h 1231864"/>
              <a:gd name="connsiteX1388" fmla="*/ 3456760 w 6642045"/>
              <a:gd name="connsiteY1388" fmla="*/ 523182 h 1231864"/>
              <a:gd name="connsiteX1389" fmla="*/ 3459250 w 6642045"/>
              <a:gd name="connsiteY1389" fmla="*/ 555575 h 1231864"/>
              <a:gd name="connsiteX1390" fmla="*/ 3461740 w 6642045"/>
              <a:gd name="connsiteY1390" fmla="*/ 558015 h 1231864"/>
              <a:gd name="connsiteX1391" fmla="*/ 3464230 w 6642045"/>
              <a:gd name="connsiteY1391" fmla="*/ 667321 h 1231864"/>
              <a:gd name="connsiteX1392" fmla="*/ 3466720 w 6642045"/>
              <a:gd name="connsiteY1392" fmla="*/ 627500 h 1231864"/>
              <a:gd name="connsiteX1393" fmla="*/ 3469210 w 6642045"/>
              <a:gd name="connsiteY1393" fmla="*/ 631166 h 1231864"/>
              <a:gd name="connsiteX1394" fmla="*/ 3471700 w 6642045"/>
              <a:gd name="connsiteY1394" fmla="*/ 544521 h 1231864"/>
              <a:gd name="connsiteX1395" fmla="*/ 3474190 w 6642045"/>
              <a:gd name="connsiteY1395" fmla="*/ 615509 h 1231864"/>
              <a:gd name="connsiteX1396" fmla="*/ 3476684 w 6642045"/>
              <a:gd name="connsiteY1396" fmla="*/ 614533 h 1231864"/>
              <a:gd name="connsiteX1397" fmla="*/ 3479174 w 6642045"/>
              <a:gd name="connsiteY1397" fmla="*/ 602819 h 1231864"/>
              <a:gd name="connsiteX1398" fmla="*/ 3481665 w 6642045"/>
              <a:gd name="connsiteY1398" fmla="*/ 659829 h 1231864"/>
              <a:gd name="connsiteX1399" fmla="*/ 3484155 w 6642045"/>
              <a:gd name="connsiteY1399" fmla="*/ 660386 h 1231864"/>
              <a:gd name="connsiteX1400" fmla="*/ 3486645 w 6642045"/>
              <a:gd name="connsiteY1400" fmla="*/ 600370 h 1231864"/>
              <a:gd name="connsiteX1401" fmla="*/ 3489135 w 6642045"/>
              <a:gd name="connsiteY1401" fmla="*/ 619633 h 1231864"/>
              <a:gd name="connsiteX1402" fmla="*/ 3491625 w 6642045"/>
              <a:gd name="connsiteY1402" fmla="*/ 656712 h 1231864"/>
              <a:gd name="connsiteX1403" fmla="*/ 3494115 w 6642045"/>
              <a:gd name="connsiteY1403" fmla="*/ 659691 h 1231864"/>
              <a:gd name="connsiteX1404" fmla="*/ 3496605 w 6642045"/>
              <a:gd name="connsiteY1404" fmla="*/ 638736 h 1231864"/>
              <a:gd name="connsiteX1405" fmla="*/ 3499095 w 6642045"/>
              <a:gd name="connsiteY1405" fmla="*/ 663793 h 1231864"/>
              <a:gd name="connsiteX1406" fmla="*/ 3501585 w 6642045"/>
              <a:gd name="connsiteY1406" fmla="*/ 669074 h 1231864"/>
              <a:gd name="connsiteX1407" fmla="*/ 3504079 w 6642045"/>
              <a:gd name="connsiteY1407" fmla="*/ 699779 h 1231864"/>
              <a:gd name="connsiteX1408" fmla="*/ 3506569 w 6642045"/>
              <a:gd name="connsiteY1408" fmla="*/ 779010 h 1231864"/>
              <a:gd name="connsiteX1409" fmla="*/ 3509059 w 6642045"/>
              <a:gd name="connsiteY1409" fmla="*/ 677758 h 1231864"/>
              <a:gd name="connsiteX1410" fmla="*/ 3511549 w 6642045"/>
              <a:gd name="connsiteY1410" fmla="*/ 572757 h 1231864"/>
              <a:gd name="connsiteX1411" fmla="*/ 3514039 w 6642045"/>
              <a:gd name="connsiteY1411" fmla="*/ 565887 h 1231864"/>
              <a:gd name="connsiteX1412" fmla="*/ 3516530 w 6642045"/>
              <a:gd name="connsiteY1412" fmla="*/ 599282 h 1231864"/>
              <a:gd name="connsiteX1413" fmla="*/ 3519020 w 6642045"/>
              <a:gd name="connsiteY1413" fmla="*/ 653180 h 1231864"/>
              <a:gd name="connsiteX1414" fmla="*/ 3521510 w 6642045"/>
              <a:gd name="connsiteY1414" fmla="*/ 756151 h 1231864"/>
              <a:gd name="connsiteX1415" fmla="*/ 3524000 w 6642045"/>
              <a:gd name="connsiteY1415" fmla="*/ 802876 h 1231864"/>
              <a:gd name="connsiteX1416" fmla="*/ 3526490 w 6642045"/>
              <a:gd name="connsiteY1416" fmla="*/ 750058 h 1231864"/>
              <a:gd name="connsiteX1417" fmla="*/ 3528980 w 6642045"/>
              <a:gd name="connsiteY1417" fmla="*/ 647152 h 1231864"/>
              <a:gd name="connsiteX1418" fmla="*/ 3531474 w 6642045"/>
              <a:gd name="connsiteY1418" fmla="*/ 611196 h 1231864"/>
              <a:gd name="connsiteX1419" fmla="*/ 3533964 w 6642045"/>
              <a:gd name="connsiteY1419" fmla="*/ 623826 h 1231864"/>
              <a:gd name="connsiteX1420" fmla="*/ 3536454 w 6642045"/>
              <a:gd name="connsiteY1420" fmla="*/ 637933 h 1231864"/>
              <a:gd name="connsiteX1421" fmla="*/ 3538944 w 6642045"/>
              <a:gd name="connsiteY1421" fmla="*/ 644911 h 1231864"/>
              <a:gd name="connsiteX1422" fmla="*/ 3541434 w 6642045"/>
              <a:gd name="connsiteY1422" fmla="*/ 715652 h 1231864"/>
              <a:gd name="connsiteX1423" fmla="*/ 3543924 w 6642045"/>
              <a:gd name="connsiteY1423" fmla="*/ 760966 h 1231864"/>
              <a:gd name="connsiteX1424" fmla="*/ 3546414 w 6642045"/>
              <a:gd name="connsiteY1424" fmla="*/ 784157 h 1231864"/>
              <a:gd name="connsiteX1425" fmla="*/ 3548904 w 6642045"/>
              <a:gd name="connsiteY1425" fmla="*/ 699287 h 1231864"/>
              <a:gd name="connsiteX1426" fmla="*/ 3551394 w 6642045"/>
              <a:gd name="connsiteY1426" fmla="*/ 778721 h 1231864"/>
              <a:gd name="connsiteX1427" fmla="*/ 3553885 w 6642045"/>
              <a:gd name="connsiteY1427" fmla="*/ 668444 h 1231864"/>
              <a:gd name="connsiteX1428" fmla="*/ 3556379 w 6642045"/>
              <a:gd name="connsiteY1428" fmla="*/ 700820 h 1231864"/>
              <a:gd name="connsiteX1429" fmla="*/ 3558869 w 6642045"/>
              <a:gd name="connsiteY1429" fmla="*/ 687516 h 1231864"/>
              <a:gd name="connsiteX1430" fmla="*/ 3561359 w 6642045"/>
              <a:gd name="connsiteY1430" fmla="*/ 590754 h 1231864"/>
              <a:gd name="connsiteX1431" fmla="*/ 3563849 w 6642045"/>
              <a:gd name="connsiteY1431" fmla="*/ 685064 h 1231864"/>
              <a:gd name="connsiteX1432" fmla="*/ 3566339 w 6642045"/>
              <a:gd name="connsiteY1432" fmla="*/ 680275 h 1231864"/>
              <a:gd name="connsiteX1433" fmla="*/ 3568829 w 6642045"/>
              <a:gd name="connsiteY1433" fmla="*/ 661716 h 1231864"/>
              <a:gd name="connsiteX1434" fmla="*/ 3571319 w 6642045"/>
              <a:gd name="connsiteY1434" fmla="*/ 501354 h 1231864"/>
              <a:gd name="connsiteX1435" fmla="*/ 3573809 w 6642045"/>
              <a:gd name="connsiteY1435" fmla="*/ 508198 h 1231864"/>
              <a:gd name="connsiteX1436" fmla="*/ 3576299 w 6642045"/>
              <a:gd name="connsiteY1436" fmla="*/ 554673 h 1231864"/>
              <a:gd name="connsiteX1437" fmla="*/ 3578793 w 6642045"/>
              <a:gd name="connsiteY1437" fmla="*/ 645589 h 1231864"/>
              <a:gd name="connsiteX1438" fmla="*/ 3581283 w 6642045"/>
              <a:gd name="connsiteY1438" fmla="*/ 595487 h 1231864"/>
              <a:gd name="connsiteX1439" fmla="*/ 3583774 w 6642045"/>
              <a:gd name="connsiteY1439" fmla="*/ 577014 h 1231864"/>
              <a:gd name="connsiteX1440" fmla="*/ 3586264 w 6642045"/>
              <a:gd name="connsiteY1440" fmla="*/ 564406 h 1231864"/>
              <a:gd name="connsiteX1441" fmla="*/ 3588754 w 6642045"/>
              <a:gd name="connsiteY1441" fmla="*/ 529797 h 1231864"/>
              <a:gd name="connsiteX1442" fmla="*/ 3591244 w 6642045"/>
              <a:gd name="connsiteY1442" fmla="*/ 634513 h 1231864"/>
              <a:gd name="connsiteX1443" fmla="*/ 3593734 w 6642045"/>
              <a:gd name="connsiteY1443" fmla="*/ 638058 h 1231864"/>
              <a:gd name="connsiteX1444" fmla="*/ 3596224 w 6642045"/>
              <a:gd name="connsiteY1444" fmla="*/ 605267 h 1231864"/>
              <a:gd name="connsiteX1445" fmla="*/ 3598714 w 6642045"/>
              <a:gd name="connsiteY1445" fmla="*/ 555955 h 1231864"/>
              <a:gd name="connsiteX1446" fmla="*/ 3601204 w 6642045"/>
              <a:gd name="connsiteY1446" fmla="*/ 528972 h 1231864"/>
              <a:gd name="connsiteX1447" fmla="*/ 3603694 w 6642045"/>
              <a:gd name="connsiteY1447" fmla="*/ 643153 h 1231864"/>
              <a:gd name="connsiteX1448" fmla="*/ 3606184 w 6642045"/>
              <a:gd name="connsiteY1448" fmla="*/ 540696 h 1231864"/>
              <a:gd name="connsiteX1449" fmla="*/ 3608678 w 6642045"/>
              <a:gd name="connsiteY1449" fmla="*/ 591277 h 1231864"/>
              <a:gd name="connsiteX1450" fmla="*/ 3611168 w 6642045"/>
              <a:gd name="connsiteY1450" fmla="*/ 459206 h 1231864"/>
              <a:gd name="connsiteX1451" fmla="*/ 3613659 w 6642045"/>
              <a:gd name="connsiteY1451" fmla="*/ 505621 h 1231864"/>
              <a:gd name="connsiteX1452" fmla="*/ 3616149 w 6642045"/>
              <a:gd name="connsiteY1452" fmla="*/ 583979 h 1231864"/>
              <a:gd name="connsiteX1453" fmla="*/ 3618639 w 6642045"/>
              <a:gd name="connsiteY1453" fmla="*/ 639820 h 1231864"/>
              <a:gd name="connsiteX1454" fmla="*/ 3621129 w 6642045"/>
              <a:gd name="connsiteY1454" fmla="*/ 633964 h 1231864"/>
              <a:gd name="connsiteX1455" fmla="*/ 3623619 w 6642045"/>
              <a:gd name="connsiteY1455" fmla="*/ 720234 h 1231864"/>
              <a:gd name="connsiteX1456" fmla="*/ 3626109 w 6642045"/>
              <a:gd name="connsiteY1456" fmla="*/ 820925 h 1231864"/>
              <a:gd name="connsiteX1457" fmla="*/ 3628599 w 6642045"/>
              <a:gd name="connsiteY1457" fmla="*/ 832567 h 1231864"/>
              <a:gd name="connsiteX1458" fmla="*/ 3631089 w 6642045"/>
              <a:gd name="connsiteY1458" fmla="*/ 809059 h 1231864"/>
              <a:gd name="connsiteX1459" fmla="*/ 3633579 w 6642045"/>
              <a:gd name="connsiteY1459" fmla="*/ 851328 h 1231864"/>
              <a:gd name="connsiteX1460" fmla="*/ 3636073 w 6642045"/>
              <a:gd name="connsiteY1460" fmla="*/ 795734 h 1231864"/>
              <a:gd name="connsiteX1461" fmla="*/ 3638563 w 6642045"/>
              <a:gd name="connsiteY1461" fmla="*/ 775871 h 1231864"/>
              <a:gd name="connsiteX1462" fmla="*/ 3641053 w 6642045"/>
              <a:gd name="connsiteY1462" fmla="*/ 932671 h 1231864"/>
              <a:gd name="connsiteX1463" fmla="*/ 3643543 w 6642045"/>
              <a:gd name="connsiteY1463" fmla="*/ 954680 h 1231864"/>
              <a:gd name="connsiteX1464" fmla="*/ 3646033 w 6642045"/>
              <a:gd name="connsiteY1464" fmla="*/ 838404 h 1231864"/>
              <a:gd name="connsiteX1465" fmla="*/ 3648523 w 6642045"/>
              <a:gd name="connsiteY1465" fmla="*/ 758262 h 1231864"/>
              <a:gd name="connsiteX1466" fmla="*/ 3651013 w 6642045"/>
              <a:gd name="connsiteY1466" fmla="*/ 709465 h 1231864"/>
              <a:gd name="connsiteX1467" fmla="*/ 3653504 w 6642045"/>
              <a:gd name="connsiteY1467" fmla="*/ 658452 h 1231864"/>
              <a:gd name="connsiteX1468" fmla="*/ 3655994 w 6642045"/>
              <a:gd name="connsiteY1468" fmla="*/ 587442 h 1231864"/>
              <a:gd name="connsiteX1469" fmla="*/ 3658488 w 6642045"/>
              <a:gd name="connsiteY1469" fmla="*/ 742139 h 1231864"/>
              <a:gd name="connsiteX1470" fmla="*/ 3660978 w 6642045"/>
              <a:gd name="connsiteY1470" fmla="*/ 835045 h 1231864"/>
              <a:gd name="connsiteX1471" fmla="*/ 3663468 w 6642045"/>
              <a:gd name="connsiteY1471" fmla="*/ 787016 h 1231864"/>
              <a:gd name="connsiteX1472" fmla="*/ 3665958 w 6642045"/>
              <a:gd name="connsiteY1472" fmla="*/ 708135 h 1231864"/>
              <a:gd name="connsiteX1473" fmla="*/ 3668448 w 6642045"/>
              <a:gd name="connsiteY1473" fmla="*/ 615134 h 1231864"/>
              <a:gd name="connsiteX1474" fmla="*/ 3670938 w 6642045"/>
              <a:gd name="connsiteY1474" fmla="*/ 713455 h 1231864"/>
              <a:gd name="connsiteX1475" fmla="*/ 3673428 w 6642045"/>
              <a:gd name="connsiteY1475" fmla="*/ 710726 h 1231864"/>
              <a:gd name="connsiteX1476" fmla="*/ 3675918 w 6642045"/>
              <a:gd name="connsiteY1476" fmla="*/ 672498 h 1231864"/>
              <a:gd name="connsiteX1477" fmla="*/ 3678408 w 6642045"/>
              <a:gd name="connsiteY1477" fmla="*/ 688017 h 1231864"/>
              <a:gd name="connsiteX1478" fmla="*/ 3680898 w 6642045"/>
              <a:gd name="connsiteY1478" fmla="*/ 806032 h 1231864"/>
              <a:gd name="connsiteX1479" fmla="*/ 3683393 w 6642045"/>
              <a:gd name="connsiteY1479" fmla="*/ 815053 h 1231864"/>
              <a:gd name="connsiteX1480" fmla="*/ 3685883 w 6642045"/>
              <a:gd name="connsiteY1480" fmla="*/ 813684 h 1231864"/>
              <a:gd name="connsiteX1481" fmla="*/ 3688373 w 6642045"/>
              <a:gd name="connsiteY1481" fmla="*/ 708389 h 1231864"/>
              <a:gd name="connsiteX1482" fmla="*/ 3690863 w 6642045"/>
              <a:gd name="connsiteY1482" fmla="*/ 755952 h 1231864"/>
              <a:gd name="connsiteX1483" fmla="*/ 3693353 w 6642045"/>
              <a:gd name="connsiteY1483" fmla="*/ 723874 h 1231864"/>
              <a:gd name="connsiteX1484" fmla="*/ 3695843 w 6642045"/>
              <a:gd name="connsiteY1484" fmla="*/ 823240 h 1231864"/>
              <a:gd name="connsiteX1485" fmla="*/ 3698333 w 6642045"/>
              <a:gd name="connsiteY1485" fmla="*/ 847300 h 1231864"/>
              <a:gd name="connsiteX1486" fmla="*/ 3700823 w 6642045"/>
              <a:gd name="connsiteY1486" fmla="*/ 837135 h 1231864"/>
              <a:gd name="connsiteX1487" fmla="*/ 3703313 w 6642045"/>
              <a:gd name="connsiteY1487" fmla="*/ 702521 h 1231864"/>
              <a:gd name="connsiteX1488" fmla="*/ 3705803 w 6642045"/>
              <a:gd name="connsiteY1488" fmla="*/ 676147 h 1231864"/>
              <a:gd name="connsiteX1489" fmla="*/ 3708293 w 6642045"/>
              <a:gd name="connsiteY1489" fmla="*/ 673004 h 1231864"/>
              <a:gd name="connsiteX1490" fmla="*/ 3710783 w 6642045"/>
              <a:gd name="connsiteY1490" fmla="*/ 655472 h 1231864"/>
              <a:gd name="connsiteX1491" fmla="*/ 3713278 w 6642045"/>
              <a:gd name="connsiteY1491" fmla="*/ 814915 h 1231864"/>
              <a:gd name="connsiteX1492" fmla="*/ 3715768 w 6642045"/>
              <a:gd name="connsiteY1492" fmla="*/ 882422 h 1231864"/>
              <a:gd name="connsiteX1493" fmla="*/ 3718258 w 6642045"/>
              <a:gd name="connsiteY1493" fmla="*/ 671721 h 1231864"/>
              <a:gd name="connsiteX1494" fmla="*/ 3720748 w 6642045"/>
              <a:gd name="connsiteY1494" fmla="*/ 675534 h 1231864"/>
              <a:gd name="connsiteX1495" fmla="*/ 3723238 w 6642045"/>
              <a:gd name="connsiteY1495" fmla="*/ 766182 h 1231864"/>
              <a:gd name="connsiteX1496" fmla="*/ 3725728 w 6642045"/>
              <a:gd name="connsiteY1496" fmla="*/ 707103 h 1231864"/>
              <a:gd name="connsiteX1497" fmla="*/ 3728218 w 6642045"/>
              <a:gd name="connsiteY1497" fmla="*/ 671976 h 1231864"/>
              <a:gd name="connsiteX1498" fmla="*/ 3730720 w 6642045"/>
              <a:gd name="connsiteY1498" fmla="*/ 681480 h 1231864"/>
              <a:gd name="connsiteX1499" fmla="*/ 3733182 w 6642045"/>
              <a:gd name="connsiteY1499" fmla="*/ 727436 h 1231864"/>
              <a:gd name="connsiteX1500" fmla="*/ 3735684 w 6642045"/>
              <a:gd name="connsiteY1500" fmla="*/ 594187 h 1231864"/>
              <a:gd name="connsiteX1501" fmla="*/ 3738186 w 6642045"/>
              <a:gd name="connsiteY1501" fmla="*/ 572062 h 1231864"/>
              <a:gd name="connsiteX1502" fmla="*/ 3740689 w 6642045"/>
              <a:gd name="connsiteY1502" fmla="*/ 574268 h 1231864"/>
              <a:gd name="connsiteX1503" fmla="*/ 3743150 w 6642045"/>
              <a:gd name="connsiteY1503" fmla="*/ 640683 h 1231864"/>
              <a:gd name="connsiteX1504" fmla="*/ 3745652 w 6642045"/>
              <a:gd name="connsiteY1504" fmla="*/ 586169 h 1231864"/>
              <a:gd name="connsiteX1505" fmla="*/ 3748155 w 6642045"/>
              <a:gd name="connsiteY1505" fmla="*/ 542267 h 1231864"/>
              <a:gd name="connsiteX1506" fmla="*/ 3750616 w 6642045"/>
              <a:gd name="connsiteY1506" fmla="*/ 581371 h 1231864"/>
              <a:gd name="connsiteX1507" fmla="*/ 3753119 w 6642045"/>
              <a:gd name="connsiteY1507" fmla="*/ 678751 h 1231864"/>
              <a:gd name="connsiteX1508" fmla="*/ 3755621 w 6642045"/>
              <a:gd name="connsiteY1508" fmla="*/ 694429 h 1231864"/>
              <a:gd name="connsiteX1509" fmla="*/ 3758123 w 6642045"/>
              <a:gd name="connsiteY1509" fmla="*/ 738607 h 1231864"/>
              <a:gd name="connsiteX1510" fmla="*/ 3760585 w 6642045"/>
              <a:gd name="connsiteY1510" fmla="*/ 790747 h 1231864"/>
              <a:gd name="connsiteX1511" fmla="*/ 3763087 w 6642045"/>
              <a:gd name="connsiteY1511" fmla="*/ 732873 h 1231864"/>
              <a:gd name="connsiteX1512" fmla="*/ 3765589 w 6642045"/>
              <a:gd name="connsiteY1512" fmla="*/ 816767 h 1231864"/>
              <a:gd name="connsiteX1513" fmla="*/ 3768051 w 6642045"/>
              <a:gd name="connsiteY1513" fmla="*/ 841423 h 1231864"/>
              <a:gd name="connsiteX1514" fmla="*/ 3770553 w 6642045"/>
              <a:gd name="connsiteY1514" fmla="*/ 774813 h 1231864"/>
              <a:gd name="connsiteX1515" fmla="*/ 3773055 w 6642045"/>
              <a:gd name="connsiteY1515" fmla="*/ 629556 h 1231864"/>
              <a:gd name="connsiteX1516" fmla="*/ 3775558 w 6642045"/>
              <a:gd name="connsiteY1516" fmla="*/ 651595 h 1231864"/>
              <a:gd name="connsiteX1517" fmla="*/ 3778019 w 6642045"/>
              <a:gd name="connsiteY1517" fmla="*/ 719867 h 1231864"/>
              <a:gd name="connsiteX1518" fmla="*/ 3780521 w 6642045"/>
              <a:gd name="connsiteY1518" fmla="*/ 750546 h 1231864"/>
              <a:gd name="connsiteX1519" fmla="*/ 3783024 w 6642045"/>
              <a:gd name="connsiteY1519" fmla="*/ 698842 h 1231864"/>
              <a:gd name="connsiteX1520" fmla="*/ 3785485 w 6642045"/>
              <a:gd name="connsiteY1520" fmla="*/ 598034 h 1231864"/>
              <a:gd name="connsiteX1521" fmla="*/ 3787988 w 6642045"/>
              <a:gd name="connsiteY1521" fmla="*/ 570201 h 1231864"/>
              <a:gd name="connsiteX1522" fmla="*/ 3790490 w 6642045"/>
              <a:gd name="connsiteY1522" fmla="*/ 552087 h 1231864"/>
              <a:gd name="connsiteX1523" fmla="*/ 3792951 w 6642045"/>
              <a:gd name="connsiteY1523" fmla="*/ 573487 h 1231864"/>
              <a:gd name="connsiteX1524" fmla="*/ 3795454 w 6642045"/>
              <a:gd name="connsiteY1524" fmla="*/ 482329 h 1231864"/>
              <a:gd name="connsiteX1525" fmla="*/ 3797956 w 6642045"/>
              <a:gd name="connsiteY1525" fmla="*/ 524516 h 1231864"/>
              <a:gd name="connsiteX1526" fmla="*/ 3800458 w 6642045"/>
              <a:gd name="connsiteY1526" fmla="*/ 551612 h 1231864"/>
              <a:gd name="connsiteX1527" fmla="*/ 3802920 w 6642045"/>
              <a:gd name="connsiteY1527" fmla="*/ 572183 h 1231864"/>
              <a:gd name="connsiteX1528" fmla="*/ 3805422 w 6642045"/>
              <a:gd name="connsiteY1528" fmla="*/ 610030 h 1231864"/>
              <a:gd name="connsiteX1529" fmla="*/ 3807924 w 6642045"/>
              <a:gd name="connsiteY1529" fmla="*/ 632488 h 1231864"/>
              <a:gd name="connsiteX1530" fmla="*/ 3810386 w 6642045"/>
              <a:gd name="connsiteY1530" fmla="*/ 654380 h 1231864"/>
              <a:gd name="connsiteX1531" fmla="*/ 3812888 w 6642045"/>
              <a:gd name="connsiteY1531" fmla="*/ 706416 h 1231864"/>
              <a:gd name="connsiteX1532" fmla="*/ 3815391 w 6642045"/>
              <a:gd name="connsiteY1532" fmla="*/ 748158 h 1231864"/>
              <a:gd name="connsiteX1533" fmla="*/ 3817893 w 6642045"/>
              <a:gd name="connsiteY1533" fmla="*/ 700846 h 1231864"/>
              <a:gd name="connsiteX1534" fmla="*/ 3820354 w 6642045"/>
              <a:gd name="connsiteY1534" fmla="*/ 709927 h 1231864"/>
              <a:gd name="connsiteX1535" fmla="*/ 3822857 w 6642045"/>
              <a:gd name="connsiteY1535" fmla="*/ 709314 h 1231864"/>
              <a:gd name="connsiteX1536" fmla="*/ 3825359 w 6642045"/>
              <a:gd name="connsiteY1536" fmla="*/ 823641 h 1231864"/>
              <a:gd name="connsiteX1537" fmla="*/ 3827821 w 6642045"/>
              <a:gd name="connsiteY1537" fmla="*/ 807164 h 1231864"/>
              <a:gd name="connsiteX1538" fmla="*/ 3830323 w 6642045"/>
              <a:gd name="connsiteY1538" fmla="*/ 814405 h 1231864"/>
              <a:gd name="connsiteX1539" fmla="*/ 3832825 w 6642045"/>
              <a:gd name="connsiteY1539" fmla="*/ 682628 h 1231864"/>
              <a:gd name="connsiteX1540" fmla="*/ 3835328 w 6642045"/>
              <a:gd name="connsiteY1540" fmla="*/ 502887 h 1231864"/>
              <a:gd name="connsiteX1541" fmla="*/ 3837789 w 6642045"/>
              <a:gd name="connsiteY1541" fmla="*/ 536814 h 1231864"/>
              <a:gd name="connsiteX1542" fmla="*/ 3840291 w 6642045"/>
              <a:gd name="connsiteY1542" fmla="*/ 524900 h 1231864"/>
              <a:gd name="connsiteX1543" fmla="*/ 3842794 w 6642045"/>
              <a:gd name="connsiteY1543" fmla="*/ 447043 h 1231864"/>
              <a:gd name="connsiteX1544" fmla="*/ 3845255 w 6642045"/>
              <a:gd name="connsiteY1544" fmla="*/ 507140 h 1231864"/>
              <a:gd name="connsiteX1545" fmla="*/ 3847757 w 6642045"/>
              <a:gd name="connsiteY1545" fmla="*/ 669281 h 1231864"/>
              <a:gd name="connsiteX1546" fmla="*/ 3850260 w 6642045"/>
              <a:gd name="connsiteY1546" fmla="*/ 665758 h 1231864"/>
              <a:gd name="connsiteX1547" fmla="*/ 3852762 w 6642045"/>
              <a:gd name="connsiteY1547" fmla="*/ 624599 h 1231864"/>
              <a:gd name="connsiteX1548" fmla="*/ 3855224 w 6642045"/>
              <a:gd name="connsiteY1548" fmla="*/ 641711 h 1231864"/>
              <a:gd name="connsiteX1549" fmla="*/ 3857726 w 6642045"/>
              <a:gd name="connsiteY1549" fmla="*/ 628420 h 1231864"/>
              <a:gd name="connsiteX1550" fmla="*/ 3860228 w 6642045"/>
              <a:gd name="connsiteY1550" fmla="*/ 735697 h 1231864"/>
              <a:gd name="connsiteX1551" fmla="*/ 3862689 w 6642045"/>
              <a:gd name="connsiteY1551" fmla="*/ 673988 h 1231864"/>
              <a:gd name="connsiteX1552" fmla="*/ 3865192 w 6642045"/>
              <a:gd name="connsiteY1552" fmla="*/ 595767 h 1231864"/>
              <a:gd name="connsiteX1553" fmla="*/ 3867695 w 6642045"/>
              <a:gd name="connsiteY1553" fmla="*/ 626335 h 1231864"/>
              <a:gd name="connsiteX1554" fmla="*/ 3870156 w 6642045"/>
              <a:gd name="connsiteY1554" fmla="*/ 631460 h 1231864"/>
              <a:gd name="connsiteX1555" fmla="*/ 3872658 w 6642045"/>
              <a:gd name="connsiteY1555" fmla="*/ 661505 h 1231864"/>
              <a:gd name="connsiteX1556" fmla="*/ 3875160 w 6642045"/>
              <a:gd name="connsiteY1556" fmla="*/ 662519 h 1231864"/>
              <a:gd name="connsiteX1557" fmla="*/ 3877663 w 6642045"/>
              <a:gd name="connsiteY1557" fmla="*/ 680500 h 1231864"/>
              <a:gd name="connsiteX1558" fmla="*/ 3880124 w 6642045"/>
              <a:gd name="connsiteY1558" fmla="*/ 597767 h 1231864"/>
              <a:gd name="connsiteX1559" fmla="*/ 3882626 w 6642045"/>
              <a:gd name="connsiteY1559" fmla="*/ 542008 h 1231864"/>
              <a:gd name="connsiteX1560" fmla="*/ 3885129 w 6642045"/>
              <a:gd name="connsiteY1560" fmla="*/ 568409 h 1231864"/>
              <a:gd name="connsiteX1561" fmla="*/ 3887590 w 6642045"/>
              <a:gd name="connsiteY1561" fmla="*/ 690094 h 1231864"/>
              <a:gd name="connsiteX1562" fmla="*/ 3890093 w 6642045"/>
              <a:gd name="connsiteY1562" fmla="*/ 593988 h 1231864"/>
              <a:gd name="connsiteX1563" fmla="*/ 3892595 w 6642045"/>
              <a:gd name="connsiteY1563" fmla="*/ 476029 h 1231864"/>
              <a:gd name="connsiteX1564" fmla="*/ 3895097 w 6642045"/>
              <a:gd name="connsiteY1564" fmla="*/ 553870 h 1231864"/>
              <a:gd name="connsiteX1565" fmla="*/ 3897559 w 6642045"/>
              <a:gd name="connsiteY1565" fmla="*/ 580521 h 1231864"/>
              <a:gd name="connsiteX1566" fmla="*/ 3900061 w 6642045"/>
              <a:gd name="connsiteY1566" fmla="*/ 545316 h 1231864"/>
              <a:gd name="connsiteX1567" fmla="*/ 3902564 w 6642045"/>
              <a:gd name="connsiteY1567" fmla="*/ 711019 h 1231864"/>
              <a:gd name="connsiteX1568" fmla="*/ 3905025 w 6642045"/>
              <a:gd name="connsiteY1568" fmla="*/ 719042 h 1231864"/>
              <a:gd name="connsiteX1569" fmla="*/ 3907527 w 6642045"/>
              <a:gd name="connsiteY1569" fmla="*/ 715687 h 1231864"/>
              <a:gd name="connsiteX1570" fmla="*/ 3910030 w 6642045"/>
              <a:gd name="connsiteY1570" fmla="*/ 715868 h 1231864"/>
              <a:gd name="connsiteX1571" fmla="*/ 3912532 w 6642045"/>
              <a:gd name="connsiteY1571" fmla="*/ 709050 h 1231864"/>
              <a:gd name="connsiteX1572" fmla="*/ 3914993 w 6642045"/>
              <a:gd name="connsiteY1572" fmla="*/ 735705 h 1231864"/>
              <a:gd name="connsiteX1573" fmla="*/ 3917495 w 6642045"/>
              <a:gd name="connsiteY1573" fmla="*/ 832938 h 1231864"/>
              <a:gd name="connsiteX1574" fmla="*/ 3919998 w 6642045"/>
              <a:gd name="connsiteY1574" fmla="*/ 974650 h 1231864"/>
              <a:gd name="connsiteX1575" fmla="*/ 3922459 w 6642045"/>
              <a:gd name="connsiteY1575" fmla="*/ 965306 h 1231864"/>
              <a:gd name="connsiteX1576" fmla="*/ 3924962 w 6642045"/>
              <a:gd name="connsiteY1576" fmla="*/ 942956 h 1231864"/>
              <a:gd name="connsiteX1577" fmla="*/ 3927464 w 6642045"/>
              <a:gd name="connsiteY1577" fmla="*/ 973260 h 1231864"/>
              <a:gd name="connsiteX1578" fmla="*/ 3929925 w 6642045"/>
              <a:gd name="connsiteY1578" fmla="*/ 852231 h 1231864"/>
              <a:gd name="connsiteX1579" fmla="*/ 3932428 w 6642045"/>
              <a:gd name="connsiteY1579" fmla="*/ 855331 h 1231864"/>
              <a:gd name="connsiteX1580" fmla="*/ 3934930 w 6642045"/>
              <a:gd name="connsiteY1580" fmla="*/ 875475 h 1231864"/>
              <a:gd name="connsiteX1581" fmla="*/ 3937433 w 6642045"/>
              <a:gd name="connsiteY1581" fmla="*/ 757783 h 1231864"/>
              <a:gd name="connsiteX1582" fmla="*/ 3939894 w 6642045"/>
              <a:gd name="connsiteY1582" fmla="*/ 665335 h 1231864"/>
              <a:gd name="connsiteX1583" fmla="*/ 3942396 w 6642045"/>
              <a:gd name="connsiteY1583" fmla="*/ 562730 h 1231864"/>
              <a:gd name="connsiteX1584" fmla="*/ 3944899 w 6642045"/>
              <a:gd name="connsiteY1584" fmla="*/ 560770 h 1231864"/>
              <a:gd name="connsiteX1585" fmla="*/ 3947360 w 6642045"/>
              <a:gd name="connsiteY1585" fmla="*/ 721745 h 1231864"/>
              <a:gd name="connsiteX1586" fmla="*/ 3949862 w 6642045"/>
              <a:gd name="connsiteY1586" fmla="*/ 811598 h 1231864"/>
              <a:gd name="connsiteX1587" fmla="*/ 3952365 w 6642045"/>
              <a:gd name="connsiteY1587" fmla="*/ 863315 h 1231864"/>
              <a:gd name="connsiteX1588" fmla="*/ 3954867 w 6642045"/>
              <a:gd name="connsiteY1588" fmla="*/ 861376 h 1231864"/>
              <a:gd name="connsiteX1589" fmla="*/ 3957329 w 6642045"/>
              <a:gd name="connsiteY1589" fmla="*/ 832243 h 1231864"/>
              <a:gd name="connsiteX1590" fmla="*/ 3959831 w 6642045"/>
              <a:gd name="connsiteY1590" fmla="*/ 832873 h 1231864"/>
              <a:gd name="connsiteX1591" fmla="*/ 3962333 w 6642045"/>
              <a:gd name="connsiteY1591" fmla="*/ 805048 h 1231864"/>
              <a:gd name="connsiteX1592" fmla="*/ 3964794 w 6642045"/>
              <a:gd name="connsiteY1592" fmla="*/ 717457 h 1231864"/>
              <a:gd name="connsiteX1593" fmla="*/ 3967297 w 6642045"/>
              <a:gd name="connsiteY1593" fmla="*/ 663072 h 1231864"/>
              <a:gd name="connsiteX1594" fmla="*/ 3969799 w 6642045"/>
              <a:gd name="connsiteY1594" fmla="*/ 634081 h 1231864"/>
              <a:gd name="connsiteX1595" fmla="*/ 3972302 w 6642045"/>
              <a:gd name="connsiteY1595" fmla="*/ 704814 h 1231864"/>
              <a:gd name="connsiteX1596" fmla="*/ 3974763 w 6642045"/>
              <a:gd name="connsiteY1596" fmla="*/ 756384 h 1231864"/>
              <a:gd name="connsiteX1597" fmla="*/ 3977265 w 6642045"/>
              <a:gd name="connsiteY1597" fmla="*/ 766428 h 1231864"/>
              <a:gd name="connsiteX1598" fmla="*/ 3979768 w 6642045"/>
              <a:gd name="connsiteY1598" fmla="*/ 725424 h 1231864"/>
              <a:gd name="connsiteX1599" fmla="*/ 3982229 w 6642045"/>
              <a:gd name="connsiteY1599" fmla="*/ 663612 h 1231864"/>
              <a:gd name="connsiteX1600" fmla="*/ 3984731 w 6642045"/>
              <a:gd name="connsiteY1600" fmla="*/ 738175 h 1231864"/>
              <a:gd name="connsiteX1601" fmla="*/ 3987234 w 6642045"/>
              <a:gd name="connsiteY1601" fmla="*/ 735606 h 1231864"/>
              <a:gd name="connsiteX1602" fmla="*/ 3989736 w 6642045"/>
              <a:gd name="connsiteY1602" fmla="*/ 795579 h 1231864"/>
              <a:gd name="connsiteX1603" fmla="*/ 3992198 w 6642045"/>
              <a:gd name="connsiteY1603" fmla="*/ 749393 h 1231864"/>
              <a:gd name="connsiteX1604" fmla="*/ 3994700 w 6642045"/>
              <a:gd name="connsiteY1604" fmla="*/ 656863 h 1231864"/>
              <a:gd name="connsiteX1605" fmla="*/ 3997202 w 6642045"/>
              <a:gd name="connsiteY1605" fmla="*/ 786325 h 1231864"/>
              <a:gd name="connsiteX1606" fmla="*/ 3999664 w 6642045"/>
              <a:gd name="connsiteY1606" fmla="*/ 828771 h 1231864"/>
              <a:gd name="connsiteX1607" fmla="*/ 4002166 w 6642045"/>
              <a:gd name="connsiteY1607" fmla="*/ 796019 h 1231864"/>
              <a:gd name="connsiteX1608" fmla="*/ 4004668 w 6642045"/>
              <a:gd name="connsiteY1608" fmla="*/ 804962 h 1231864"/>
              <a:gd name="connsiteX1609" fmla="*/ 4007171 w 6642045"/>
              <a:gd name="connsiteY1609" fmla="*/ 758237 h 1231864"/>
              <a:gd name="connsiteX1610" fmla="*/ 4009632 w 6642045"/>
              <a:gd name="connsiteY1610" fmla="*/ 603039 h 1231864"/>
              <a:gd name="connsiteX1611" fmla="*/ 4012135 w 6642045"/>
              <a:gd name="connsiteY1611" fmla="*/ 653689 h 1231864"/>
              <a:gd name="connsiteX1612" fmla="*/ 4014637 w 6642045"/>
              <a:gd name="connsiteY1612" fmla="*/ 740071 h 1231864"/>
              <a:gd name="connsiteX1613" fmla="*/ 4017098 w 6642045"/>
              <a:gd name="connsiteY1613" fmla="*/ 804033 h 1231864"/>
              <a:gd name="connsiteX1614" fmla="*/ 4019600 w 6642045"/>
              <a:gd name="connsiteY1614" fmla="*/ 742489 h 1231864"/>
              <a:gd name="connsiteX1615" fmla="*/ 4022103 w 6642045"/>
              <a:gd name="connsiteY1615" fmla="*/ 753236 h 1231864"/>
              <a:gd name="connsiteX1616" fmla="*/ 4024564 w 6642045"/>
              <a:gd name="connsiteY1616" fmla="*/ 721335 h 1231864"/>
              <a:gd name="connsiteX1617" fmla="*/ 4027067 w 6642045"/>
              <a:gd name="connsiteY1617" fmla="*/ 701066 h 1231864"/>
              <a:gd name="connsiteX1618" fmla="*/ 4029569 w 6642045"/>
              <a:gd name="connsiteY1618" fmla="*/ 606066 h 1231864"/>
              <a:gd name="connsiteX1619" fmla="*/ 4032071 w 6642045"/>
              <a:gd name="connsiteY1619" fmla="*/ 575490 h 1231864"/>
              <a:gd name="connsiteX1620" fmla="*/ 4034533 w 6642045"/>
              <a:gd name="connsiteY1620" fmla="*/ 643827 h 1231864"/>
              <a:gd name="connsiteX1621" fmla="*/ 4037035 w 6642045"/>
              <a:gd name="connsiteY1621" fmla="*/ 689826 h 1231864"/>
              <a:gd name="connsiteX1622" fmla="*/ 4039537 w 6642045"/>
              <a:gd name="connsiteY1622" fmla="*/ 685457 h 1231864"/>
              <a:gd name="connsiteX1623" fmla="*/ 4041999 w 6642045"/>
              <a:gd name="connsiteY1623" fmla="*/ 703445 h 1231864"/>
              <a:gd name="connsiteX1624" fmla="*/ 4044501 w 6642045"/>
              <a:gd name="connsiteY1624" fmla="*/ 603941 h 1231864"/>
              <a:gd name="connsiteX1625" fmla="*/ 4047004 w 6642045"/>
              <a:gd name="connsiteY1625" fmla="*/ 593293 h 1231864"/>
              <a:gd name="connsiteX1626" fmla="*/ 4049506 w 6642045"/>
              <a:gd name="connsiteY1626" fmla="*/ 766259 h 1231864"/>
              <a:gd name="connsiteX1627" fmla="*/ 4051967 w 6642045"/>
              <a:gd name="connsiteY1627" fmla="*/ 782106 h 1231864"/>
              <a:gd name="connsiteX1628" fmla="*/ 4054470 w 6642045"/>
              <a:gd name="connsiteY1628" fmla="*/ 804063 h 1231864"/>
              <a:gd name="connsiteX1629" fmla="*/ 4056972 w 6642045"/>
              <a:gd name="connsiteY1629" fmla="*/ 678721 h 1231864"/>
              <a:gd name="connsiteX1630" fmla="*/ 4059434 w 6642045"/>
              <a:gd name="connsiteY1630" fmla="*/ 658555 h 1231864"/>
              <a:gd name="connsiteX1631" fmla="*/ 4061936 w 6642045"/>
              <a:gd name="connsiteY1631" fmla="*/ 601022 h 1231864"/>
              <a:gd name="connsiteX1632" fmla="*/ 4064438 w 6642045"/>
              <a:gd name="connsiteY1632" fmla="*/ 506134 h 1231864"/>
              <a:gd name="connsiteX1633" fmla="*/ 4066941 w 6642045"/>
              <a:gd name="connsiteY1633" fmla="*/ 481694 h 1231864"/>
              <a:gd name="connsiteX1634" fmla="*/ 4069402 w 6642045"/>
              <a:gd name="connsiteY1634" fmla="*/ 625562 h 1231864"/>
              <a:gd name="connsiteX1635" fmla="*/ 4071904 w 6642045"/>
              <a:gd name="connsiteY1635" fmla="*/ 683069 h 1231864"/>
              <a:gd name="connsiteX1636" fmla="*/ 4074406 w 6642045"/>
              <a:gd name="connsiteY1636" fmla="*/ 673422 h 1231864"/>
              <a:gd name="connsiteX1637" fmla="*/ 4076868 w 6642045"/>
              <a:gd name="connsiteY1637" fmla="*/ 651638 h 1231864"/>
              <a:gd name="connsiteX1638" fmla="*/ 4079370 w 6642045"/>
              <a:gd name="connsiteY1638" fmla="*/ 635066 h 1231864"/>
              <a:gd name="connsiteX1639" fmla="*/ 4081873 w 6642045"/>
              <a:gd name="connsiteY1639" fmla="*/ 646271 h 1231864"/>
              <a:gd name="connsiteX1640" fmla="*/ 4084334 w 6642045"/>
              <a:gd name="connsiteY1640" fmla="*/ 507007 h 1231864"/>
              <a:gd name="connsiteX1641" fmla="*/ 4086836 w 6642045"/>
              <a:gd name="connsiteY1641" fmla="*/ 545838 h 1231864"/>
              <a:gd name="connsiteX1642" fmla="*/ 4089339 w 6642045"/>
              <a:gd name="connsiteY1642" fmla="*/ 657545 h 1231864"/>
              <a:gd name="connsiteX1643" fmla="*/ 4091841 w 6642045"/>
              <a:gd name="connsiteY1643" fmla="*/ 646530 h 1231864"/>
              <a:gd name="connsiteX1644" fmla="*/ 4094303 w 6642045"/>
              <a:gd name="connsiteY1644" fmla="*/ 708610 h 1231864"/>
              <a:gd name="connsiteX1645" fmla="*/ 4096805 w 6642045"/>
              <a:gd name="connsiteY1645" fmla="*/ 667023 h 1231864"/>
              <a:gd name="connsiteX1646" fmla="*/ 4099307 w 6642045"/>
              <a:gd name="connsiteY1646" fmla="*/ 683462 h 1231864"/>
              <a:gd name="connsiteX1647" fmla="*/ 4101769 w 6642045"/>
              <a:gd name="connsiteY1647" fmla="*/ 689351 h 1231864"/>
              <a:gd name="connsiteX1648" fmla="*/ 4104271 w 6642045"/>
              <a:gd name="connsiteY1648" fmla="*/ 491881 h 1231864"/>
              <a:gd name="connsiteX1649" fmla="*/ 4106773 w 6642045"/>
              <a:gd name="connsiteY1649" fmla="*/ 550960 h 1231864"/>
              <a:gd name="connsiteX1650" fmla="*/ 4109276 w 6642045"/>
              <a:gd name="connsiteY1650" fmla="*/ 575084 h 1231864"/>
              <a:gd name="connsiteX1651" fmla="*/ 4111737 w 6642045"/>
              <a:gd name="connsiteY1651" fmla="*/ 590210 h 1231864"/>
              <a:gd name="connsiteX1652" fmla="*/ 4114240 w 6642045"/>
              <a:gd name="connsiteY1652" fmla="*/ 677719 h 1231864"/>
              <a:gd name="connsiteX1653" fmla="*/ 4116742 w 6642045"/>
              <a:gd name="connsiteY1653" fmla="*/ 634591 h 1231864"/>
              <a:gd name="connsiteX1654" fmla="*/ 4119203 w 6642045"/>
              <a:gd name="connsiteY1654" fmla="*/ 649535 h 1231864"/>
              <a:gd name="connsiteX1655" fmla="*/ 4121705 w 6642045"/>
              <a:gd name="connsiteY1655" fmla="*/ 656573 h 1231864"/>
              <a:gd name="connsiteX1656" fmla="*/ 4124208 w 6642045"/>
              <a:gd name="connsiteY1656" fmla="*/ 669562 h 1231864"/>
              <a:gd name="connsiteX1657" fmla="*/ 4126710 w 6642045"/>
              <a:gd name="connsiteY1657" fmla="*/ 660693 h 1231864"/>
              <a:gd name="connsiteX1658" fmla="*/ 4129172 w 6642045"/>
              <a:gd name="connsiteY1658" fmla="*/ 642229 h 1231864"/>
              <a:gd name="connsiteX1659" fmla="*/ 4131674 w 6642045"/>
              <a:gd name="connsiteY1659" fmla="*/ 602478 h 1231864"/>
              <a:gd name="connsiteX1660" fmla="*/ 4134176 w 6642045"/>
              <a:gd name="connsiteY1660" fmla="*/ 633848 h 1231864"/>
              <a:gd name="connsiteX1661" fmla="*/ 4136638 w 6642045"/>
              <a:gd name="connsiteY1661" fmla="*/ 524430 h 1231864"/>
              <a:gd name="connsiteX1662" fmla="*/ 4139140 w 6642045"/>
              <a:gd name="connsiteY1662" fmla="*/ 621447 h 1231864"/>
              <a:gd name="connsiteX1663" fmla="*/ 4141642 w 6642045"/>
              <a:gd name="connsiteY1663" fmla="*/ 682162 h 1231864"/>
              <a:gd name="connsiteX1664" fmla="*/ 4144145 w 6642045"/>
              <a:gd name="connsiteY1664" fmla="*/ 752545 h 1231864"/>
              <a:gd name="connsiteX1665" fmla="*/ 4146606 w 6642045"/>
              <a:gd name="connsiteY1665" fmla="*/ 591013 h 1231864"/>
              <a:gd name="connsiteX1666" fmla="*/ 4149109 w 6642045"/>
              <a:gd name="connsiteY1666" fmla="*/ 531511 h 1231864"/>
              <a:gd name="connsiteX1667" fmla="*/ 4151611 w 6642045"/>
              <a:gd name="connsiteY1667" fmla="*/ 550636 h 1231864"/>
              <a:gd name="connsiteX1668" fmla="*/ 4154072 w 6642045"/>
              <a:gd name="connsiteY1668" fmla="*/ 503962 h 1231864"/>
              <a:gd name="connsiteX1669" fmla="*/ 4156575 w 6642045"/>
              <a:gd name="connsiteY1669" fmla="*/ 477135 h 1231864"/>
              <a:gd name="connsiteX1670" fmla="*/ 4159077 w 6642045"/>
              <a:gd name="connsiteY1670" fmla="*/ 303501 h 1231864"/>
              <a:gd name="connsiteX1671" fmla="*/ 4161539 w 6642045"/>
              <a:gd name="connsiteY1671" fmla="*/ 320406 h 1231864"/>
              <a:gd name="connsiteX1672" fmla="*/ 4164041 w 6642045"/>
              <a:gd name="connsiteY1672" fmla="*/ 390511 h 1231864"/>
              <a:gd name="connsiteX1673" fmla="*/ 4166543 w 6642045"/>
              <a:gd name="connsiteY1673" fmla="*/ 382838 h 1231864"/>
              <a:gd name="connsiteX1674" fmla="*/ 4169046 w 6642045"/>
              <a:gd name="connsiteY1674" fmla="*/ 427944 h 1231864"/>
              <a:gd name="connsiteX1675" fmla="*/ 4171507 w 6642045"/>
              <a:gd name="connsiteY1675" fmla="*/ 533571 h 1231864"/>
              <a:gd name="connsiteX1676" fmla="*/ 4174009 w 6642045"/>
              <a:gd name="connsiteY1676" fmla="*/ 582209 h 1231864"/>
              <a:gd name="connsiteX1677" fmla="*/ 4176511 w 6642045"/>
              <a:gd name="connsiteY1677" fmla="*/ 531036 h 1231864"/>
              <a:gd name="connsiteX1678" fmla="*/ 4178973 w 6642045"/>
              <a:gd name="connsiteY1678" fmla="*/ 445704 h 1231864"/>
              <a:gd name="connsiteX1679" fmla="*/ 4181476 w 6642045"/>
              <a:gd name="connsiteY1679" fmla="*/ 533061 h 1231864"/>
              <a:gd name="connsiteX1680" fmla="*/ 4183978 w 6642045"/>
              <a:gd name="connsiteY1680" fmla="*/ 544811 h 1231864"/>
              <a:gd name="connsiteX1681" fmla="*/ 4186480 w 6642045"/>
              <a:gd name="connsiteY1681" fmla="*/ 491842 h 1231864"/>
              <a:gd name="connsiteX1682" fmla="*/ 4188941 w 6642045"/>
              <a:gd name="connsiteY1682" fmla="*/ 447889 h 1231864"/>
              <a:gd name="connsiteX1683" fmla="*/ 4191444 w 6642045"/>
              <a:gd name="connsiteY1683" fmla="*/ 629802 h 1231864"/>
              <a:gd name="connsiteX1684" fmla="*/ 4193946 w 6642045"/>
              <a:gd name="connsiteY1684" fmla="*/ 691925 h 1231864"/>
              <a:gd name="connsiteX1685" fmla="*/ 4196408 w 6642045"/>
              <a:gd name="connsiteY1685" fmla="*/ 725221 h 1231864"/>
              <a:gd name="connsiteX1686" fmla="*/ 4198910 w 6642045"/>
              <a:gd name="connsiteY1686" fmla="*/ 746604 h 1231864"/>
              <a:gd name="connsiteX1687" fmla="*/ 4201413 w 6642045"/>
              <a:gd name="connsiteY1687" fmla="*/ 702301 h 1231864"/>
              <a:gd name="connsiteX1688" fmla="*/ 4203915 w 6642045"/>
              <a:gd name="connsiteY1688" fmla="*/ 734565 h 1231864"/>
              <a:gd name="connsiteX1689" fmla="*/ 4206376 w 6642045"/>
              <a:gd name="connsiteY1689" fmla="*/ 640796 h 1231864"/>
              <a:gd name="connsiteX1690" fmla="*/ 4208878 w 6642045"/>
              <a:gd name="connsiteY1690" fmla="*/ 571293 h 1231864"/>
              <a:gd name="connsiteX1691" fmla="*/ 4211381 w 6642045"/>
              <a:gd name="connsiteY1691" fmla="*/ 631572 h 1231864"/>
              <a:gd name="connsiteX1692" fmla="*/ 4213842 w 6642045"/>
              <a:gd name="connsiteY1692" fmla="*/ 653067 h 1231864"/>
              <a:gd name="connsiteX1693" fmla="*/ 4216345 w 6642045"/>
              <a:gd name="connsiteY1693" fmla="*/ 616494 h 1231864"/>
              <a:gd name="connsiteX1694" fmla="*/ 4218847 w 6642045"/>
              <a:gd name="connsiteY1694" fmla="*/ 674290 h 1231864"/>
              <a:gd name="connsiteX1695" fmla="*/ 4221349 w 6642045"/>
              <a:gd name="connsiteY1695" fmla="*/ 622707 h 1231864"/>
              <a:gd name="connsiteX1696" fmla="*/ 4223811 w 6642045"/>
              <a:gd name="connsiteY1696" fmla="*/ 645817 h 1231864"/>
              <a:gd name="connsiteX1697" fmla="*/ 4226313 w 6642045"/>
              <a:gd name="connsiteY1697" fmla="*/ 582187 h 1231864"/>
              <a:gd name="connsiteX1698" fmla="*/ 4228815 w 6642045"/>
              <a:gd name="connsiteY1698" fmla="*/ 545325 h 1231864"/>
              <a:gd name="connsiteX1699" fmla="*/ 4231277 w 6642045"/>
              <a:gd name="connsiteY1699" fmla="*/ 638844 h 1231864"/>
              <a:gd name="connsiteX1700" fmla="*/ 4233779 w 6642045"/>
              <a:gd name="connsiteY1700" fmla="*/ 633429 h 1231864"/>
              <a:gd name="connsiteX1701" fmla="*/ 4236282 w 6642045"/>
              <a:gd name="connsiteY1701" fmla="*/ 624530 h 1231864"/>
              <a:gd name="connsiteX1702" fmla="*/ 4238784 w 6642045"/>
              <a:gd name="connsiteY1702" fmla="*/ 549129 h 1231864"/>
              <a:gd name="connsiteX1703" fmla="*/ 4241245 w 6642045"/>
              <a:gd name="connsiteY1703" fmla="*/ 602564 h 1231864"/>
              <a:gd name="connsiteX1704" fmla="*/ 4243747 w 6642045"/>
              <a:gd name="connsiteY1704" fmla="*/ 587589 h 1231864"/>
              <a:gd name="connsiteX1705" fmla="*/ 4246250 w 6642045"/>
              <a:gd name="connsiteY1705" fmla="*/ 623627 h 1231864"/>
              <a:gd name="connsiteX1706" fmla="*/ 4248712 w 6642045"/>
              <a:gd name="connsiteY1706" fmla="*/ 470722 h 1231864"/>
              <a:gd name="connsiteX1707" fmla="*/ 4251214 w 6642045"/>
              <a:gd name="connsiteY1707" fmla="*/ 526684 h 1231864"/>
              <a:gd name="connsiteX1708" fmla="*/ 4253716 w 6642045"/>
              <a:gd name="connsiteY1708" fmla="*/ 563806 h 1231864"/>
              <a:gd name="connsiteX1709" fmla="*/ 4256177 w 6642045"/>
              <a:gd name="connsiteY1709" fmla="*/ 665589 h 1231864"/>
              <a:gd name="connsiteX1710" fmla="*/ 4258680 w 6642045"/>
              <a:gd name="connsiteY1710" fmla="*/ 683488 h 1231864"/>
              <a:gd name="connsiteX1711" fmla="*/ 4261182 w 6642045"/>
              <a:gd name="connsiteY1711" fmla="*/ 704106 h 1231864"/>
              <a:gd name="connsiteX1712" fmla="*/ 4263684 w 6642045"/>
              <a:gd name="connsiteY1712" fmla="*/ 729828 h 1231864"/>
              <a:gd name="connsiteX1713" fmla="*/ 4266146 w 6642045"/>
              <a:gd name="connsiteY1713" fmla="*/ 649155 h 1231864"/>
              <a:gd name="connsiteX1714" fmla="*/ 4268648 w 6642045"/>
              <a:gd name="connsiteY1714" fmla="*/ 708420 h 1231864"/>
              <a:gd name="connsiteX1715" fmla="*/ 4271151 w 6642045"/>
              <a:gd name="connsiteY1715" fmla="*/ 768764 h 1231864"/>
              <a:gd name="connsiteX1716" fmla="*/ 4273612 w 6642045"/>
              <a:gd name="connsiteY1716" fmla="*/ 633546 h 1231864"/>
              <a:gd name="connsiteX1717" fmla="*/ 4276114 w 6642045"/>
              <a:gd name="connsiteY1717" fmla="*/ 498068 h 1231864"/>
              <a:gd name="connsiteX1718" fmla="*/ 4278617 w 6642045"/>
              <a:gd name="connsiteY1718" fmla="*/ 614939 h 1231864"/>
              <a:gd name="connsiteX1719" fmla="*/ 4281119 w 6642045"/>
              <a:gd name="connsiteY1719" fmla="*/ 704672 h 1231864"/>
              <a:gd name="connsiteX1720" fmla="*/ 4283581 w 6642045"/>
              <a:gd name="connsiteY1720" fmla="*/ 700816 h 1231864"/>
              <a:gd name="connsiteX1721" fmla="*/ 4286083 w 6642045"/>
              <a:gd name="connsiteY1721" fmla="*/ 611213 h 1231864"/>
              <a:gd name="connsiteX1722" fmla="*/ 4288585 w 6642045"/>
              <a:gd name="connsiteY1722" fmla="*/ 623027 h 1231864"/>
              <a:gd name="connsiteX1723" fmla="*/ 4291047 w 6642045"/>
              <a:gd name="connsiteY1723" fmla="*/ 648650 h 1231864"/>
              <a:gd name="connsiteX1724" fmla="*/ 4293549 w 6642045"/>
              <a:gd name="connsiteY1724" fmla="*/ 548792 h 1231864"/>
              <a:gd name="connsiteX1725" fmla="*/ 4296051 w 6642045"/>
              <a:gd name="connsiteY1725" fmla="*/ 652277 h 1231864"/>
              <a:gd name="connsiteX1726" fmla="*/ 4298553 w 6642045"/>
              <a:gd name="connsiteY1726" fmla="*/ 540329 h 1231864"/>
              <a:gd name="connsiteX1727" fmla="*/ 4301015 w 6642045"/>
              <a:gd name="connsiteY1727" fmla="*/ 536378 h 1231864"/>
              <a:gd name="connsiteX1728" fmla="*/ 4303518 w 6642045"/>
              <a:gd name="connsiteY1728" fmla="*/ 446706 h 1231864"/>
              <a:gd name="connsiteX1729" fmla="*/ 4306020 w 6642045"/>
              <a:gd name="connsiteY1729" fmla="*/ 492351 h 1231864"/>
              <a:gd name="connsiteX1730" fmla="*/ 4308481 w 6642045"/>
              <a:gd name="connsiteY1730" fmla="*/ 546901 h 1231864"/>
              <a:gd name="connsiteX1731" fmla="*/ 4310983 w 6642045"/>
              <a:gd name="connsiteY1731" fmla="*/ 501199 h 1231864"/>
              <a:gd name="connsiteX1732" fmla="*/ 4313486 w 6642045"/>
              <a:gd name="connsiteY1732" fmla="*/ 410448 h 1231864"/>
              <a:gd name="connsiteX1733" fmla="*/ 4315947 w 6642045"/>
              <a:gd name="connsiteY1733" fmla="*/ 489432 h 1231864"/>
              <a:gd name="connsiteX1734" fmla="*/ 4318450 w 6642045"/>
              <a:gd name="connsiteY1734" fmla="*/ 561379 h 1231864"/>
              <a:gd name="connsiteX1735" fmla="*/ 4320952 w 6642045"/>
              <a:gd name="connsiteY1735" fmla="*/ 659480 h 1231864"/>
              <a:gd name="connsiteX1736" fmla="*/ 4323454 w 6642045"/>
              <a:gd name="connsiteY1736" fmla="*/ 634996 h 1231864"/>
              <a:gd name="connsiteX1737" fmla="*/ 4325916 w 6642045"/>
              <a:gd name="connsiteY1737" fmla="*/ 608069 h 1231864"/>
              <a:gd name="connsiteX1738" fmla="*/ 4328418 w 6642045"/>
              <a:gd name="connsiteY1738" fmla="*/ 697668 h 1231864"/>
              <a:gd name="connsiteX1739" fmla="*/ 4330920 w 6642045"/>
              <a:gd name="connsiteY1739" fmla="*/ 716101 h 1231864"/>
              <a:gd name="connsiteX1740" fmla="*/ 4333382 w 6642045"/>
              <a:gd name="connsiteY1740" fmla="*/ 785392 h 1231864"/>
              <a:gd name="connsiteX1741" fmla="*/ 4335884 w 6642045"/>
              <a:gd name="connsiteY1741" fmla="*/ 629690 h 1231864"/>
              <a:gd name="connsiteX1742" fmla="*/ 4338387 w 6642045"/>
              <a:gd name="connsiteY1742" fmla="*/ 758090 h 1231864"/>
              <a:gd name="connsiteX1743" fmla="*/ 4340889 w 6642045"/>
              <a:gd name="connsiteY1743" fmla="*/ 675767 h 1231864"/>
              <a:gd name="connsiteX1744" fmla="*/ 4343350 w 6642045"/>
              <a:gd name="connsiteY1744" fmla="*/ 638939 h 1231864"/>
              <a:gd name="connsiteX1745" fmla="*/ 4345853 w 6642045"/>
              <a:gd name="connsiteY1745" fmla="*/ 518082 h 1231864"/>
              <a:gd name="connsiteX1746" fmla="*/ 4348355 w 6642045"/>
              <a:gd name="connsiteY1746" fmla="*/ 631862 h 1231864"/>
              <a:gd name="connsiteX1747" fmla="*/ 4350816 w 6642045"/>
              <a:gd name="connsiteY1747" fmla="*/ 580395 h 1231864"/>
              <a:gd name="connsiteX1748" fmla="*/ 4353319 w 6642045"/>
              <a:gd name="connsiteY1748" fmla="*/ 551180 h 1231864"/>
              <a:gd name="connsiteX1749" fmla="*/ 4355821 w 6642045"/>
              <a:gd name="connsiteY1749" fmla="*/ 567722 h 1231864"/>
              <a:gd name="connsiteX1750" fmla="*/ 4358324 w 6642045"/>
              <a:gd name="connsiteY1750" fmla="*/ 557739 h 1231864"/>
              <a:gd name="connsiteX1751" fmla="*/ 4360785 w 6642045"/>
              <a:gd name="connsiteY1751" fmla="*/ 603777 h 1231864"/>
              <a:gd name="connsiteX1752" fmla="*/ 4363287 w 6642045"/>
              <a:gd name="connsiteY1752" fmla="*/ 689282 h 1231864"/>
              <a:gd name="connsiteX1753" fmla="*/ 4365789 w 6642045"/>
              <a:gd name="connsiteY1753" fmla="*/ 653447 h 1231864"/>
              <a:gd name="connsiteX1754" fmla="*/ 4368251 w 6642045"/>
              <a:gd name="connsiteY1754" fmla="*/ 616045 h 1231864"/>
              <a:gd name="connsiteX1755" fmla="*/ 4370753 w 6642045"/>
              <a:gd name="connsiteY1755" fmla="*/ 660974 h 1231864"/>
              <a:gd name="connsiteX1756" fmla="*/ 4373256 w 6642045"/>
              <a:gd name="connsiteY1756" fmla="*/ 706429 h 1231864"/>
              <a:gd name="connsiteX1757" fmla="*/ 4375758 w 6642045"/>
              <a:gd name="connsiteY1757" fmla="*/ 779606 h 1231864"/>
              <a:gd name="connsiteX1758" fmla="*/ 4378219 w 6642045"/>
              <a:gd name="connsiteY1758" fmla="*/ 711071 h 1231864"/>
              <a:gd name="connsiteX1759" fmla="*/ 4380722 w 6642045"/>
              <a:gd name="connsiteY1759" fmla="*/ 624970 h 1231864"/>
              <a:gd name="connsiteX1760" fmla="*/ 4383224 w 6642045"/>
              <a:gd name="connsiteY1760" fmla="*/ 764610 h 1231864"/>
              <a:gd name="connsiteX1761" fmla="*/ 4385685 w 6642045"/>
              <a:gd name="connsiteY1761" fmla="*/ 781079 h 1231864"/>
              <a:gd name="connsiteX1762" fmla="*/ 4388188 w 6642045"/>
              <a:gd name="connsiteY1762" fmla="*/ 737070 h 1231864"/>
              <a:gd name="connsiteX1763" fmla="*/ 4390690 w 6642045"/>
              <a:gd name="connsiteY1763" fmla="*/ 728114 h 1231864"/>
              <a:gd name="connsiteX1764" fmla="*/ 4393152 w 6642045"/>
              <a:gd name="connsiteY1764" fmla="*/ 715406 h 1231864"/>
              <a:gd name="connsiteX1765" fmla="*/ 4395654 w 6642045"/>
              <a:gd name="connsiteY1765" fmla="*/ 635312 h 1231864"/>
              <a:gd name="connsiteX1766" fmla="*/ 4398156 w 6642045"/>
              <a:gd name="connsiteY1766" fmla="*/ 615121 h 1231864"/>
              <a:gd name="connsiteX1767" fmla="*/ 4400659 w 6642045"/>
              <a:gd name="connsiteY1767" fmla="*/ 559462 h 1231864"/>
              <a:gd name="connsiteX1768" fmla="*/ 4403120 w 6642045"/>
              <a:gd name="connsiteY1768" fmla="*/ 577420 h 1231864"/>
              <a:gd name="connsiteX1769" fmla="*/ 4405623 w 6642045"/>
              <a:gd name="connsiteY1769" fmla="*/ 769688 h 1231864"/>
              <a:gd name="connsiteX1770" fmla="*/ 4408125 w 6642045"/>
              <a:gd name="connsiteY1770" fmla="*/ 792746 h 1231864"/>
              <a:gd name="connsiteX1771" fmla="*/ 4410586 w 6642045"/>
              <a:gd name="connsiteY1771" fmla="*/ 871247 h 1231864"/>
              <a:gd name="connsiteX1772" fmla="*/ 4413088 w 6642045"/>
              <a:gd name="connsiteY1772" fmla="*/ 855379 h 1231864"/>
              <a:gd name="connsiteX1773" fmla="*/ 4415591 w 6642045"/>
              <a:gd name="connsiteY1773" fmla="*/ 796235 h 1231864"/>
              <a:gd name="connsiteX1774" fmla="*/ 4418093 w 6642045"/>
              <a:gd name="connsiteY1774" fmla="*/ 901741 h 1231864"/>
              <a:gd name="connsiteX1775" fmla="*/ 4420554 w 6642045"/>
              <a:gd name="connsiteY1775" fmla="*/ 899828 h 1231864"/>
              <a:gd name="connsiteX1776" fmla="*/ 4423057 w 6642045"/>
              <a:gd name="connsiteY1776" fmla="*/ 909051 h 1231864"/>
              <a:gd name="connsiteX1777" fmla="*/ 4425559 w 6642045"/>
              <a:gd name="connsiteY1777" fmla="*/ 818671 h 1231864"/>
              <a:gd name="connsiteX1778" fmla="*/ 4428021 w 6642045"/>
              <a:gd name="connsiteY1778" fmla="*/ 900061 h 1231864"/>
              <a:gd name="connsiteX1779" fmla="*/ 4430523 w 6642045"/>
              <a:gd name="connsiteY1779" fmla="*/ 904517 h 1231864"/>
              <a:gd name="connsiteX1780" fmla="*/ 4433025 w 6642045"/>
              <a:gd name="connsiteY1780" fmla="*/ 781813 h 1231864"/>
              <a:gd name="connsiteX1781" fmla="*/ 4435528 w 6642045"/>
              <a:gd name="connsiteY1781" fmla="*/ 698614 h 1231864"/>
              <a:gd name="connsiteX1782" fmla="*/ 4437989 w 6642045"/>
              <a:gd name="connsiteY1782" fmla="*/ 712915 h 1231864"/>
              <a:gd name="connsiteX1783" fmla="*/ 4440492 w 6642045"/>
              <a:gd name="connsiteY1783" fmla="*/ 733615 h 1231864"/>
              <a:gd name="connsiteX1784" fmla="*/ 4442994 w 6642045"/>
              <a:gd name="connsiteY1784" fmla="*/ 818451 h 1231864"/>
              <a:gd name="connsiteX1785" fmla="*/ 4445455 w 6642045"/>
              <a:gd name="connsiteY1785" fmla="*/ 868276 h 1231864"/>
              <a:gd name="connsiteX1786" fmla="*/ 4447958 w 6642045"/>
              <a:gd name="connsiteY1786" fmla="*/ 744924 h 1231864"/>
              <a:gd name="connsiteX1787" fmla="*/ 4450460 w 6642045"/>
              <a:gd name="connsiteY1787" fmla="*/ 570360 h 1231864"/>
              <a:gd name="connsiteX1788" fmla="*/ 4452962 w 6642045"/>
              <a:gd name="connsiteY1788" fmla="*/ 598043 h 1231864"/>
              <a:gd name="connsiteX1789" fmla="*/ 4455423 w 6642045"/>
              <a:gd name="connsiteY1789" fmla="*/ 668664 h 1231864"/>
              <a:gd name="connsiteX1790" fmla="*/ 4457926 w 6642045"/>
              <a:gd name="connsiteY1790" fmla="*/ 605673 h 1231864"/>
              <a:gd name="connsiteX1791" fmla="*/ 4460429 w 6642045"/>
              <a:gd name="connsiteY1791" fmla="*/ 639077 h 1231864"/>
              <a:gd name="connsiteX1792" fmla="*/ 4462890 w 6642045"/>
              <a:gd name="connsiteY1792" fmla="*/ 606152 h 1231864"/>
              <a:gd name="connsiteX1793" fmla="*/ 4465392 w 6642045"/>
              <a:gd name="connsiteY1793" fmla="*/ 522482 h 1231864"/>
              <a:gd name="connsiteX1794" fmla="*/ 4467894 w 6642045"/>
              <a:gd name="connsiteY1794" fmla="*/ 534271 h 1231864"/>
              <a:gd name="connsiteX1795" fmla="*/ 4470356 w 6642045"/>
              <a:gd name="connsiteY1795" fmla="*/ 560904 h 1231864"/>
              <a:gd name="connsiteX1796" fmla="*/ 4472858 w 6642045"/>
              <a:gd name="connsiteY1796" fmla="*/ 512430 h 1231864"/>
              <a:gd name="connsiteX1797" fmla="*/ 4475361 w 6642045"/>
              <a:gd name="connsiteY1797" fmla="*/ 490093 h 1231864"/>
              <a:gd name="connsiteX1798" fmla="*/ 4477863 w 6642045"/>
              <a:gd name="connsiteY1798" fmla="*/ 555286 h 1231864"/>
              <a:gd name="connsiteX1799" fmla="*/ 4480324 w 6642045"/>
              <a:gd name="connsiteY1799" fmla="*/ 538411 h 1231864"/>
              <a:gd name="connsiteX1800" fmla="*/ 4482827 w 6642045"/>
              <a:gd name="connsiteY1800" fmla="*/ 559829 h 1231864"/>
              <a:gd name="connsiteX1801" fmla="*/ 4485329 w 6642045"/>
              <a:gd name="connsiteY1801" fmla="*/ 537215 h 1231864"/>
              <a:gd name="connsiteX1802" fmla="*/ 4487790 w 6642045"/>
              <a:gd name="connsiteY1802" fmla="*/ 532634 h 1231864"/>
              <a:gd name="connsiteX1803" fmla="*/ 4490293 w 6642045"/>
              <a:gd name="connsiteY1803" fmla="*/ 662019 h 1231864"/>
              <a:gd name="connsiteX1804" fmla="*/ 4492795 w 6642045"/>
              <a:gd name="connsiteY1804" fmla="*/ 753448 h 1231864"/>
              <a:gd name="connsiteX1805" fmla="*/ 4495298 w 6642045"/>
              <a:gd name="connsiteY1805" fmla="*/ 768086 h 1231864"/>
              <a:gd name="connsiteX1806" fmla="*/ 4497759 w 6642045"/>
              <a:gd name="connsiteY1806" fmla="*/ 810113 h 1231864"/>
              <a:gd name="connsiteX1807" fmla="*/ 4500261 w 6642045"/>
              <a:gd name="connsiteY1807" fmla="*/ 808429 h 1231864"/>
              <a:gd name="connsiteX1808" fmla="*/ 4502764 w 6642045"/>
              <a:gd name="connsiteY1808" fmla="*/ 610846 h 1231864"/>
              <a:gd name="connsiteX1809" fmla="*/ 4505225 w 6642045"/>
              <a:gd name="connsiteY1809" fmla="*/ 571215 h 1231864"/>
              <a:gd name="connsiteX1810" fmla="*/ 4507727 w 6642045"/>
              <a:gd name="connsiteY1810" fmla="*/ 515936 h 1231864"/>
              <a:gd name="connsiteX1811" fmla="*/ 4510230 w 6642045"/>
              <a:gd name="connsiteY1811" fmla="*/ 491613 h 1231864"/>
              <a:gd name="connsiteX1812" fmla="*/ 4512732 w 6642045"/>
              <a:gd name="connsiteY1812" fmla="*/ 412939 h 1231864"/>
              <a:gd name="connsiteX1813" fmla="*/ 4515193 w 6642045"/>
              <a:gd name="connsiteY1813" fmla="*/ 450605 h 1231864"/>
              <a:gd name="connsiteX1814" fmla="*/ 4517696 w 6642045"/>
              <a:gd name="connsiteY1814" fmla="*/ 390300 h 1231864"/>
              <a:gd name="connsiteX1815" fmla="*/ 4520198 w 6642045"/>
              <a:gd name="connsiteY1815" fmla="*/ 422521 h 1231864"/>
              <a:gd name="connsiteX1816" fmla="*/ 4522659 w 6642045"/>
              <a:gd name="connsiteY1816" fmla="*/ 418634 h 1231864"/>
              <a:gd name="connsiteX1817" fmla="*/ 4525162 w 6642045"/>
              <a:gd name="connsiteY1817" fmla="*/ 449456 h 1231864"/>
              <a:gd name="connsiteX1818" fmla="*/ 4527664 w 6642045"/>
              <a:gd name="connsiteY1818" fmla="*/ 492131 h 1231864"/>
              <a:gd name="connsiteX1819" fmla="*/ 4530167 w 6642045"/>
              <a:gd name="connsiteY1819" fmla="*/ 483581 h 1231864"/>
              <a:gd name="connsiteX1820" fmla="*/ 4532628 w 6642045"/>
              <a:gd name="connsiteY1820" fmla="*/ 445125 h 1231864"/>
              <a:gd name="connsiteX1821" fmla="*/ 4535130 w 6642045"/>
              <a:gd name="connsiteY1821" fmla="*/ 410806 h 1231864"/>
              <a:gd name="connsiteX1822" fmla="*/ 4537633 w 6642045"/>
              <a:gd name="connsiteY1822" fmla="*/ 523264 h 1231864"/>
              <a:gd name="connsiteX1823" fmla="*/ 4540094 w 6642045"/>
              <a:gd name="connsiteY1823" fmla="*/ 547971 h 1231864"/>
              <a:gd name="connsiteX1824" fmla="*/ 4542596 w 6642045"/>
              <a:gd name="connsiteY1824" fmla="*/ 661215 h 1231864"/>
              <a:gd name="connsiteX1825" fmla="*/ 4545099 w 6642045"/>
              <a:gd name="connsiteY1825" fmla="*/ 607754 h 1231864"/>
              <a:gd name="connsiteX1826" fmla="*/ 4547560 w 6642045"/>
              <a:gd name="connsiteY1826" fmla="*/ 549310 h 1231864"/>
              <a:gd name="connsiteX1827" fmla="*/ 4550063 w 6642045"/>
              <a:gd name="connsiteY1827" fmla="*/ 643671 h 1231864"/>
              <a:gd name="connsiteX1828" fmla="*/ 4552565 w 6642045"/>
              <a:gd name="connsiteY1828" fmla="*/ 508233 h 1231864"/>
              <a:gd name="connsiteX1829" fmla="*/ 4555067 w 6642045"/>
              <a:gd name="connsiteY1829" fmla="*/ 575762 h 1231864"/>
              <a:gd name="connsiteX1830" fmla="*/ 4557528 w 6642045"/>
              <a:gd name="connsiteY1830" fmla="*/ 655809 h 1231864"/>
              <a:gd name="connsiteX1831" fmla="*/ 4560031 w 6642045"/>
              <a:gd name="connsiteY1831" fmla="*/ 738408 h 1231864"/>
              <a:gd name="connsiteX1832" fmla="*/ 4562534 w 6642045"/>
              <a:gd name="connsiteY1832" fmla="*/ 670767 h 1231864"/>
              <a:gd name="connsiteX1833" fmla="*/ 4564995 w 6642045"/>
              <a:gd name="connsiteY1833" fmla="*/ 702146 h 1231864"/>
              <a:gd name="connsiteX1834" fmla="*/ 4567497 w 6642045"/>
              <a:gd name="connsiteY1834" fmla="*/ 763625 h 1231864"/>
              <a:gd name="connsiteX1835" fmla="*/ 4569999 w 6642045"/>
              <a:gd name="connsiteY1835" fmla="*/ 732847 h 1231864"/>
              <a:gd name="connsiteX1836" fmla="*/ 4572502 w 6642045"/>
              <a:gd name="connsiteY1836" fmla="*/ 742178 h 1231864"/>
              <a:gd name="connsiteX1837" fmla="*/ 4574963 w 6642045"/>
              <a:gd name="connsiteY1837" fmla="*/ 757420 h 1231864"/>
              <a:gd name="connsiteX1838" fmla="*/ 4577465 w 6642045"/>
              <a:gd name="connsiteY1838" fmla="*/ 677425 h 1231864"/>
              <a:gd name="connsiteX1839" fmla="*/ 4579968 w 6642045"/>
              <a:gd name="connsiteY1839" fmla="*/ 699179 h 1231864"/>
              <a:gd name="connsiteX1840" fmla="*/ 4582429 w 6642045"/>
              <a:gd name="connsiteY1840" fmla="*/ 852749 h 1231864"/>
              <a:gd name="connsiteX1841" fmla="*/ 4584932 w 6642045"/>
              <a:gd name="connsiteY1841" fmla="*/ 688393 h 1231864"/>
              <a:gd name="connsiteX1842" fmla="*/ 4587434 w 6642045"/>
              <a:gd name="connsiteY1842" fmla="*/ 610423 h 1231864"/>
              <a:gd name="connsiteX1843" fmla="*/ 4589936 w 6642045"/>
              <a:gd name="connsiteY1843" fmla="*/ 501847 h 1231864"/>
              <a:gd name="connsiteX1844" fmla="*/ 4592398 w 6642045"/>
              <a:gd name="connsiteY1844" fmla="*/ 651470 h 1231864"/>
              <a:gd name="connsiteX1845" fmla="*/ 4594900 w 6642045"/>
              <a:gd name="connsiteY1845" fmla="*/ 646137 h 1231864"/>
              <a:gd name="connsiteX1846" fmla="*/ 4597403 w 6642045"/>
              <a:gd name="connsiteY1846" fmla="*/ 649518 h 1231864"/>
              <a:gd name="connsiteX1847" fmla="*/ 4599864 w 6642045"/>
              <a:gd name="connsiteY1847" fmla="*/ 614391 h 1231864"/>
              <a:gd name="connsiteX1848" fmla="*/ 4602366 w 6642045"/>
              <a:gd name="connsiteY1848" fmla="*/ 630087 h 1231864"/>
              <a:gd name="connsiteX1849" fmla="*/ 4604869 w 6642045"/>
              <a:gd name="connsiteY1849" fmla="*/ 626645 h 1231864"/>
              <a:gd name="connsiteX1850" fmla="*/ 4607371 w 6642045"/>
              <a:gd name="connsiteY1850" fmla="*/ 524210 h 1231864"/>
              <a:gd name="connsiteX1851" fmla="*/ 4609832 w 6642045"/>
              <a:gd name="connsiteY1851" fmla="*/ 520962 h 1231864"/>
              <a:gd name="connsiteX1852" fmla="*/ 4612334 w 6642045"/>
              <a:gd name="connsiteY1852" fmla="*/ 420141 h 1231864"/>
              <a:gd name="connsiteX1853" fmla="*/ 4614837 w 6642045"/>
              <a:gd name="connsiteY1853" fmla="*/ 368394 h 1231864"/>
              <a:gd name="connsiteX1854" fmla="*/ 4617299 w 6642045"/>
              <a:gd name="connsiteY1854" fmla="*/ 470874 h 1231864"/>
              <a:gd name="connsiteX1855" fmla="*/ 4619801 w 6642045"/>
              <a:gd name="connsiteY1855" fmla="*/ 544167 h 1231864"/>
              <a:gd name="connsiteX1856" fmla="*/ 4622303 w 6642045"/>
              <a:gd name="connsiteY1856" fmla="*/ 593341 h 1231864"/>
              <a:gd name="connsiteX1857" fmla="*/ 4624764 w 6642045"/>
              <a:gd name="connsiteY1857" fmla="*/ 565706 h 1231864"/>
              <a:gd name="connsiteX1858" fmla="*/ 4627267 w 6642045"/>
              <a:gd name="connsiteY1858" fmla="*/ 564872 h 1231864"/>
              <a:gd name="connsiteX1859" fmla="*/ 4629769 w 6642045"/>
              <a:gd name="connsiteY1859" fmla="*/ 623031 h 1231864"/>
              <a:gd name="connsiteX1860" fmla="*/ 4632272 w 6642045"/>
              <a:gd name="connsiteY1860" fmla="*/ 622647 h 1231864"/>
              <a:gd name="connsiteX1861" fmla="*/ 4634733 w 6642045"/>
              <a:gd name="connsiteY1861" fmla="*/ 599563 h 1231864"/>
              <a:gd name="connsiteX1862" fmla="*/ 4637235 w 6642045"/>
              <a:gd name="connsiteY1862" fmla="*/ 663664 h 1231864"/>
              <a:gd name="connsiteX1863" fmla="*/ 4639738 w 6642045"/>
              <a:gd name="connsiteY1863" fmla="*/ 727272 h 1231864"/>
              <a:gd name="connsiteX1864" fmla="*/ 4642199 w 6642045"/>
              <a:gd name="connsiteY1864" fmla="*/ 599589 h 1231864"/>
              <a:gd name="connsiteX1865" fmla="*/ 4644701 w 6642045"/>
              <a:gd name="connsiteY1865" fmla="*/ 646327 h 1231864"/>
              <a:gd name="connsiteX1866" fmla="*/ 4647204 w 6642045"/>
              <a:gd name="connsiteY1866" fmla="*/ 598630 h 1231864"/>
              <a:gd name="connsiteX1867" fmla="*/ 4649706 w 6642045"/>
              <a:gd name="connsiteY1867" fmla="*/ 584549 h 1231864"/>
              <a:gd name="connsiteX1868" fmla="*/ 4652168 w 6642045"/>
              <a:gd name="connsiteY1868" fmla="*/ 572891 h 1231864"/>
              <a:gd name="connsiteX1869" fmla="*/ 4654670 w 6642045"/>
              <a:gd name="connsiteY1869" fmla="*/ 538493 h 1231864"/>
              <a:gd name="connsiteX1870" fmla="*/ 4657172 w 6642045"/>
              <a:gd name="connsiteY1870" fmla="*/ 607391 h 1231864"/>
              <a:gd name="connsiteX1871" fmla="*/ 4659634 w 6642045"/>
              <a:gd name="connsiteY1871" fmla="*/ 650075 h 1231864"/>
              <a:gd name="connsiteX1872" fmla="*/ 4662136 w 6642045"/>
              <a:gd name="connsiteY1872" fmla="*/ 611196 h 1231864"/>
              <a:gd name="connsiteX1873" fmla="*/ 4664638 w 6642045"/>
              <a:gd name="connsiteY1873" fmla="*/ 677943 h 1231864"/>
              <a:gd name="connsiteX1874" fmla="*/ 4667141 w 6642045"/>
              <a:gd name="connsiteY1874" fmla="*/ 580564 h 1231864"/>
              <a:gd name="connsiteX1875" fmla="*/ 4669602 w 6642045"/>
              <a:gd name="connsiteY1875" fmla="*/ 609373 h 1231864"/>
              <a:gd name="connsiteX1876" fmla="*/ 4672105 w 6642045"/>
              <a:gd name="connsiteY1876" fmla="*/ 545782 h 1231864"/>
              <a:gd name="connsiteX1877" fmla="*/ 4674607 w 6642045"/>
              <a:gd name="connsiteY1877" fmla="*/ 516476 h 1231864"/>
              <a:gd name="connsiteX1878" fmla="*/ 4677068 w 6642045"/>
              <a:gd name="connsiteY1878" fmla="*/ 707673 h 1231864"/>
              <a:gd name="connsiteX1879" fmla="*/ 4679570 w 6642045"/>
              <a:gd name="connsiteY1879" fmla="*/ 542993 h 1231864"/>
              <a:gd name="connsiteX1880" fmla="*/ 4682073 w 6642045"/>
              <a:gd name="connsiteY1880" fmla="*/ 510720 h 1231864"/>
              <a:gd name="connsiteX1881" fmla="*/ 4684575 w 6642045"/>
              <a:gd name="connsiteY1881" fmla="*/ 481310 h 1231864"/>
              <a:gd name="connsiteX1882" fmla="*/ 4687037 w 6642045"/>
              <a:gd name="connsiteY1882" fmla="*/ 593026 h 1231864"/>
              <a:gd name="connsiteX1883" fmla="*/ 4689539 w 6642045"/>
              <a:gd name="connsiteY1883" fmla="*/ 681899 h 1231864"/>
              <a:gd name="connsiteX1884" fmla="*/ 4692041 w 6642045"/>
              <a:gd name="connsiteY1884" fmla="*/ 771320 h 1231864"/>
              <a:gd name="connsiteX1885" fmla="*/ 4694503 w 6642045"/>
              <a:gd name="connsiteY1885" fmla="*/ 654842 h 1231864"/>
              <a:gd name="connsiteX1886" fmla="*/ 4697005 w 6642045"/>
              <a:gd name="connsiteY1886" fmla="*/ 657688 h 1231864"/>
              <a:gd name="connsiteX1887" fmla="*/ 4699507 w 6642045"/>
              <a:gd name="connsiteY1887" fmla="*/ 610768 h 1231864"/>
              <a:gd name="connsiteX1888" fmla="*/ 4701969 w 6642045"/>
              <a:gd name="connsiteY1888" fmla="*/ 645748 h 1231864"/>
              <a:gd name="connsiteX1889" fmla="*/ 4704471 w 6642045"/>
              <a:gd name="connsiteY1889" fmla="*/ 658331 h 1231864"/>
              <a:gd name="connsiteX1890" fmla="*/ 4706974 w 6642045"/>
              <a:gd name="connsiteY1890" fmla="*/ 634625 h 1231864"/>
              <a:gd name="connsiteX1891" fmla="*/ 4709476 w 6642045"/>
              <a:gd name="connsiteY1891" fmla="*/ 676574 h 1231864"/>
              <a:gd name="connsiteX1892" fmla="*/ 4711937 w 6642045"/>
              <a:gd name="connsiteY1892" fmla="*/ 744367 h 1231864"/>
              <a:gd name="connsiteX1893" fmla="*/ 4714439 w 6642045"/>
              <a:gd name="connsiteY1893" fmla="*/ 731927 h 1231864"/>
              <a:gd name="connsiteX1894" fmla="*/ 4716942 w 6642045"/>
              <a:gd name="connsiteY1894" fmla="*/ 676847 h 1231864"/>
              <a:gd name="connsiteX1895" fmla="*/ 4719404 w 6642045"/>
              <a:gd name="connsiteY1895" fmla="*/ 772171 h 1231864"/>
              <a:gd name="connsiteX1896" fmla="*/ 4721906 w 6642045"/>
              <a:gd name="connsiteY1896" fmla="*/ 828439 h 1231864"/>
              <a:gd name="connsiteX1897" fmla="*/ 4724408 w 6642045"/>
              <a:gd name="connsiteY1897" fmla="*/ 712975 h 1231864"/>
              <a:gd name="connsiteX1898" fmla="*/ 4726910 w 6642045"/>
              <a:gd name="connsiteY1898" fmla="*/ 617526 h 1231864"/>
              <a:gd name="connsiteX1899" fmla="*/ 4729372 w 6642045"/>
              <a:gd name="connsiteY1899" fmla="*/ 589040 h 1231864"/>
              <a:gd name="connsiteX1900" fmla="*/ 4731874 w 6642045"/>
              <a:gd name="connsiteY1900" fmla="*/ 531611 h 1231864"/>
              <a:gd name="connsiteX1901" fmla="*/ 4734376 w 6642045"/>
              <a:gd name="connsiteY1901" fmla="*/ 570844 h 1231864"/>
              <a:gd name="connsiteX1902" fmla="*/ 4736838 w 6642045"/>
              <a:gd name="connsiteY1902" fmla="*/ 726853 h 1231864"/>
              <a:gd name="connsiteX1903" fmla="*/ 4739340 w 6642045"/>
              <a:gd name="connsiteY1903" fmla="*/ 826267 h 1231864"/>
              <a:gd name="connsiteX1904" fmla="*/ 4741843 w 6642045"/>
              <a:gd name="connsiteY1904" fmla="*/ 746664 h 1231864"/>
              <a:gd name="connsiteX1905" fmla="*/ 4744345 w 6642045"/>
              <a:gd name="connsiteY1905" fmla="*/ 693553 h 1231864"/>
              <a:gd name="connsiteX1906" fmla="*/ 4746806 w 6642045"/>
              <a:gd name="connsiteY1906" fmla="*/ 654777 h 1231864"/>
              <a:gd name="connsiteX1907" fmla="*/ 4749309 w 6642045"/>
              <a:gd name="connsiteY1907" fmla="*/ 582045 h 1231864"/>
              <a:gd name="connsiteX1908" fmla="*/ 4751811 w 6642045"/>
              <a:gd name="connsiteY1908" fmla="*/ 501320 h 1231864"/>
              <a:gd name="connsiteX1909" fmla="*/ 4754273 w 6642045"/>
              <a:gd name="connsiteY1909" fmla="*/ 564704 h 1231864"/>
              <a:gd name="connsiteX1910" fmla="*/ 4756775 w 6642045"/>
              <a:gd name="connsiteY1910" fmla="*/ 479311 h 1231864"/>
              <a:gd name="connsiteX1911" fmla="*/ 4759277 w 6642045"/>
              <a:gd name="connsiteY1911" fmla="*/ 524719 h 1231864"/>
              <a:gd name="connsiteX1912" fmla="*/ 4761780 w 6642045"/>
              <a:gd name="connsiteY1912" fmla="*/ 593349 h 1231864"/>
              <a:gd name="connsiteX1913" fmla="*/ 4764241 w 6642045"/>
              <a:gd name="connsiteY1913" fmla="*/ 639630 h 1231864"/>
              <a:gd name="connsiteX1914" fmla="*/ 4766743 w 6642045"/>
              <a:gd name="connsiteY1914" fmla="*/ 768777 h 1231864"/>
              <a:gd name="connsiteX1915" fmla="*/ 4769245 w 6642045"/>
              <a:gd name="connsiteY1915" fmla="*/ 598958 h 1231864"/>
              <a:gd name="connsiteX1916" fmla="*/ 4771707 w 6642045"/>
              <a:gd name="connsiteY1916" fmla="*/ 429619 h 1231864"/>
              <a:gd name="connsiteX1917" fmla="*/ 4774210 w 6642045"/>
              <a:gd name="connsiteY1917" fmla="*/ 423915 h 1231864"/>
              <a:gd name="connsiteX1918" fmla="*/ 4776712 w 6642045"/>
              <a:gd name="connsiteY1918" fmla="*/ 372406 h 1231864"/>
              <a:gd name="connsiteX1919" fmla="*/ 4779173 w 6642045"/>
              <a:gd name="connsiteY1919" fmla="*/ 356140 h 1231864"/>
              <a:gd name="connsiteX1920" fmla="*/ 4781675 w 6642045"/>
              <a:gd name="connsiteY1920" fmla="*/ 438989 h 1231864"/>
              <a:gd name="connsiteX1921" fmla="*/ 4784178 w 6642045"/>
              <a:gd name="connsiteY1921" fmla="*/ 390136 h 1231864"/>
              <a:gd name="connsiteX1922" fmla="*/ 4786680 w 6642045"/>
              <a:gd name="connsiteY1922" fmla="*/ 441187 h 1231864"/>
              <a:gd name="connsiteX1923" fmla="*/ 4789142 w 6642045"/>
              <a:gd name="connsiteY1923" fmla="*/ 512365 h 1231864"/>
              <a:gd name="connsiteX1924" fmla="*/ 4791644 w 6642045"/>
              <a:gd name="connsiteY1924" fmla="*/ 633740 h 1231864"/>
              <a:gd name="connsiteX1925" fmla="*/ 4794146 w 6642045"/>
              <a:gd name="connsiteY1925" fmla="*/ 689645 h 1231864"/>
              <a:gd name="connsiteX1926" fmla="*/ 4796608 w 6642045"/>
              <a:gd name="connsiteY1926" fmla="*/ 761311 h 1231864"/>
              <a:gd name="connsiteX1927" fmla="*/ 4799110 w 6642045"/>
              <a:gd name="connsiteY1927" fmla="*/ 772300 h 1231864"/>
              <a:gd name="connsiteX1928" fmla="*/ 4801612 w 6642045"/>
              <a:gd name="connsiteY1928" fmla="*/ 645066 h 1231864"/>
              <a:gd name="connsiteX1929" fmla="*/ 4804115 w 6642045"/>
              <a:gd name="connsiteY1929" fmla="*/ 589234 h 1231864"/>
              <a:gd name="connsiteX1930" fmla="*/ 4806576 w 6642045"/>
              <a:gd name="connsiteY1930" fmla="*/ 658862 h 1231864"/>
              <a:gd name="connsiteX1931" fmla="*/ 4809079 w 6642045"/>
              <a:gd name="connsiteY1931" fmla="*/ 650040 h 1231864"/>
              <a:gd name="connsiteX1932" fmla="*/ 4811581 w 6642045"/>
              <a:gd name="connsiteY1932" fmla="*/ 700056 h 1231864"/>
              <a:gd name="connsiteX1933" fmla="*/ 4814042 w 6642045"/>
              <a:gd name="connsiteY1933" fmla="*/ 751017 h 1231864"/>
              <a:gd name="connsiteX1934" fmla="*/ 4816545 w 6642045"/>
              <a:gd name="connsiteY1934" fmla="*/ 732903 h 1231864"/>
              <a:gd name="connsiteX1935" fmla="*/ 4819047 w 6642045"/>
              <a:gd name="connsiteY1935" fmla="*/ 791338 h 1231864"/>
              <a:gd name="connsiteX1936" fmla="*/ 4821549 w 6642045"/>
              <a:gd name="connsiteY1936" fmla="*/ 836941 h 1231864"/>
              <a:gd name="connsiteX1937" fmla="*/ 4824011 w 6642045"/>
              <a:gd name="connsiteY1937" fmla="*/ 939670 h 1231864"/>
              <a:gd name="connsiteX1938" fmla="*/ 4826513 w 6642045"/>
              <a:gd name="connsiteY1938" fmla="*/ 822186 h 1231864"/>
              <a:gd name="connsiteX1939" fmla="*/ 4829016 w 6642045"/>
              <a:gd name="connsiteY1939" fmla="*/ 866182 h 1231864"/>
              <a:gd name="connsiteX1940" fmla="*/ 4831477 w 6642045"/>
              <a:gd name="connsiteY1940" fmla="*/ 841146 h 1231864"/>
              <a:gd name="connsiteX1941" fmla="*/ 4833979 w 6642045"/>
              <a:gd name="connsiteY1941" fmla="*/ 751177 h 1231864"/>
              <a:gd name="connsiteX1942" fmla="*/ 4836481 w 6642045"/>
              <a:gd name="connsiteY1942" fmla="*/ 664467 h 1231864"/>
              <a:gd name="connsiteX1943" fmla="*/ 4838984 w 6642045"/>
              <a:gd name="connsiteY1943" fmla="*/ 638637 h 1231864"/>
              <a:gd name="connsiteX1944" fmla="*/ 4841445 w 6642045"/>
              <a:gd name="connsiteY1944" fmla="*/ 661284 h 1231864"/>
              <a:gd name="connsiteX1945" fmla="*/ 4843948 w 6642045"/>
              <a:gd name="connsiteY1945" fmla="*/ 658871 h 1231864"/>
              <a:gd name="connsiteX1946" fmla="*/ 4846450 w 6642045"/>
              <a:gd name="connsiteY1946" fmla="*/ 803744 h 1231864"/>
              <a:gd name="connsiteX1947" fmla="*/ 4848911 w 6642045"/>
              <a:gd name="connsiteY1947" fmla="*/ 819436 h 1231864"/>
              <a:gd name="connsiteX1948" fmla="*/ 4851414 w 6642045"/>
              <a:gd name="connsiteY1948" fmla="*/ 763349 h 1231864"/>
              <a:gd name="connsiteX1949" fmla="*/ 4853916 w 6642045"/>
              <a:gd name="connsiteY1949" fmla="*/ 883364 h 1231864"/>
              <a:gd name="connsiteX1950" fmla="*/ 4856377 w 6642045"/>
              <a:gd name="connsiteY1950" fmla="*/ 669113 h 1231864"/>
              <a:gd name="connsiteX1951" fmla="*/ 4858880 w 6642045"/>
              <a:gd name="connsiteY1951" fmla="*/ 535821 h 1231864"/>
              <a:gd name="connsiteX1952" fmla="*/ 4861382 w 6642045"/>
              <a:gd name="connsiteY1952" fmla="*/ 650956 h 1231864"/>
              <a:gd name="connsiteX1953" fmla="*/ 4863885 w 6642045"/>
              <a:gd name="connsiteY1953" fmla="*/ 713027 h 1231864"/>
              <a:gd name="connsiteX1954" fmla="*/ 4866346 w 6642045"/>
              <a:gd name="connsiteY1954" fmla="*/ 646940 h 1231864"/>
              <a:gd name="connsiteX1955" fmla="*/ 4868848 w 6642045"/>
              <a:gd name="connsiteY1955" fmla="*/ 628986 h 1231864"/>
              <a:gd name="connsiteX1956" fmla="*/ 4871351 w 6642045"/>
              <a:gd name="connsiteY1956" fmla="*/ 657718 h 1231864"/>
              <a:gd name="connsiteX1957" fmla="*/ 4873812 w 6642045"/>
              <a:gd name="connsiteY1957" fmla="*/ 741167 h 1231864"/>
              <a:gd name="connsiteX1958" fmla="*/ 4876315 w 6642045"/>
              <a:gd name="connsiteY1958" fmla="*/ 773440 h 1231864"/>
              <a:gd name="connsiteX1959" fmla="*/ 4878817 w 6642045"/>
              <a:gd name="connsiteY1959" fmla="*/ 806646 h 1231864"/>
              <a:gd name="connsiteX1960" fmla="*/ 4881319 w 6642045"/>
              <a:gd name="connsiteY1960" fmla="*/ 821677 h 1231864"/>
              <a:gd name="connsiteX1961" fmla="*/ 4883780 w 6642045"/>
              <a:gd name="connsiteY1961" fmla="*/ 863587 h 1231864"/>
              <a:gd name="connsiteX1962" fmla="*/ 4886283 w 6642045"/>
              <a:gd name="connsiteY1962" fmla="*/ 907035 h 1231864"/>
              <a:gd name="connsiteX1963" fmla="*/ 4888785 w 6642045"/>
              <a:gd name="connsiteY1963" fmla="*/ 943384 h 1231864"/>
              <a:gd name="connsiteX1964" fmla="*/ 4891246 w 6642045"/>
              <a:gd name="connsiteY1964" fmla="*/ 853435 h 1231864"/>
              <a:gd name="connsiteX1965" fmla="*/ 4893749 w 6642045"/>
              <a:gd name="connsiteY1965" fmla="*/ 763090 h 1231864"/>
              <a:gd name="connsiteX1966" fmla="*/ 4896251 w 6642045"/>
              <a:gd name="connsiteY1966" fmla="*/ 669385 h 1231864"/>
              <a:gd name="connsiteX1967" fmla="*/ 4898754 w 6642045"/>
              <a:gd name="connsiteY1967" fmla="*/ 699024 h 1231864"/>
              <a:gd name="connsiteX1968" fmla="*/ 4901215 w 6642045"/>
              <a:gd name="connsiteY1968" fmla="*/ 691256 h 1231864"/>
              <a:gd name="connsiteX1969" fmla="*/ 4903717 w 6642045"/>
              <a:gd name="connsiteY1969" fmla="*/ 776813 h 1231864"/>
              <a:gd name="connsiteX1970" fmla="*/ 4906220 w 6642045"/>
              <a:gd name="connsiteY1970" fmla="*/ 749816 h 1231864"/>
              <a:gd name="connsiteX1971" fmla="*/ 4908681 w 6642045"/>
              <a:gd name="connsiteY1971" fmla="*/ 788959 h 1231864"/>
              <a:gd name="connsiteX1972" fmla="*/ 4911184 w 6642045"/>
              <a:gd name="connsiteY1972" fmla="*/ 714854 h 1231864"/>
              <a:gd name="connsiteX1973" fmla="*/ 4913686 w 6642045"/>
              <a:gd name="connsiteY1973" fmla="*/ 690435 h 1231864"/>
              <a:gd name="connsiteX1974" fmla="*/ 4916188 w 6642045"/>
              <a:gd name="connsiteY1974" fmla="*/ 677948 h 1231864"/>
              <a:gd name="connsiteX1975" fmla="*/ 4918650 w 6642045"/>
              <a:gd name="connsiteY1975" fmla="*/ 624439 h 1231864"/>
              <a:gd name="connsiteX1976" fmla="*/ 4921152 w 6642045"/>
              <a:gd name="connsiteY1976" fmla="*/ 574553 h 1231864"/>
              <a:gd name="connsiteX1977" fmla="*/ 4923654 w 6642045"/>
              <a:gd name="connsiteY1977" fmla="*/ 424727 h 1231864"/>
              <a:gd name="connsiteX1978" fmla="*/ 4926115 w 6642045"/>
              <a:gd name="connsiteY1978" fmla="*/ 387001 h 1231864"/>
              <a:gd name="connsiteX1979" fmla="*/ 4928618 w 6642045"/>
              <a:gd name="connsiteY1979" fmla="*/ 504476 h 1231864"/>
              <a:gd name="connsiteX1980" fmla="*/ 4931121 w 6642045"/>
              <a:gd name="connsiteY1980" fmla="*/ 667727 h 1231864"/>
              <a:gd name="connsiteX1981" fmla="*/ 4933582 w 6642045"/>
              <a:gd name="connsiteY1981" fmla="*/ 573202 h 1231864"/>
              <a:gd name="connsiteX1982" fmla="*/ 4936084 w 6642045"/>
              <a:gd name="connsiteY1982" fmla="*/ 548507 h 1231864"/>
              <a:gd name="connsiteX1983" fmla="*/ 4938586 w 6642045"/>
              <a:gd name="connsiteY1983" fmla="*/ 646025 h 1231864"/>
              <a:gd name="connsiteX1984" fmla="*/ 4941089 w 6642045"/>
              <a:gd name="connsiteY1984" fmla="*/ 726011 h 1231864"/>
              <a:gd name="connsiteX1985" fmla="*/ 4943550 w 6642045"/>
              <a:gd name="connsiteY1985" fmla="*/ 739207 h 1231864"/>
              <a:gd name="connsiteX1986" fmla="*/ 4946053 w 6642045"/>
              <a:gd name="connsiteY1986" fmla="*/ 739518 h 1231864"/>
              <a:gd name="connsiteX1987" fmla="*/ 4948555 w 6642045"/>
              <a:gd name="connsiteY1987" fmla="*/ 739531 h 1231864"/>
              <a:gd name="connsiteX1988" fmla="*/ 4951016 w 6642045"/>
              <a:gd name="connsiteY1988" fmla="*/ 883212 h 1231864"/>
              <a:gd name="connsiteX1989" fmla="*/ 4953519 w 6642045"/>
              <a:gd name="connsiteY1989" fmla="*/ 959015 h 1231864"/>
              <a:gd name="connsiteX1990" fmla="*/ 4956021 w 6642045"/>
              <a:gd name="connsiteY1990" fmla="*/ 810143 h 1231864"/>
              <a:gd name="connsiteX1991" fmla="*/ 4958523 w 6642045"/>
              <a:gd name="connsiteY1991" fmla="*/ 671294 h 1231864"/>
              <a:gd name="connsiteX1992" fmla="*/ 4960985 w 6642045"/>
              <a:gd name="connsiteY1992" fmla="*/ 600876 h 1231864"/>
              <a:gd name="connsiteX1993" fmla="*/ 4963487 w 6642045"/>
              <a:gd name="connsiteY1993" fmla="*/ 552644 h 1231864"/>
              <a:gd name="connsiteX1994" fmla="*/ 4965990 w 6642045"/>
              <a:gd name="connsiteY1994" fmla="*/ 464867 h 1231864"/>
              <a:gd name="connsiteX1995" fmla="*/ 4968451 w 6642045"/>
              <a:gd name="connsiteY1995" fmla="*/ 461011 h 1231864"/>
              <a:gd name="connsiteX1996" fmla="*/ 4970953 w 6642045"/>
              <a:gd name="connsiteY1996" fmla="*/ 514861 h 1231864"/>
              <a:gd name="connsiteX1997" fmla="*/ 4973456 w 6642045"/>
              <a:gd name="connsiteY1997" fmla="*/ 662999 h 1231864"/>
              <a:gd name="connsiteX1998" fmla="*/ 4975958 w 6642045"/>
              <a:gd name="connsiteY1998" fmla="*/ 761643 h 1231864"/>
              <a:gd name="connsiteX1999" fmla="*/ 4978419 w 6642045"/>
              <a:gd name="connsiteY1999" fmla="*/ 834929 h 1231864"/>
              <a:gd name="connsiteX2000" fmla="*/ 4980922 w 6642045"/>
              <a:gd name="connsiteY2000" fmla="*/ 850236 h 1231864"/>
              <a:gd name="connsiteX2001" fmla="*/ 4983424 w 6642045"/>
              <a:gd name="connsiteY2001" fmla="*/ 800881 h 1231864"/>
              <a:gd name="connsiteX2002" fmla="*/ 4985885 w 6642045"/>
              <a:gd name="connsiteY2002" fmla="*/ 849506 h 1231864"/>
              <a:gd name="connsiteX2003" fmla="*/ 4988388 w 6642045"/>
              <a:gd name="connsiteY2003" fmla="*/ 830369 h 1231864"/>
              <a:gd name="connsiteX2004" fmla="*/ 4990890 w 6642045"/>
              <a:gd name="connsiteY2004" fmla="*/ 686700 h 1231864"/>
              <a:gd name="connsiteX2005" fmla="*/ 4993392 w 6642045"/>
              <a:gd name="connsiteY2005" fmla="*/ 714279 h 1231864"/>
              <a:gd name="connsiteX2006" fmla="*/ 4995854 w 6642045"/>
              <a:gd name="connsiteY2006" fmla="*/ 830425 h 1231864"/>
              <a:gd name="connsiteX2007" fmla="*/ 4998356 w 6642045"/>
              <a:gd name="connsiteY2007" fmla="*/ 770992 h 1231864"/>
              <a:gd name="connsiteX2008" fmla="*/ 5000859 w 6642045"/>
              <a:gd name="connsiteY2008" fmla="*/ 731249 h 1231864"/>
              <a:gd name="connsiteX2009" fmla="*/ 5003320 w 6642045"/>
              <a:gd name="connsiteY2009" fmla="*/ 657061 h 1231864"/>
              <a:gd name="connsiteX2010" fmla="*/ 5005822 w 6642045"/>
              <a:gd name="connsiteY2010" fmla="*/ 641046 h 1231864"/>
              <a:gd name="connsiteX2011" fmla="*/ 5008325 w 6642045"/>
              <a:gd name="connsiteY2011" fmla="*/ 629927 h 1231864"/>
              <a:gd name="connsiteX2012" fmla="*/ 5010786 w 6642045"/>
              <a:gd name="connsiteY2012" fmla="*/ 672766 h 1231864"/>
              <a:gd name="connsiteX2013" fmla="*/ 5013288 w 6642045"/>
              <a:gd name="connsiteY2013" fmla="*/ 601510 h 1231864"/>
              <a:gd name="connsiteX2014" fmla="*/ 5015791 w 6642045"/>
              <a:gd name="connsiteY2014" fmla="*/ 578038 h 1231864"/>
              <a:gd name="connsiteX2015" fmla="*/ 5018293 w 6642045"/>
              <a:gd name="connsiteY2015" fmla="*/ 647463 h 1231864"/>
              <a:gd name="connsiteX2016" fmla="*/ 5020755 w 6642045"/>
              <a:gd name="connsiteY2016" fmla="*/ 591130 h 1231864"/>
              <a:gd name="connsiteX2017" fmla="*/ 5023257 w 6642045"/>
              <a:gd name="connsiteY2017" fmla="*/ 628826 h 1231864"/>
              <a:gd name="connsiteX2018" fmla="*/ 5025759 w 6642045"/>
              <a:gd name="connsiteY2018" fmla="*/ 694343 h 1231864"/>
              <a:gd name="connsiteX2019" fmla="*/ 5028220 w 6642045"/>
              <a:gd name="connsiteY2019" fmla="*/ 696299 h 1231864"/>
              <a:gd name="connsiteX2020" fmla="*/ 5030723 w 6642045"/>
              <a:gd name="connsiteY2020" fmla="*/ 673414 h 1231864"/>
              <a:gd name="connsiteX2021" fmla="*/ 5033226 w 6642045"/>
              <a:gd name="connsiteY2021" fmla="*/ 627479 h 1231864"/>
              <a:gd name="connsiteX2022" fmla="*/ 5035728 w 6642045"/>
              <a:gd name="connsiteY2022" fmla="*/ 698406 h 1231864"/>
              <a:gd name="connsiteX2023" fmla="*/ 5038189 w 6642045"/>
              <a:gd name="connsiteY2023" fmla="*/ 769200 h 1231864"/>
              <a:gd name="connsiteX2024" fmla="*/ 5040691 w 6642045"/>
              <a:gd name="connsiteY2024" fmla="*/ 781558 h 1231864"/>
              <a:gd name="connsiteX2025" fmla="*/ 5043194 w 6642045"/>
              <a:gd name="connsiteY2025" fmla="*/ 882794 h 1231864"/>
              <a:gd name="connsiteX2026" fmla="*/ 5045655 w 6642045"/>
              <a:gd name="connsiteY2026" fmla="*/ 831042 h 1231864"/>
              <a:gd name="connsiteX2027" fmla="*/ 5048157 w 6642045"/>
              <a:gd name="connsiteY2027" fmla="*/ 696748 h 1231864"/>
              <a:gd name="connsiteX2028" fmla="*/ 5050660 w 6642045"/>
              <a:gd name="connsiteY2028" fmla="*/ 699002 h 1231864"/>
              <a:gd name="connsiteX2029" fmla="*/ 5053162 w 6642045"/>
              <a:gd name="connsiteY2029" fmla="*/ 664052 h 1231864"/>
              <a:gd name="connsiteX2030" fmla="*/ 5055624 w 6642045"/>
              <a:gd name="connsiteY2030" fmla="*/ 452902 h 1231864"/>
              <a:gd name="connsiteX2031" fmla="*/ 5058126 w 6642045"/>
              <a:gd name="connsiteY2031" fmla="*/ 389587 h 1231864"/>
              <a:gd name="connsiteX2032" fmla="*/ 5060628 w 6642045"/>
              <a:gd name="connsiteY2032" fmla="*/ 349382 h 1231864"/>
              <a:gd name="connsiteX2033" fmla="*/ 5063090 w 6642045"/>
              <a:gd name="connsiteY2033" fmla="*/ 412170 h 1231864"/>
              <a:gd name="connsiteX2034" fmla="*/ 5065592 w 6642045"/>
              <a:gd name="connsiteY2034" fmla="*/ 500823 h 1231864"/>
              <a:gd name="connsiteX2035" fmla="*/ 5068095 w 6642045"/>
              <a:gd name="connsiteY2035" fmla="*/ 579856 h 1231864"/>
              <a:gd name="connsiteX2036" fmla="*/ 5070597 w 6642045"/>
              <a:gd name="connsiteY2036" fmla="*/ 621935 h 1231864"/>
              <a:gd name="connsiteX2037" fmla="*/ 5073058 w 6642045"/>
              <a:gd name="connsiteY2037" fmla="*/ 780327 h 1231864"/>
              <a:gd name="connsiteX2038" fmla="*/ 5075561 w 6642045"/>
              <a:gd name="connsiteY2038" fmla="*/ 628442 h 1231864"/>
              <a:gd name="connsiteX2039" fmla="*/ 5078063 w 6642045"/>
              <a:gd name="connsiteY2039" fmla="*/ 475762 h 1231864"/>
              <a:gd name="connsiteX2040" fmla="*/ 5080524 w 6642045"/>
              <a:gd name="connsiteY2040" fmla="*/ 459124 h 1231864"/>
              <a:gd name="connsiteX2041" fmla="*/ 5083026 w 6642045"/>
              <a:gd name="connsiteY2041" fmla="*/ 488694 h 1231864"/>
              <a:gd name="connsiteX2042" fmla="*/ 5085529 w 6642045"/>
              <a:gd name="connsiteY2042" fmla="*/ 543943 h 1231864"/>
              <a:gd name="connsiteX2043" fmla="*/ 5087991 w 6642045"/>
              <a:gd name="connsiteY2043" fmla="*/ 683535 h 1231864"/>
              <a:gd name="connsiteX2044" fmla="*/ 5090493 w 6642045"/>
              <a:gd name="connsiteY2044" fmla="*/ 772719 h 1231864"/>
              <a:gd name="connsiteX2045" fmla="*/ 5092995 w 6642045"/>
              <a:gd name="connsiteY2045" fmla="*/ 771920 h 1231864"/>
              <a:gd name="connsiteX2046" fmla="*/ 5095497 w 6642045"/>
              <a:gd name="connsiteY2046" fmla="*/ 800082 h 1231864"/>
              <a:gd name="connsiteX2047" fmla="*/ 5097959 w 6642045"/>
              <a:gd name="connsiteY2047" fmla="*/ 903956 h 1231864"/>
              <a:gd name="connsiteX2048" fmla="*/ 5100461 w 6642045"/>
              <a:gd name="connsiteY2048" fmla="*/ 809569 h 1231864"/>
              <a:gd name="connsiteX2049" fmla="*/ 5102964 w 6642045"/>
              <a:gd name="connsiteY2049" fmla="*/ 645766 h 1231864"/>
              <a:gd name="connsiteX2050" fmla="*/ 5105425 w 6642045"/>
              <a:gd name="connsiteY2050" fmla="*/ 693492 h 1231864"/>
              <a:gd name="connsiteX2051" fmla="*/ 5107927 w 6642045"/>
              <a:gd name="connsiteY2051" fmla="*/ 724578 h 1231864"/>
              <a:gd name="connsiteX2052" fmla="*/ 5110430 w 6642045"/>
              <a:gd name="connsiteY2052" fmla="*/ 763828 h 1231864"/>
              <a:gd name="connsiteX2053" fmla="*/ 5112932 w 6642045"/>
              <a:gd name="connsiteY2053" fmla="*/ 770020 h 1231864"/>
              <a:gd name="connsiteX2054" fmla="*/ 5115393 w 6642045"/>
              <a:gd name="connsiteY2054" fmla="*/ 868553 h 1231864"/>
              <a:gd name="connsiteX2055" fmla="*/ 5117896 w 6642045"/>
              <a:gd name="connsiteY2055" fmla="*/ 791429 h 1231864"/>
              <a:gd name="connsiteX2056" fmla="*/ 5120398 w 6642045"/>
              <a:gd name="connsiteY2056" fmla="*/ 824634 h 1231864"/>
              <a:gd name="connsiteX2057" fmla="*/ 5122860 w 6642045"/>
              <a:gd name="connsiteY2057" fmla="*/ 641063 h 1231864"/>
              <a:gd name="connsiteX2058" fmla="*/ 5125362 w 6642045"/>
              <a:gd name="connsiteY2058" fmla="*/ 641029 h 1231864"/>
              <a:gd name="connsiteX2059" fmla="*/ 5127864 w 6642045"/>
              <a:gd name="connsiteY2059" fmla="*/ 643611 h 1231864"/>
              <a:gd name="connsiteX2060" fmla="*/ 5130367 w 6642045"/>
              <a:gd name="connsiteY2060" fmla="*/ 715527 h 1231864"/>
              <a:gd name="connsiteX2061" fmla="*/ 5132828 w 6642045"/>
              <a:gd name="connsiteY2061" fmla="*/ 744320 h 1231864"/>
              <a:gd name="connsiteX2062" fmla="*/ 5135330 w 6642045"/>
              <a:gd name="connsiteY2062" fmla="*/ 678716 h 1231864"/>
              <a:gd name="connsiteX2063" fmla="*/ 5137833 w 6642045"/>
              <a:gd name="connsiteY2063" fmla="*/ 736901 h 1231864"/>
              <a:gd name="connsiteX2064" fmla="*/ 5140294 w 6642045"/>
              <a:gd name="connsiteY2064" fmla="*/ 735878 h 1231864"/>
              <a:gd name="connsiteX2065" fmla="*/ 5142797 w 6642045"/>
              <a:gd name="connsiteY2065" fmla="*/ 742187 h 1231864"/>
              <a:gd name="connsiteX2066" fmla="*/ 5145299 w 6642045"/>
              <a:gd name="connsiteY2066" fmla="*/ 749890 h 1231864"/>
              <a:gd name="connsiteX2067" fmla="*/ 5147801 w 6642045"/>
              <a:gd name="connsiteY2067" fmla="*/ 724504 h 1231864"/>
              <a:gd name="connsiteX2068" fmla="*/ 5150262 w 6642045"/>
              <a:gd name="connsiteY2068" fmla="*/ 776286 h 1231864"/>
              <a:gd name="connsiteX2069" fmla="*/ 5152765 w 6642045"/>
              <a:gd name="connsiteY2069" fmla="*/ 815398 h 1231864"/>
              <a:gd name="connsiteX2070" fmla="*/ 5155267 w 6642045"/>
              <a:gd name="connsiteY2070" fmla="*/ 659963 h 1231864"/>
              <a:gd name="connsiteX2071" fmla="*/ 5157729 w 6642045"/>
              <a:gd name="connsiteY2071" fmla="*/ 569605 h 1231864"/>
              <a:gd name="connsiteX2072" fmla="*/ 5160231 w 6642045"/>
              <a:gd name="connsiteY2072" fmla="*/ 635368 h 1231864"/>
              <a:gd name="connsiteX2073" fmla="*/ 5162733 w 6642045"/>
              <a:gd name="connsiteY2073" fmla="*/ 631110 h 1231864"/>
              <a:gd name="connsiteX2074" fmla="*/ 5165195 w 6642045"/>
              <a:gd name="connsiteY2074" fmla="*/ 707491 h 1231864"/>
              <a:gd name="connsiteX2075" fmla="*/ 5167697 w 6642045"/>
              <a:gd name="connsiteY2075" fmla="*/ 733736 h 1231864"/>
              <a:gd name="connsiteX2076" fmla="*/ 5170199 w 6642045"/>
              <a:gd name="connsiteY2076" fmla="*/ 657532 h 1231864"/>
              <a:gd name="connsiteX2077" fmla="*/ 5172702 w 6642045"/>
              <a:gd name="connsiteY2077" fmla="*/ 657411 h 1231864"/>
              <a:gd name="connsiteX2078" fmla="*/ 5175163 w 6642045"/>
              <a:gd name="connsiteY2078" fmla="*/ 732609 h 1231864"/>
              <a:gd name="connsiteX2079" fmla="*/ 5177666 w 6642045"/>
              <a:gd name="connsiteY2079" fmla="*/ 785051 h 1231864"/>
              <a:gd name="connsiteX2080" fmla="*/ 5180168 w 6642045"/>
              <a:gd name="connsiteY2080" fmla="*/ 707258 h 1231864"/>
              <a:gd name="connsiteX2081" fmla="*/ 5182629 w 6642045"/>
              <a:gd name="connsiteY2081" fmla="*/ 673504 h 1231864"/>
              <a:gd name="connsiteX2082" fmla="*/ 5185131 w 6642045"/>
              <a:gd name="connsiteY2082" fmla="*/ 593669 h 1231864"/>
              <a:gd name="connsiteX2083" fmla="*/ 5187634 w 6642045"/>
              <a:gd name="connsiteY2083" fmla="*/ 646651 h 1231864"/>
              <a:gd name="connsiteX2084" fmla="*/ 5190137 w 6642045"/>
              <a:gd name="connsiteY2084" fmla="*/ 653737 h 1231864"/>
              <a:gd name="connsiteX2085" fmla="*/ 5192598 w 6642045"/>
              <a:gd name="connsiteY2085" fmla="*/ 696701 h 1231864"/>
              <a:gd name="connsiteX2086" fmla="*/ 5195100 w 6642045"/>
              <a:gd name="connsiteY2086" fmla="*/ 590383 h 1231864"/>
              <a:gd name="connsiteX2087" fmla="*/ 5197602 w 6642045"/>
              <a:gd name="connsiteY2087" fmla="*/ 679623 h 1231864"/>
              <a:gd name="connsiteX2088" fmla="*/ 5200064 w 6642045"/>
              <a:gd name="connsiteY2088" fmla="*/ 576690 h 1231864"/>
              <a:gd name="connsiteX2089" fmla="*/ 5202566 w 6642045"/>
              <a:gd name="connsiteY2089" fmla="*/ 566422 h 1231864"/>
              <a:gd name="connsiteX2090" fmla="*/ 5205068 w 6642045"/>
              <a:gd name="connsiteY2090" fmla="*/ 471379 h 1231864"/>
              <a:gd name="connsiteX2091" fmla="*/ 5207571 w 6642045"/>
              <a:gd name="connsiteY2091" fmla="*/ 488776 h 1231864"/>
              <a:gd name="connsiteX2092" fmla="*/ 5210032 w 6642045"/>
              <a:gd name="connsiteY2092" fmla="*/ 575754 h 1231864"/>
              <a:gd name="connsiteX2093" fmla="*/ 5212535 w 6642045"/>
              <a:gd name="connsiteY2093" fmla="*/ 507123 h 1231864"/>
              <a:gd name="connsiteX2094" fmla="*/ 5215037 w 6642045"/>
              <a:gd name="connsiteY2094" fmla="*/ 514982 h 1231864"/>
              <a:gd name="connsiteX2095" fmla="*/ 5217498 w 6642045"/>
              <a:gd name="connsiteY2095" fmla="*/ 517158 h 1231864"/>
              <a:gd name="connsiteX2096" fmla="*/ 5220001 w 6642045"/>
              <a:gd name="connsiteY2096" fmla="*/ 448537 h 1231864"/>
              <a:gd name="connsiteX2097" fmla="*/ 5222503 w 6642045"/>
              <a:gd name="connsiteY2097" fmla="*/ 400451 h 1231864"/>
              <a:gd name="connsiteX2098" fmla="*/ 5225006 w 6642045"/>
              <a:gd name="connsiteY2098" fmla="*/ 528135 h 1231864"/>
              <a:gd name="connsiteX2099" fmla="*/ 5227467 w 6642045"/>
              <a:gd name="connsiteY2099" fmla="*/ 608044 h 1231864"/>
              <a:gd name="connsiteX2100" fmla="*/ 5229969 w 6642045"/>
              <a:gd name="connsiteY2100" fmla="*/ 662593 h 1231864"/>
              <a:gd name="connsiteX2101" fmla="*/ 5232472 w 6642045"/>
              <a:gd name="connsiteY2101" fmla="*/ 656958 h 1231864"/>
              <a:gd name="connsiteX2102" fmla="*/ 5234933 w 6642045"/>
              <a:gd name="connsiteY2102" fmla="*/ 710825 h 1231864"/>
              <a:gd name="connsiteX2103" fmla="*/ 5237435 w 6642045"/>
              <a:gd name="connsiteY2103" fmla="*/ 743383 h 1231864"/>
              <a:gd name="connsiteX2104" fmla="*/ 5239937 w 6642045"/>
              <a:gd name="connsiteY2104" fmla="*/ 741293 h 1231864"/>
              <a:gd name="connsiteX2105" fmla="*/ 5242399 w 6642045"/>
              <a:gd name="connsiteY2105" fmla="*/ 752347 h 1231864"/>
              <a:gd name="connsiteX2106" fmla="*/ 5244902 w 6642045"/>
              <a:gd name="connsiteY2106" fmla="*/ 700449 h 1231864"/>
              <a:gd name="connsiteX2107" fmla="*/ 5247404 w 6642045"/>
              <a:gd name="connsiteY2107" fmla="*/ 819621 h 1231864"/>
              <a:gd name="connsiteX2108" fmla="*/ 5249906 w 6642045"/>
              <a:gd name="connsiteY2108" fmla="*/ 746492 h 1231864"/>
              <a:gd name="connsiteX2109" fmla="*/ 5252367 w 6642045"/>
              <a:gd name="connsiteY2109" fmla="*/ 757731 h 1231864"/>
              <a:gd name="connsiteX2110" fmla="*/ 5254870 w 6642045"/>
              <a:gd name="connsiteY2110" fmla="*/ 761320 h 1231864"/>
              <a:gd name="connsiteX2111" fmla="*/ 5257372 w 6642045"/>
              <a:gd name="connsiteY2111" fmla="*/ 761557 h 1231864"/>
              <a:gd name="connsiteX2112" fmla="*/ 5259834 w 6642045"/>
              <a:gd name="connsiteY2112" fmla="*/ 683570 h 1231864"/>
              <a:gd name="connsiteX2113" fmla="*/ 5262336 w 6642045"/>
              <a:gd name="connsiteY2113" fmla="*/ 494048 h 1231864"/>
              <a:gd name="connsiteX2114" fmla="*/ 5264838 w 6642045"/>
              <a:gd name="connsiteY2114" fmla="*/ 633537 h 1231864"/>
              <a:gd name="connsiteX2115" fmla="*/ 5267341 w 6642045"/>
              <a:gd name="connsiteY2115" fmla="*/ 548028 h 1231864"/>
              <a:gd name="connsiteX2116" fmla="*/ 5269802 w 6642045"/>
              <a:gd name="connsiteY2116" fmla="*/ 558447 h 1231864"/>
              <a:gd name="connsiteX2117" fmla="*/ 5272304 w 6642045"/>
              <a:gd name="connsiteY2117" fmla="*/ 475757 h 1231864"/>
              <a:gd name="connsiteX2118" fmla="*/ 5274807 w 6642045"/>
              <a:gd name="connsiteY2118" fmla="*/ 527206 h 1231864"/>
              <a:gd name="connsiteX2119" fmla="*/ 5277268 w 6642045"/>
              <a:gd name="connsiteY2119" fmla="*/ 561595 h 1231864"/>
              <a:gd name="connsiteX2120" fmla="*/ 5279771 w 6642045"/>
              <a:gd name="connsiteY2120" fmla="*/ 529244 h 1231864"/>
              <a:gd name="connsiteX2121" fmla="*/ 5282273 w 6642045"/>
              <a:gd name="connsiteY2121" fmla="*/ 520617 h 1231864"/>
              <a:gd name="connsiteX2122" fmla="*/ 5284775 w 6642045"/>
              <a:gd name="connsiteY2122" fmla="*/ 417417 h 1231864"/>
              <a:gd name="connsiteX2123" fmla="*/ 5287237 w 6642045"/>
              <a:gd name="connsiteY2123" fmla="*/ 321569 h 1231864"/>
              <a:gd name="connsiteX2124" fmla="*/ 5289739 w 6642045"/>
              <a:gd name="connsiteY2124" fmla="*/ 325895 h 1231864"/>
              <a:gd name="connsiteX2125" fmla="*/ 5292241 w 6642045"/>
              <a:gd name="connsiteY2125" fmla="*/ 370260 h 1231864"/>
              <a:gd name="connsiteX2126" fmla="*/ 5294703 w 6642045"/>
              <a:gd name="connsiteY2126" fmla="*/ 425021 h 1231864"/>
              <a:gd name="connsiteX2127" fmla="*/ 5297205 w 6642045"/>
              <a:gd name="connsiteY2127" fmla="*/ 630929 h 1231864"/>
              <a:gd name="connsiteX2128" fmla="*/ 5299708 w 6642045"/>
              <a:gd name="connsiteY2128" fmla="*/ 642549 h 1231864"/>
              <a:gd name="connsiteX2129" fmla="*/ 5302210 w 6642045"/>
              <a:gd name="connsiteY2129" fmla="*/ 745058 h 1231864"/>
              <a:gd name="connsiteX2130" fmla="*/ 5304671 w 6642045"/>
              <a:gd name="connsiteY2130" fmla="*/ 696757 h 1231864"/>
              <a:gd name="connsiteX2131" fmla="*/ 5307173 w 6642045"/>
              <a:gd name="connsiteY2131" fmla="*/ 694019 h 1231864"/>
              <a:gd name="connsiteX2132" fmla="*/ 5309676 w 6642045"/>
              <a:gd name="connsiteY2132" fmla="*/ 674554 h 1231864"/>
              <a:gd name="connsiteX2133" fmla="*/ 5312137 w 6642045"/>
              <a:gd name="connsiteY2133" fmla="*/ 707530 h 1231864"/>
              <a:gd name="connsiteX2134" fmla="*/ 5314640 w 6642045"/>
              <a:gd name="connsiteY2134" fmla="*/ 711796 h 1231864"/>
              <a:gd name="connsiteX2135" fmla="*/ 5317142 w 6642045"/>
              <a:gd name="connsiteY2135" fmla="*/ 600591 h 1231864"/>
              <a:gd name="connsiteX2136" fmla="*/ 5319603 w 6642045"/>
              <a:gd name="connsiteY2136" fmla="*/ 541188 h 1231864"/>
              <a:gd name="connsiteX2137" fmla="*/ 5322106 w 6642045"/>
              <a:gd name="connsiteY2137" fmla="*/ 393098 h 1231864"/>
              <a:gd name="connsiteX2138" fmla="*/ 5324608 w 6642045"/>
              <a:gd name="connsiteY2138" fmla="*/ 424654 h 1231864"/>
              <a:gd name="connsiteX2139" fmla="*/ 5327110 w 6642045"/>
              <a:gd name="connsiteY2139" fmla="*/ 421350 h 1231864"/>
              <a:gd name="connsiteX2140" fmla="*/ 5329572 w 6642045"/>
              <a:gd name="connsiteY2140" fmla="*/ 574924 h 1231864"/>
              <a:gd name="connsiteX2141" fmla="*/ 5332074 w 6642045"/>
              <a:gd name="connsiteY2141" fmla="*/ 540367 h 1231864"/>
              <a:gd name="connsiteX2142" fmla="*/ 5334577 w 6642045"/>
              <a:gd name="connsiteY2142" fmla="*/ 467225 h 1231864"/>
              <a:gd name="connsiteX2143" fmla="*/ 5337038 w 6642045"/>
              <a:gd name="connsiteY2143" fmla="*/ 495089 h 1231864"/>
              <a:gd name="connsiteX2144" fmla="*/ 5339540 w 6642045"/>
              <a:gd name="connsiteY2144" fmla="*/ 412149 h 1231864"/>
              <a:gd name="connsiteX2145" fmla="*/ 5342043 w 6642045"/>
              <a:gd name="connsiteY2145" fmla="*/ 393400 h 1231864"/>
              <a:gd name="connsiteX2146" fmla="*/ 5344545 w 6642045"/>
              <a:gd name="connsiteY2146" fmla="*/ 497835 h 1231864"/>
              <a:gd name="connsiteX2147" fmla="*/ 5347007 w 6642045"/>
              <a:gd name="connsiteY2147" fmla="*/ 430785 h 1231864"/>
              <a:gd name="connsiteX2148" fmla="*/ 5349509 w 6642045"/>
              <a:gd name="connsiteY2148" fmla="*/ 621624 h 1231864"/>
              <a:gd name="connsiteX2149" fmla="*/ 5352011 w 6642045"/>
              <a:gd name="connsiteY2149" fmla="*/ 770845 h 1231864"/>
              <a:gd name="connsiteX2150" fmla="*/ 5354472 w 6642045"/>
              <a:gd name="connsiteY2150" fmla="*/ 800661 h 1231864"/>
              <a:gd name="connsiteX2151" fmla="*/ 5356975 w 6642045"/>
              <a:gd name="connsiteY2151" fmla="*/ 744851 h 1231864"/>
              <a:gd name="connsiteX2152" fmla="*/ 5359477 w 6642045"/>
              <a:gd name="connsiteY2152" fmla="*/ 679645 h 1231864"/>
              <a:gd name="connsiteX2153" fmla="*/ 5361979 w 6642045"/>
              <a:gd name="connsiteY2153" fmla="*/ 651984 h 1231864"/>
              <a:gd name="connsiteX2154" fmla="*/ 5364441 w 6642045"/>
              <a:gd name="connsiteY2154" fmla="*/ 688324 h 1231864"/>
              <a:gd name="connsiteX2155" fmla="*/ 5366943 w 6642045"/>
              <a:gd name="connsiteY2155" fmla="*/ 770020 h 1231864"/>
              <a:gd name="connsiteX2156" fmla="*/ 5369446 w 6642045"/>
              <a:gd name="connsiteY2156" fmla="*/ 831763 h 1231864"/>
              <a:gd name="connsiteX2157" fmla="*/ 5371907 w 6642045"/>
              <a:gd name="connsiteY2157" fmla="*/ 689291 h 1231864"/>
              <a:gd name="connsiteX2158" fmla="*/ 5374409 w 6642045"/>
              <a:gd name="connsiteY2158" fmla="*/ 649630 h 1231864"/>
              <a:gd name="connsiteX2159" fmla="*/ 5376912 w 6642045"/>
              <a:gd name="connsiteY2159" fmla="*/ 585020 h 1231864"/>
              <a:gd name="connsiteX2160" fmla="*/ 5379414 w 6642045"/>
              <a:gd name="connsiteY2160" fmla="*/ 647281 h 1231864"/>
              <a:gd name="connsiteX2161" fmla="*/ 5381876 w 6642045"/>
              <a:gd name="connsiteY2161" fmla="*/ 660818 h 1231864"/>
              <a:gd name="connsiteX2162" fmla="*/ 5384378 w 6642045"/>
              <a:gd name="connsiteY2162" fmla="*/ 646793 h 1231864"/>
              <a:gd name="connsiteX2163" fmla="*/ 5386880 w 6642045"/>
              <a:gd name="connsiteY2163" fmla="*/ 585629 h 1231864"/>
              <a:gd name="connsiteX2164" fmla="*/ 5389342 w 6642045"/>
              <a:gd name="connsiteY2164" fmla="*/ 402951 h 1231864"/>
              <a:gd name="connsiteX2165" fmla="*/ 5391844 w 6642045"/>
              <a:gd name="connsiteY2165" fmla="*/ 399575 h 1231864"/>
              <a:gd name="connsiteX2166" fmla="*/ 5394346 w 6642045"/>
              <a:gd name="connsiteY2166" fmla="*/ 352997 h 1231864"/>
              <a:gd name="connsiteX2167" fmla="*/ 5396808 w 6642045"/>
              <a:gd name="connsiteY2167" fmla="*/ 359897 h 1231864"/>
              <a:gd name="connsiteX2168" fmla="*/ 5399310 w 6642045"/>
              <a:gd name="connsiteY2168" fmla="*/ 373468 h 1231864"/>
              <a:gd name="connsiteX2169" fmla="*/ 5401813 w 6642045"/>
              <a:gd name="connsiteY2169" fmla="*/ 447803 h 1231864"/>
              <a:gd name="connsiteX2170" fmla="*/ 5404315 w 6642045"/>
              <a:gd name="connsiteY2170" fmla="*/ 439136 h 1231864"/>
              <a:gd name="connsiteX2171" fmla="*/ 5406776 w 6642045"/>
              <a:gd name="connsiteY2171" fmla="*/ 420940 h 1231864"/>
              <a:gd name="connsiteX2172" fmla="*/ 5409278 w 6642045"/>
              <a:gd name="connsiteY2172" fmla="*/ 577977 h 1231864"/>
              <a:gd name="connsiteX2173" fmla="*/ 5411781 w 6642045"/>
              <a:gd name="connsiteY2173" fmla="*/ 595474 h 1231864"/>
              <a:gd name="connsiteX2174" fmla="*/ 5414242 w 6642045"/>
              <a:gd name="connsiteY2174" fmla="*/ 638097 h 1231864"/>
              <a:gd name="connsiteX2175" fmla="*/ 5416745 w 6642045"/>
              <a:gd name="connsiteY2175" fmla="*/ 716127 h 1231864"/>
              <a:gd name="connsiteX2176" fmla="*/ 5419247 w 6642045"/>
              <a:gd name="connsiteY2176" fmla="*/ 688445 h 1231864"/>
              <a:gd name="connsiteX2177" fmla="*/ 5421749 w 6642045"/>
              <a:gd name="connsiteY2177" fmla="*/ 691618 h 1231864"/>
              <a:gd name="connsiteX2178" fmla="*/ 5424211 w 6642045"/>
              <a:gd name="connsiteY2178" fmla="*/ 684317 h 1231864"/>
              <a:gd name="connsiteX2179" fmla="*/ 5426713 w 6642045"/>
              <a:gd name="connsiteY2179" fmla="*/ 693147 h 1231864"/>
              <a:gd name="connsiteX2180" fmla="*/ 5429215 w 6642045"/>
              <a:gd name="connsiteY2180" fmla="*/ 654851 h 1231864"/>
              <a:gd name="connsiteX2181" fmla="*/ 5431677 w 6642045"/>
              <a:gd name="connsiteY2181" fmla="*/ 659302 h 1231864"/>
              <a:gd name="connsiteX2182" fmla="*/ 5434179 w 6642045"/>
              <a:gd name="connsiteY2182" fmla="*/ 698255 h 1231864"/>
              <a:gd name="connsiteX2183" fmla="*/ 5436682 w 6642045"/>
              <a:gd name="connsiteY2183" fmla="*/ 751872 h 1231864"/>
              <a:gd name="connsiteX2184" fmla="*/ 5439184 w 6642045"/>
              <a:gd name="connsiteY2184" fmla="*/ 717207 h 1231864"/>
              <a:gd name="connsiteX2185" fmla="*/ 5441645 w 6642045"/>
              <a:gd name="connsiteY2185" fmla="*/ 698385 h 1231864"/>
              <a:gd name="connsiteX2186" fmla="*/ 5444148 w 6642045"/>
              <a:gd name="connsiteY2186" fmla="*/ 553334 h 1231864"/>
              <a:gd name="connsiteX2187" fmla="*/ 5446650 w 6642045"/>
              <a:gd name="connsiteY2187" fmla="*/ 561491 h 1231864"/>
              <a:gd name="connsiteX2188" fmla="*/ 5449112 w 6642045"/>
              <a:gd name="connsiteY2188" fmla="*/ 472627 h 1231864"/>
              <a:gd name="connsiteX2189" fmla="*/ 5451614 w 6642045"/>
              <a:gd name="connsiteY2189" fmla="*/ 505703 h 1231864"/>
              <a:gd name="connsiteX2190" fmla="*/ 5454116 w 6642045"/>
              <a:gd name="connsiteY2190" fmla="*/ 551547 h 1231864"/>
              <a:gd name="connsiteX2191" fmla="*/ 5456619 w 6642045"/>
              <a:gd name="connsiteY2191" fmla="*/ 517456 h 1231864"/>
              <a:gd name="connsiteX2192" fmla="*/ 5459080 w 6642045"/>
              <a:gd name="connsiteY2192" fmla="*/ 497235 h 1231864"/>
              <a:gd name="connsiteX2193" fmla="*/ 5461582 w 6642045"/>
              <a:gd name="connsiteY2193" fmla="*/ 539750 h 1231864"/>
              <a:gd name="connsiteX2194" fmla="*/ 5464084 w 6642045"/>
              <a:gd name="connsiteY2194" fmla="*/ 652307 h 1231864"/>
              <a:gd name="connsiteX2195" fmla="*/ 5466546 w 6642045"/>
              <a:gd name="connsiteY2195" fmla="*/ 780042 h 1231864"/>
              <a:gd name="connsiteX2196" fmla="*/ 5469048 w 6642045"/>
              <a:gd name="connsiteY2196" fmla="*/ 756622 h 1231864"/>
              <a:gd name="connsiteX2197" fmla="*/ 5471551 w 6642045"/>
              <a:gd name="connsiteY2197" fmla="*/ 703031 h 1231864"/>
              <a:gd name="connsiteX2198" fmla="*/ 5474012 w 6642045"/>
              <a:gd name="connsiteY2198" fmla="*/ 758232 h 1231864"/>
              <a:gd name="connsiteX2199" fmla="*/ 5476514 w 6642045"/>
              <a:gd name="connsiteY2199" fmla="*/ 825628 h 1231864"/>
              <a:gd name="connsiteX2200" fmla="*/ 5479017 w 6642045"/>
              <a:gd name="connsiteY2200" fmla="*/ 695267 h 1231864"/>
              <a:gd name="connsiteX2201" fmla="*/ 5481519 w 6642045"/>
              <a:gd name="connsiteY2201" fmla="*/ 594550 h 1231864"/>
              <a:gd name="connsiteX2202" fmla="*/ 5483981 w 6642045"/>
              <a:gd name="connsiteY2202" fmla="*/ 650148 h 1231864"/>
              <a:gd name="connsiteX2203" fmla="*/ 5486483 w 6642045"/>
              <a:gd name="connsiteY2203" fmla="*/ 677542 h 1231864"/>
              <a:gd name="connsiteX2204" fmla="*/ 5488985 w 6642045"/>
              <a:gd name="connsiteY2204" fmla="*/ 555437 h 1231864"/>
              <a:gd name="connsiteX2205" fmla="*/ 5491447 w 6642045"/>
              <a:gd name="connsiteY2205" fmla="*/ 535803 h 1231864"/>
              <a:gd name="connsiteX2206" fmla="*/ 5493949 w 6642045"/>
              <a:gd name="connsiteY2206" fmla="*/ 533148 h 1231864"/>
              <a:gd name="connsiteX2207" fmla="*/ 5496451 w 6642045"/>
              <a:gd name="connsiteY2207" fmla="*/ 625898 h 1231864"/>
              <a:gd name="connsiteX2208" fmla="*/ 5498954 w 6642045"/>
              <a:gd name="connsiteY2208" fmla="*/ 720635 h 1231864"/>
              <a:gd name="connsiteX2209" fmla="*/ 5501415 w 6642045"/>
              <a:gd name="connsiteY2209" fmla="*/ 702482 h 1231864"/>
              <a:gd name="connsiteX2210" fmla="*/ 5503918 w 6642045"/>
              <a:gd name="connsiteY2210" fmla="*/ 679999 h 1231864"/>
              <a:gd name="connsiteX2211" fmla="*/ 5506420 w 6642045"/>
              <a:gd name="connsiteY2211" fmla="*/ 704581 h 1231864"/>
              <a:gd name="connsiteX2212" fmla="*/ 5508881 w 6642045"/>
              <a:gd name="connsiteY2212" fmla="*/ 702953 h 1231864"/>
              <a:gd name="connsiteX2213" fmla="*/ 5511383 w 6642045"/>
              <a:gd name="connsiteY2213" fmla="*/ 693220 h 1231864"/>
              <a:gd name="connsiteX2214" fmla="*/ 5513886 w 6642045"/>
              <a:gd name="connsiteY2214" fmla="*/ 747062 h 1231864"/>
              <a:gd name="connsiteX2215" fmla="*/ 5516388 w 6642045"/>
              <a:gd name="connsiteY2215" fmla="*/ 736271 h 1231864"/>
              <a:gd name="connsiteX2216" fmla="*/ 5518850 w 6642045"/>
              <a:gd name="connsiteY2216" fmla="*/ 614633 h 1231864"/>
              <a:gd name="connsiteX2217" fmla="*/ 5521352 w 6642045"/>
              <a:gd name="connsiteY2217" fmla="*/ 728080 h 1231864"/>
              <a:gd name="connsiteX2218" fmla="*/ 5523854 w 6642045"/>
              <a:gd name="connsiteY2218" fmla="*/ 650217 h 1231864"/>
              <a:gd name="connsiteX2219" fmla="*/ 5526316 w 6642045"/>
              <a:gd name="connsiteY2219" fmla="*/ 495966 h 1231864"/>
              <a:gd name="connsiteX2220" fmla="*/ 5528818 w 6642045"/>
              <a:gd name="connsiteY2220" fmla="*/ 573176 h 1231864"/>
              <a:gd name="connsiteX2221" fmla="*/ 5531320 w 6642045"/>
              <a:gd name="connsiteY2221" fmla="*/ 614693 h 1231864"/>
              <a:gd name="connsiteX2222" fmla="*/ 5533823 w 6642045"/>
              <a:gd name="connsiteY2222" fmla="*/ 653305 h 1231864"/>
              <a:gd name="connsiteX2223" fmla="*/ 5536284 w 6642045"/>
              <a:gd name="connsiteY2223" fmla="*/ 704145 h 1231864"/>
              <a:gd name="connsiteX2224" fmla="*/ 5538787 w 6642045"/>
              <a:gd name="connsiteY2224" fmla="*/ 680992 h 1231864"/>
              <a:gd name="connsiteX2225" fmla="*/ 5541289 w 6642045"/>
              <a:gd name="connsiteY2225" fmla="*/ 612279 h 1231864"/>
              <a:gd name="connsiteX2226" fmla="*/ 5543750 w 6642045"/>
              <a:gd name="connsiteY2226" fmla="*/ 678971 h 1231864"/>
              <a:gd name="connsiteX2227" fmla="*/ 5546253 w 6642045"/>
              <a:gd name="connsiteY2227" fmla="*/ 766924 h 1231864"/>
              <a:gd name="connsiteX2228" fmla="*/ 5548755 w 6642045"/>
              <a:gd name="connsiteY2228" fmla="*/ 812043 h 1231864"/>
              <a:gd name="connsiteX2229" fmla="*/ 5551216 w 6642045"/>
              <a:gd name="connsiteY2229" fmla="*/ 727194 h 1231864"/>
              <a:gd name="connsiteX2230" fmla="*/ 5553719 w 6642045"/>
              <a:gd name="connsiteY2230" fmla="*/ 668141 h 1231864"/>
              <a:gd name="connsiteX2231" fmla="*/ 5556221 w 6642045"/>
              <a:gd name="connsiteY2231" fmla="*/ 587870 h 1231864"/>
              <a:gd name="connsiteX2232" fmla="*/ 5558724 w 6642045"/>
              <a:gd name="connsiteY2232" fmla="*/ 715864 h 1231864"/>
              <a:gd name="connsiteX2233" fmla="*/ 5561185 w 6642045"/>
              <a:gd name="connsiteY2233" fmla="*/ 768617 h 1231864"/>
              <a:gd name="connsiteX2234" fmla="*/ 5563687 w 6642045"/>
              <a:gd name="connsiteY2234" fmla="*/ 859187 h 1231864"/>
              <a:gd name="connsiteX2235" fmla="*/ 5566189 w 6642045"/>
              <a:gd name="connsiteY2235" fmla="*/ 805955 h 1231864"/>
              <a:gd name="connsiteX2236" fmla="*/ 5568651 w 6642045"/>
              <a:gd name="connsiteY2236" fmla="*/ 726551 h 1231864"/>
              <a:gd name="connsiteX2237" fmla="*/ 5571154 w 6642045"/>
              <a:gd name="connsiteY2237" fmla="*/ 633727 h 1231864"/>
              <a:gd name="connsiteX2238" fmla="*/ 5573656 w 6642045"/>
              <a:gd name="connsiteY2238" fmla="*/ 721633 h 1231864"/>
              <a:gd name="connsiteX2239" fmla="*/ 5576158 w 6642045"/>
              <a:gd name="connsiteY2239" fmla="*/ 743145 h 1231864"/>
              <a:gd name="connsiteX2240" fmla="*/ 5578619 w 6642045"/>
              <a:gd name="connsiteY2240" fmla="*/ 731832 h 1231864"/>
              <a:gd name="connsiteX2241" fmla="*/ 5581122 w 6642045"/>
              <a:gd name="connsiteY2241" fmla="*/ 692214 h 1231864"/>
              <a:gd name="connsiteX2242" fmla="*/ 5583624 w 6642045"/>
              <a:gd name="connsiteY2242" fmla="*/ 635126 h 1231864"/>
              <a:gd name="connsiteX2243" fmla="*/ 5586085 w 6642045"/>
              <a:gd name="connsiteY2243" fmla="*/ 749436 h 1231864"/>
              <a:gd name="connsiteX2244" fmla="*/ 5588588 w 6642045"/>
              <a:gd name="connsiteY2244" fmla="*/ 825053 h 1231864"/>
              <a:gd name="connsiteX2245" fmla="*/ 5591090 w 6642045"/>
              <a:gd name="connsiteY2245" fmla="*/ 795488 h 1231864"/>
              <a:gd name="connsiteX2246" fmla="*/ 5593593 w 6642045"/>
              <a:gd name="connsiteY2246" fmla="*/ 655157 h 1231864"/>
              <a:gd name="connsiteX2247" fmla="*/ 5596054 w 6642045"/>
              <a:gd name="connsiteY2247" fmla="*/ 609887 h 1231864"/>
              <a:gd name="connsiteX2248" fmla="*/ 5598556 w 6642045"/>
              <a:gd name="connsiteY2248" fmla="*/ 696787 h 1231864"/>
              <a:gd name="connsiteX2249" fmla="*/ 5601059 w 6642045"/>
              <a:gd name="connsiteY2249" fmla="*/ 684006 h 1231864"/>
              <a:gd name="connsiteX2250" fmla="*/ 5603520 w 6642045"/>
              <a:gd name="connsiteY2250" fmla="*/ 650157 h 1231864"/>
              <a:gd name="connsiteX2251" fmla="*/ 5606023 w 6642045"/>
              <a:gd name="connsiteY2251" fmla="*/ 770569 h 1231864"/>
              <a:gd name="connsiteX2252" fmla="*/ 5608525 w 6642045"/>
              <a:gd name="connsiteY2252" fmla="*/ 820437 h 1231864"/>
              <a:gd name="connsiteX2253" fmla="*/ 5611027 w 6642045"/>
              <a:gd name="connsiteY2253" fmla="*/ 774347 h 1231864"/>
              <a:gd name="connsiteX2254" fmla="*/ 5613488 w 6642045"/>
              <a:gd name="connsiteY2254" fmla="*/ 792293 h 1231864"/>
              <a:gd name="connsiteX2255" fmla="*/ 5615991 w 6642045"/>
              <a:gd name="connsiteY2255" fmla="*/ 764532 h 1231864"/>
              <a:gd name="connsiteX2256" fmla="*/ 5618493 w 6642045"/>
              <a:gd name="connsiteY2256" fmla="*/ 727263 h 1231864"/>
              <a:gd name="connsiteX2257" fmla="*/ 5620954 w 6642045"/>
              <a:gd name="connsiteY2257" fmla="*/ 821603 h 1231864"/>
              <a:gd name="connsiteX2258" fmla="*/ 5623457 w 6642045"/>
              <a:gd name="connsiteY2258" fmla="*/ 684787 h 1231864"/>
              <a:gd name="connsiteX2259" fmla="*/ 5625959 w 6642045"/>
              <a:gd name="connsiteY2259" fmla="*/ 730886 h 1231864"/>
              <a:gd name="connsiteX2260" fmla="*/ 5628421 w 6642045"/>
              <a:gd name="connsiteY2260" fmla="*/ 729971 h 1231864"/>
              <a:gd name="connsiteX2261" fmla="*/ 5630923 w 6642045"/>
              <a:gd name="connsiteY2261" fmla="*/ 725178 h 1231864"/>
              <a:gd name="connsiteX2262" fmla="*/ 5633425 w 6642045"/>
              <a:gd name="connsiteY2262" fmla="*/ 733525 h 1231864"/>
              <a:gd name="connsiteX2263" fmla="*/ 5635928 w 6642045"/>
              <a:gd name="connsiteY2263" fmla="*/ 638671 h 1231864"/>
              <a:gd name="connsiteX2264" fmla="*/ 5638389 w 6642045"/>
              <a:gd name="connsiteY2264" fmla="*/ 594900 h 1231864"/>
              <a:gd name="connsiteX2265" fmla="*/ 5640892 w 6642045"/>
              <a:gd name="connsiteY2265" fmla="*/ 698376 h 1231864"/>
              <a:gd name="connsiteX2266" fmla="*/ 5643394 w 6642045"/>
              <a:gd name="connsiteY2266" fmla="*/ 732998 h 1231864"/>
              <a:gd name="connsiteX2267" fmla="*/ 5645855 w 6642045"/>
              <a:gd name="connsiteY2267" fmla="*/ 786632 h 1231864"/>
              <a:gd name="connsiteX2268" fmla="*/ 5648358 w 6642045"/>
              <a:gd name="connsiteY2268" fmla="*/ 638805 h 1231864"/>
              <a:gd name="connsiteX2269" fmla="*/ 5650860 w 6642045"/>
              <a:gd name="connsiteY2269" fmla="*/ 567251 h 1231864"/>
              <a:gd name="connsiteX2270" fmla="*/ 5653362 w 6642045"/>
              <a:gd name="connsiteY2270" fmla="*/ 671108 h 1231864"/>
              <a:gd name="connsiteX2271" fmla="*/ 5655823 w 6642045"/>
              <a:gd name="connsiteY2271" fmla="*/ 712846 h 1231864"/>
              <a:gd name="connsiteX2272" fmla="*/ 5658326 w 6642045"/>
              <a:gd name="connsiteY2272" fmla="*/ 702159 h 1231864"/>
              <a:gd name="connsiteX2273" fmla="*/ 5660829 w 6642045"/>
              <a:gd name="connsiteY2273" fmla="*/ 698730 h 1231864"/>
              <a:gd name="connsiteX2274" fmla="*/ 5663290 w 6642045"/>
              <a:gd name="connsiteY2274" fmla="*/ 694956 h 1231864"/>
              <a:gd name="connsiteX2275" fmla="*/ 5665792 w 6642045"/>
              <a:gd name="connsiteY2275" fmla="*/ 709987 h 1231864"/>
              <a:gd name="connsiteX2276" fmla="*/ 5668294 w 6642045"/>
              <a:gd name="connsiteY2276" fmla="*/ 641063 h 1231864"/>
              <a:gd name="connsiteX2277" fmla="*/ 5670797 w 6642045"/>
              <a:gd name="connsiteY2277" fmla="*/ 612431 h 1231864"/>
              <a:gd name="connsiteX2278" fmla="*/ 5673258 w 6642045"/>
              <a:gd name="connsiteY2278" fmla="*/ 672960 h 1231864"/>
              <a:gd name="connsiteX2279" fmla="*/ 5675761 w 6642045"/>
              <a:gd name="connsiteY2279" fmla="*/ 535203 h 1231864"/>
              <a:gd name="connsiteX2280" fmla="*/ 5678263 w 6642045"/>
              <a:gd name="connsiteY2280" fmla="*/ 541542 h 1231864"/>
              <a:gd name="connsiteX2281" fmla="*/ 5680724 w 6642045"/>
              <a:gd name="connsiteY2281" fmla="*/ 620259 h 1231864"/>
              <a:gd name="connsiteX2282" fmla="*/ 5683227 w 6642045"/>
              <a:gd name="connsiteY2282" fmla="*/ 564004 h 1231864"/>
              <a:gd name="connsiteX2283" fmla="*/ 5685729 w 6642045"/>
              <a:gd name="connsiteY2283" fmla="*/ 555200 h 1231864"/>
              <a:gd name="connsiteX2284" fmla="*/ 5688231 w 6642045"/>
              <a:gd name="connsiteY2284" fmla="*/ 605928 h 1231864"/>
              <a:gd name="connsiteX2285" fmla="*/ 5690693 w 6642045"/>
              <a:gd name="connsiteY2285" fmla="*/ 598540 h 1231864"/>
              <a:gd name="connsiteX2286" fmla="*/ 5693195 w 6642045"/>
              <a:gd name="connsiteY2286" fmla="*/ 623524 h 1231864"/>
              <a:gd name="connsiteX2287" fmla="*/ 5695698 w 6642045"/>
              <a:gd name="connsiteY2287" fmla="*/ 709029 h 1231864"/>
              <a:gd name="connsiteX2288" fmla="*/ 5698159 w 6642045"/>
              <a:gd name="connsiteY2288" fmla="*/ 689131 h 1231864"/>
              <a:gd name="connsiteX2289" fmla="*/ 5700661 w 6642045"/>
              <a:gd name="connsiteY2289" fmla="*/ 708614 h 1231864"/>
              <a:gd name="connsiteX2290" fmla="*/ 5703164 w 6642045"/>
              <a:gd name="connsiteY2290" fmla="*/ 714914 h 1231864"/>
              <a:gd name="connsiteX2291" fmla="*/ 5705625 w 6642045"/>
              <a:gd name="connsiteY2291" fmla="*/ 659626 h 1231864"/>
              <a:gd name="connsiteX2292" fmla="*/ 5708127 w 6642045"/>
              <a:gd name="connsiteY2292" fmla="*/ 700488 h 1231864"/>
              <a:gd name="connsiteX2293" fmla="*/ 5710630 w 6642045"/>
              <a:gd name="connsiteY2293" fmla="*/ 673919 h 1231864"/>
              <a:gd name="connsiteX2294" fmla="*/ 5713132 w 6642045"/>
              <a:gd name="connsiteY2294" fmla="*/ 666751 h 1231864"/>
              <a:gd name="connsiteX2295" fmla="*/ 5715594 w 6642045"/>
              <a:gd name="connsiteY2295" fmla="*/ 632220 h 1231864"/>
              <a:gd name="connsiteX2296" fmla="*/ 5718096 w 6642045"/>
              <a:gd name="connsiteY2296" fmla="*/ 640830 h 1231864"/>
              <a:gd name="connsiteX2297" fmla="*/ 5720598 w 6642045"/>
              <a:gd name="connsiteY2297" fmla="*/ 617660 h 1231864"/>
              <a:gd name="connsiteX2298" fmla="*/ 5723059 w 6642045"/>
              <a:gd name="connsiteY2298" fmla="*/ 591851 h 1231864"/>
              <a:gd name="connsiteX2299" fmla="*/ 5725562 w 6642045"/>
              <a:gd name="connsiteY2299" fmla="*/ 683708 h 1231864"/>
              <a:gd name="connsiteX2300" fmla="*/ 5728065 w 6642045"/>
              <a:gd name="connsiteY2300" fmla="*/ 838210 h 1231864"/>
              <a:gd name="connsiteX2301" fmla="*/ 5730567 w 6642045"/>
              <a:gd name="connsiteY2301" fmla="*/ 809038 h 1231864"/>
              <a:gd name="connsiteX2302" fmla="*/ 5733028 w 6642045"/>
              <a:gd name="connsiteY2302" fmla="*/ 825256 h 1231864"/>
              <a:gd name="connsiteX2303" fmla="*/ 5735530 w 6642045"/>
              <a:gd name="connsiteY2303" fmla="*/ 646340 h 1231864"/>
              <a:gd name="connsiteX2304" fmla="*/ 5738033 w 6642045"/>
              <a:gd name="connsiteY2304" fmla="*/ 659674 h 1231864"/>
              <a:gd name="connsiteX2305" fmla="*/ 5740494 w 6642045"/>
              <a:gd name="connsiteY2305" fmla="*/ 653685 h 1231864"/>
              <a:gd name="connsiteX2306" fmla="*/ 5742996 w 6642045"/>
              <a:gd name="connsiteY2306" fmla="*/ 662640 h 1231864"/>
              <a:gd name="connsiteX2307" fmla="*/ 5745499 w 6642045"/>
              <a:gd name="connsiteY2307" fmla="*/ 730066 h 1231864"/>
              <a:gd name="connsiteX2308" fmla="*/ 5748001 w 6642045"/>
              <a:gd name="connsiteY2308" fmla="*/ 685120 h 1231864"/>
              <a:gd name="connsiteX2309" fmla="*/ 5750463 w 6642045"/>
              <a:gd name="connsiteY2309" fmla="*/ 666531 h 1231864"/>
              <a:gd name="connsiteX2310" fmla="*/ 5752965 w 6642045"/>
              <a:gd name="connsiteY2310" fmla="*/ 556694 h 1231864"/>
              <a:gd name="connsiteX2311" fmla="*/ 5755467 w 6642045"/>
              <a:gd name="connsiteY2311" fmla="*/ 502360 h 1231864"/>
              <a:gd name="connsiteX2312" fmla="*/ 5757929 w 6642045"/>
              <a:gd name="connsiteY2312" fmla="*/ 611783 h 1231864"/>
              <a:gd name="connsiteX2313" fmla="*/ 5760431 w 6642045"/>
              <a:gd name="connsiteY2313" fmla="*/ 498669 h 1231864"/>
              <a:gd name="connsiteX2314" fmla="*/ 5762934 w 6642045"/>
              <a:gd name="connsiteY2314" fmla="*/ 480058 h 1231864"/>
              <a:gd name="connsiteX2315" fmla="*/ 5765436 w 6642045"/>
              <a:gd name="connsiteY2315" fmla="*/ 401453 h 1231864"/>
              <a:gd name="connsiteX2316" fmla="*/ 5767897 w 6642045"/>
              <a:gd name="connsiteY2316" fmla="*/ 387260 h 1231864"/>
              <a:gd name="connsiteX2317" fmla="*/ 5770400 w 6642045"/>
              <a:gd name="connsiteY2317" fmla="*/ 460782 h 1231864"/>
              <a:gd name="connsiteX2318" fmla="*/ 5772902 w 6642045"/>
              <a:gd name="connsiteY2318" fmla="*/ 582537 h 1231864"/>
              <a:gd name="connsiteX2319" fmla="*/ 5775363 w 6642045"/>
              <a:gd name="connsiteY2319" fmla="*/ 664057 h 1231864"/>
              <a:gd name="connsiteX2320" fmla="*/ 5777865 w 6642045"/>
              <a:gd name="connsiteY2320" fmla="*/ 612314 h 1231864"/>
              <a:gd name="connsiteX2321" fmla="*/ 5780368 w 6642045"/>
              <a:gd name="connsiteY2321" fmla="*/ 548123 h 1231864"/>
              <a:gd name="connsiteX2322" fmla="*/ 5782829 w 6642045"/>
              <a:gd name="connsiteY2322" fmla="*/ 570218 h 1231864"/>
              <a:gd name="connsiteX2323" fmla="*/ 5785332 w 6642045"/>
              <a:gd name="connsiteY2323" fmla="*/ 667248 h 1231864"/>
              <a:gd name="connsiteX2324" fmla="*/ 5787834 w 6642045"/>
              <a:gd name="connsiteY2324" fmla="*/ 552302 h 1231864"/>
              <a:gd name="connsiteX2325" fmla="*/ 5790336 w 6642045"/>
              <a:gd name="connsiteY2325" fmla="*/ 539111 h 1231864"/>
              <a:gd name="connsiteX2326" fmla="*/ 5792798 w 6642045"/>
              <a:gd name="connsiteY2326" fmla="*/ 483681 h 1231864"/>
              <a:gd name="connsiteX2327" fmla="*/ 5795300 w 6642045"/>
              <a:gd name="connsiteY2327" fmla="*/ 607361 h 1231864"/>
              <a:gd name="connsiteX2328" fmla="*/ 5797803 w 6642045"/>
              <a:gd name="connsiteY2328" fmla="*/ 585365 h 1231864"/>
              <a:gd name="connsiteX2329" fmla="*/ 5800264 w 6642045"/>
              <a:gd name="connsiteY2329" fmla="*/ 627829 h 1231864"/>
              <a:gd name="connsiteX2330" fmla="*/ 5802766 w 6642045"/>
              <a:gd name="connsiteY2330" fmla="*/ 687123 h 1231864"/>
              <a:gd name="connsiteX2331" fmla="*/ 5805269 w 6642045"/>
              <a:gd name="connsiteY2331" fmla="*/ 644932 h 1231864"/>
              <a:gd name="connsiteX2332" fmla="*/ 5807771 w 6642045"/>
              <a:gd name="connsiteY2332" fmla="*/ 513095 h 1231864"/>
              <a:gd name="connsiteX2333" fmla="*/ 5810232 w 6642045"/>
              <a:gd name="connsiteY2333" fmla="*/ 568171 h 1231864"/>
              <a:gd name="connsiteX2334" fmla="*/ 5812735 w 6642045"/>
              <a:gd name="connsiteY2334" fmla="*/ 506359 h 1231864"/>
              <a:gd name="connsiteX2335" fmla="*/ 5815237 w 6642045"/>
              <a:gd name="connsiteY2335" fmla="*/ 524313 h 1231864"/>
              <a:gd name="connsiteX2336" fmla="*/ 5817699 w 6642045"/>
              <a:gd name="connsiteY2336" fmla="*/ 506717 h 1231864"/>
              <a:gd name="connsiteX2337" fmla="*/ 5820201 w 6642045"/>
              <a:gd name="connsiteY2337" fmla="*/ 560800 h 1231864"/>
              <a:gd name="connsiteX2338" fmla="*/ 5822703 w 6642045"/>
              <a:gd name="connsiteY2338" fmla="*/ 599420 h 1231864"/>
              <a:gd name="connsiteX2339" fmla="*/ 5825206 w 6642045"/>
              <a:gd name="connsiteY2339" fmla="*/ 706727 h 1231864"/>
              <a:gd name="connsiteX2340" fmla="*/ 5827667 w 6642045"/>
              <a:gd name="connsiteY2340" fmla="*/ 661164 h 1231864"/>
              <a:gd name="connsiteX2341" fmla="*/ 5830169 w 6642045"/>
              <a:gd name="connsiteY2341" fmla="*/ 697491 h 1231864"/>
              <a:gd name="connsiteX2342" fmla="*/ 5832672 w 6642045"/>
              <a:gd name="connsiteY2342" fmla="*/ 561966 h 1231864"/>
              <a:gd name="connsiteX2343" fmla="*/ 5835133 w 6642045"/>
              <a:gd name="connsiteY2343" fmla="*/ 471254 h 1231864"/>
              <a:gd name="connsiteX2344" fmla="*/ 5837635 w 6642045"/>
              <a:gd name="connsiteY2344" fmla="*/ 502119 h 1231864"/>
              <a:gd name="connsiteX2345" fmla="*/ 5840138 w 6642045"/>
              <a:gd name="connsiteY2345" fmla="*/ 469194 h 1231864"/>
              <a:gd name="connsiteX2346" fmla="*/ 5842640 w 6642045"/>
              <a:gd name="connsiteY2346" fmla="*/ 658262 h 1231864"/>
              <a:gd name="connsiteX2347" fmla="*/ 5845101 w 6642045"/>
              <a:gd name="connsiteY2347" fmla="*/ 539793 h 1231864"/>
              <a:gd name="connsiteX2348" fmla="*/ 5847604 w 6642045"/>
              <a:gd name="connsiteY2348" fmla="*/ 461292 h 1231864"/>
              <a:gd name="connsiteX2349" fmla="*/ 5850106 w 6642045"/>
              <a:gd name="connsiteY2349" fmla="*/ 323116 h 1231864"/>
              <a:gd name="connsiteX2350" fmla="*/ 5852568 w 6642045"/>
              <a:gd name="connsiteY2350" fmla="*/ 517750 h 1231864"/>
              <a:gd name="connsiteX2351" fmla="*/ 5855070 w 6642045"/>
              <a:gd name="connsiteY2351" fmla="*/ 522983 h 1231864"/>
              <a:gd name="connsiteX2352" fmla="*/ 5857572 w 6642045"/>
              <a:gd name="connsiteY2352" fmla="*/ 565615 h 1231864"/>
              <a:gd name="connsiteX2353" fmla="*/ 5860034 w 6642045"/>
              <a:gd name="connsiteY2353" fmla="*/ 731392 h 1231864"/>
              <a:gd name="connsiteX2354" fmla="*/ 5862536 w 6642045"/>
              <a:gd name="connsiteY2354" fmla="*/ 730588 h 1231864"/>
              <a:gd name="connsiteX2355" fmla="*/ 5865038 w 6642045"/>
              <a:gd name="connsiteY2355" fmla="*/ 728032 h 1231864"/>
              <a:gd name="connsiteX2356" fmla="*/ 5867541 w 6642045"/>
              <a:gd name="connsiteY2356" fmla="*/ 778069 h 1231864"/>
              <a:gd name="connsiteX2357" fmla="*/ 5870002 w 6642045"/>
              <a:gd name="connsiteY2357" fmla="*/ 661759 h 1231864"/>
              <a:gd name="connsiteX2358" fmla="*/ 5872505 w 6642045"/>
              <a:gd name="connsiteY2358" fmla="*/ 409295 h 1231864"/>
              <a:gd name="connsiteX2359" fmla="*/ 5875007 w 6642045"/>
              <a:gd name="connsiteY2359" fmla="*/ 326629 h 1231864"/>
              <a:gd name="connsiteX2360" fmla="*/ 5877468 w 6642045"/>
              <a:gd name="connsiteY2360" fmla="*/ 381301 h 1231864"/>
              <a:gd name="connsiteX2361" fmla="*/ 5879970 w 6642045"/>
              <a:gd name="connsiteY2361" fmla="*/ 441654 h 1231864"/>
              <a:gd name="connsiteX2362" fmla="*/ 5882473 w 6642045"/>
              <a:gd name="connsiteY2362" fmla="*/ 530592 h 1231864"/>
              <a:gd name="connsiteX2363" fmla="*/ 5884976 w 6642045"/>
              <a:gd name="connsiteY2363" fmla="*/ 603998 h 1231864"/>
              <a:gd name="connsiteX2364" fmla="*/ 5887437 w 6642045"/>
              <a:gd name="connsiteY2364" fmla="*/ 802025 h 1231864"/>
              <a:gd name="connsiteX2365" fmla="*/ 5889939 w 6642045"/>
              <a:gd name="connsiteY2365" fmla="*/ 698406 h 1231864"/>
              <a:gd name="connsiteX2366" fmla="*/ 5892441 w 6642045"/>
              <a:gd name="connsiteY2366" fmla="*/ 587978 h 1231864"/>
              <a:gd name="connsiteX2367" fmla="*/ 5894903 w 6642045"/>
              <a:gd name="connsiteY2367" fmla="*/ 672507 h 1231864"/>
              <a:gd name="connsiteX2368" fmla="*/ 5897405 w 6642045"/>
              <a:gd name="connsiteY2368" fmla="*/ 698817 h 1231864"/>
              <a:gd name="connsiteX2369" fmla="*/ 5899907 w 6642045"/>
              <a:gd name="connsiteY2369" fmla="*/ 536585 h 1231864"/>
              <a:gd name="connsiteX2370" fmla="*/ 5902410 w 6642045"/>
              <a:gd name="connsiteY2370" fmla="*/ 514429 h 1231864"/>
              <a:gd name="connsiteX2371" fmla="*/ 5904871 w 6642045"/>
              <a:gd name="connsiteY2371" fmla="*/ 557372 h 1231864"/>
              <a:gd name="connsiteX2372" fmla="*/ 5907374 w 6642045"/>
              <a:gd name="connsiteY2372" fmla="*/ 532953 h 1231864"/>
              <a:gd name="connsiteX2373" fmla="*/ 5909876 w 6642045"/>
              <a:gd name="connsiteY2373" fmla="*/ 611688 h 1231864"/>
              <a:gd name="connsiteX2374" fmla="*/ 5912337 w 6642045"/>
              <a:gd name="connsiteY2374" fmla="*/ 488901 h 1231864"/>
              <a:gd name="connsiteX2375" fmla="*/ 5914840 w 6642045"/>
              <a:gd name="connsiteY2375" fmla="*/ 460005 h 1231864"/>
              <a:gd name="connsiteX2376" fmla="*/ 5917342 w 6642045"/>
              <a:gd name="connsiteY2376" fmla="*/ 443407 h 1231864"/>
              <a:gd name="connsiteX2377" fmla="*/ 5919845 w 6642045"/>
              <a:gd name="connsiteY2377" fmla="*/ 330747 h 1231864"/>
              <a:gd name="connsiteX2378" fmla="*/ 5922306 w 6642045"/>
              <a:gd name="connsiteY2378" fmla="*/ 432672 h 1231864"/>
              <a:gd name="connsiteX2379" fmla="*/ 5924808 w 6642045"/>
              <a:gd name="connsiteY2379" fmla="*/ 448420 h 1231864"/>
              <a:gd name="connsiteX2380" fmla="*/ 5927311 w 6642045"/>
              <a:gd name="connsiteY2380" fmla="*/ 457928 h 1231864"/>
              <a:gd name="connsiteX2381" fmla="*/ 5929772 w 6642045"/>
              <a:gd name="connsiteY2381" fmla="*/ 423907 h 1231864"/>
              <a:gd name="connsiteX2382" fmla="*/ 5932274 w 6642045"/>
              <a:gd name="connsiteY2382" fmla="*/ 382320 h 1231864"/>
              <a:gd name="connsiteX2383" fmla="*/ 5934776 w 6642045"/>
              <a:gd name="connsiteY2383" fmla="*/ 418242 h 1231864"/>
              <a:gd name="connsiteX2384" fmla="*/ 5937238 w 6642045"/>
              <a:gd name="connsiteY2384" fmla="*/ 538135 h 1231864"/>
              <a:gd name="connsiteX2385" fmla="*/ 5939740 w 6642045"/>
              <a:gd name="connsiteY2385" fmla="*/ 551266 h 1231864"/>
              <a:gd name="connsiteX2386" fmla="*/ 5942243 w 6642045"/>
              <a:gd name="connsiteY2386" fmla="*/ 437340 h 1231864"/>
              <a:gd name="connsiteX2387" fmla="*/ 5944745 w 6642045"/>
              <a:gd name="connsiteY2387" fmla="*/ 530367 h 1231864"/>
              <a:gd name="connsiteX2388" fmla="*/ 5947206 w 6642045"/>
              <a:gd name="connsiteY2388" fmla="*/ 644988 h 1231864"/>
              <a:gd name="connsiteX2389" fmla="*/ 5949709 w 6642045"/>
              <a:gd name="connsiteY2389" fmla="*/ 760741 h 1231864"/>
              <a:gd name="connsiteX2390" fmla="*/ 5952211 w 6642045"/>
              <a:gd name="connsiteY2390" fmla="*/ 756919 h 1231864"/>
              <a:gd name="connsiteX2391" fmla="*/ 5954673 w 6642045"/>
              <a:gd name="connsiteY2391" fmla="*/ 678328 h 1231864"/>
              <a:gd name="connsiteX2392" fmla="*/ 5957175 w 6642045"/>
              <a:gd name="connsiteY2392" fmla="*/ 692866 h 1231864"/>
              <a:gd name="connsiteX2393" fmla="*/ 5959677 w 6642045"/>
              <a:gd name="connsiteY2393" fmla="*/ 665849 h 1231864"/>
              <a:gd name="connsiteX2394" fmla="*/ 5962180 w 6642045"/>
              <a:gd name="connsiteY2394" fmla="*/ 692331 h 1231864"/>
              <a:gd name="connsiteX2395" fmla="*/ 5964641 w 6642045"/>
              <a:gd name="connsiteY2395" fmla="*/ 570533 h 1231864"/>
              <a:gd name="connsiteX2396" fmla="*/ 5967143 w 6642045"/>
              <a:gd name="connsiteY2396" fmla="*/ 546944 h 1231864"/>
              <a:gd name="connsiteX2397" fmla="*/ 5969646 w 6642045"/>
              <a:gd name="connsiteY2397" fmla="*/ 608842 h 1231864"/>
              <a:gd name="connsiteX2398" fmla="*/ 5972107 w 6642045"/>
              <a:gd name="connsiteY2398" fmla="*/ 675508 h 1231864"/>
              <a:gd name="connsiteX2399" fmla="*/ 5974610 w 6642045"/>
              <a:gd name="connsiteY2399" fmla="*/ 781148 h 1231864"/>
              <a:gd name="connsiteX2400" fmla="*/ 5977112 w 6642045"/>
              <a:gd name="connsiteY2400" fmla="*/ 686735 h 1231864"/>
              <a:gd name="connsiteX2401" fmla="*/ 5979614 w 6642045"/>
              <a:gd name="connsiteY2401" fmla="*/ 520379 h 1231864"/>
              <a:gd name="connsiteX2402" fmla="*/ 5982075 w 6642045"/>
              <a:gd name="connsiteY2402" fmla="*/ 647134 h 1231864"/>
              <a:gd name="connsiteX2403" fmla="*/ 5984578 w 6642045"/>
              <a:gd name="connsiteY2403" fmla="*/ 587714 h 1231864"/>
              <a:gd name="connsiteX2404" fmla="*/ 5987080 w 6642045"/>
              <a:gd name="connsiteY2404" fmla="*/ 384164 h 1231864"/>
              <a:gd name="connsiteX2405" fmla="*/ 5989542 w 6642045"/>
              <a:gd name="connsiteY2405" fmla="*/ 375726 h 1231864"/>
              <a:gd name="connsiteX2406" fmla="*/ 5992044 w 6642045"/>
              <a:gd name="connsiteY2406" fmla="*/ 425129 h 1231864"/>
              <a:gd name="connsiteX2407" fmla="*/ 5994546 w 6642045"/>
              <a:gd name="connsiteY2407" fmla="*/ 596955 h 1231864"/>
              <a:gd name="connsiteX2408" fmla="*/ 5997008 w 6642045"/>
              <a:gd name="connsiteY2408" fmla="*/ 663798 h 1231864"/>
              <a:gd name="connsiteX2409" fmla="*/ 5999510 w 6642045"/>
              <a:gd name="connsiteY2409" fmla="*/ 555463 h 1231864"/>
              <a:gd name="connsiteX2410" fmla="*/ 6002012 w 6642045"/>
              <a:gd name="connsiteY2410" fmla="*/ 562510 h 1231864"/>
              <a:gd name="connsiteX2411" fmla="*/ 6004515 w 6642045"/>
              <a:gd name="connsiteY2411" fmla="*/ 495909 h 1231864"/>
              <a:gd name="connsiteX2412" fmla="*/ 6006976 w 6642045"/>
              <a:gd name="connsiteY2412" fmla="*/ 480796 h 1231864"/>
              <a:gd name="connsiteX2413" fmla="*/ 6009479 w 6642045"/>
              <a:gd name="connsiteY2413" fmla="*/ 571267 h 1231864"/>
              <a:gd name="connsiteX2414" fmla="*/ 6011981 w 6642045"/>
              <a:gd name="connsiteY2414" fmla="*/ 608255 h 1231864"/>
              <a:gd name="connsiteX2415" fmla="*/ 6014442 w 6642045"/>
              <a:gd name="connsiteY2415" fmla="*/ 709577 h 1231864"/>
              <a:gd name="connsiteX2416" fmla="*/ 6016945 w 6642045"/>
              <a:gd name="connsiteY2416" fmla="*/ 699948 h 1231864"/>
              <a:gd name="connsiteX2417" fmla="*/ 6019447 w 6642045"/>
              <a:gd name="connsiteY2417" fmla="*/ 699827 h 1231864"/>
              <a:gd name="connsiteX2418" fmla="*/ 6021949 w 6642045"/>
              <a:gd name="connsiteY2418" fmla="*/ 739492 h 1231864"/>
              <a:gd name="connsiteX2419" fmla="*/ 6024411 w 6642045"/>
              <a:gd name="connsiteY2419" fmla="*/ 594714 h 1231864"/>
              <a:gd name="connsiteX2420" fmla="*/ 6026913 w 6642045"/>
              <a:gd name="connsiteY2420" fmla="*/ 574333 h 1231864"/>
              <a:gd name="connsiteX2421" fmla="*/ 6029416 w 6642045"/>
              <a:gd name="connsiteY2421" fmla="*/ 530894 h 1231864"/>
              <a:gd name="connsiteX2422" fmla="*/ 6031877 w 6642045"/>
              <a:gd name="connsiteY2422" fmla="*/ 543122 h 1231864"/>
              <a:gd name="connsiteX2423" fmla="*/ 6034379 w 6642045"/>
              <a:gd name="connsiteY2423" fmla="*/ 666177 h 1231864"/>
              <a:gd name="connsiteX2424" fmla="*/ 6036881 w 6642045"/>
              <a:gd name="connsiteY2424" fmla="*/ 644513 h 1231864"/>
              <a:gd name="connsiteX2425" fmla="*/ 6039384 w 6642045"/>
              <a:gd name="connsiteY2425" fmla="*/ 657662 h 1231864"/>
              <a:gd name="connsiteX2426" fmla="*/ 6041846 w 6642045"/>
              <a:gd name="connsiteY2426" fmla="*/ 547121 h 1231864"/>
              <a:gd name="connsiteX2427" fmla="*/ 6044348 w 6642045"/>
              <a:gd name="connsiteY2427" fmla="*/ 401159 h 1231864"/>
              <a:gd name="connsiteX2428" fmla="*/ 6046850 w 6642045"/>
              <a:gd name="connsiteY2428" fmla="*/ 569475 h 1231864"/>
              <a:gd name="connsiteX2429" fmla="*/ 6049311 w 6642045"/>
              <a:gd name="connsiteY2429" fmla="*/ 638809 h 1231864"/>
              <a:gd name="connsiteX2430" fmla="*/ 6051814 w 6642045"/>
              <a:gd name="connsiteY2430" fmla="*/ 658059 h 1231864"/>
              <a:gd name="connsiteX2431" fmla="*/ 6054316 w 6642045"/>
              <a:gd name="connsiteY2431" fmla="*/ 626775 h 1231864"/>
              <a:gd name="connsiteX2432" fmla="*/ 6056818 w 6642045"/>
              <a:gd name="connsiteY2432" fmla="*/ 696113 h 1231864"/>
              <a:gd name="connsiteX2433" fmla="*/ 6059280 w 6642045"/>
              <a:gd name="connsiteY2433" fmla="*/ 639004 h 1231864"/>
              <a:gd name="connsiteX2434" fmla="*/ 6061782 w 6642045"/>
              <a:gd name="connsiteY2434" fmla="*/ 623195 h 1231864"/>
              <a:gd name="connsiteX2435" fmla="*/ 6064285 w 6642045"/>
              <a:gd name="connsiteY2435" fmla="*/ 613273 h 1231864"/>
              <a:gd name="connsiteX2436" fmla="*/ 6066746 w 6642045"/>
              <a:gd name="connsiteY2436" fmla="*/ 574786 h 1231864"/>
              <a:gd name="connsiteX2437" fmla="*/ 6069248 w 6642045"/>
              <a:gd name="connsiteY2437" fmla="*/ 622034 h 1231864"/>
              <a:gd name="connsiteX2438" fmla="*/ 6071751 w 6642045"/>
              <a:gd name="connsiteY2438" fmla="*/ 651979 h 1231864"/>
              <a:gd name="connsiteX2439" fmla="*/ 6074253 w 6642045"/>
              <a:gd name="connsiteY2439" fmla="*/ 557691 h 1231864"/>
              <a:gd name="connsiteX2440" fmla="*/ 6076715 w 6642045"/>
              <a:gd name="connsiteY2440" fmla="*/ 448817 h 1231864"/>
              <a:gd name="connsiteX2441" fmla="*/ 6079217 w 6642045"/>
              <a:gd name="connsiteY2441" fmla="*/ 451909 h 1231864"/>
              <a:gd name="connsiteX2442" fmla="*/ 6081719 w 6642045"/>
              <a:gd name="connsiteY2442" fmla="*/ 514326 h 1231864"/>
              <a:gd name="connsiteX2443" fmla="*/ 6084180 w 6642045"/>
              <a:gd name="connsiteY2443" fmla="*/ 644332 h 1231864"/>
              <a:gd name="connsiteX2444" fmla="*/ 6086683 w 6642045"/>
              <a:gd name="connsiteY2444" fmla="*/ 711602 h 1231864"/>
              <a:gd name="connsiteX2445" fmla="*/ 6089185 w 6642045"/>
              <a:gd name="connsiteY2445" fmla="*/ 751129 h 1231864"/>
              <a:gd name="connsiteX2446" fmla="*/ 6091647 w 6642045"/>
              <a:gd name="connsiteY2446" fmla="*/ 689947 h 1231864"/>
              <a:gd name="connsiteX2447" fmla="*/ 6094149 w 6642045"/>
              <a:gd name="connsiteY2447" fmla="*/ 670853 h 1231864"/>
              <a:gd name="connsiteX2448" fmla="*/ 6096651 w 6642045"/>
              <a:gd name="connsiteY2448" fmla="*/ 569570 h 1231864"/>
              <a:gd name="connsiteX2449" fmla="*/ 6099154 w 6642045"/>
              <a:gd name="connsiteY2449" fmla="*/ 619659 h 1231864"/>
              <a:gd name="connsiteX2450" fmla="*/ 6101615 w 6642045"/>
              <a:gd name="connsiteY2450" fmla="*/ 685353 h 1231864"/>
              <a:gd name="connsiteX2451" fmla="*/ 6104117 w 6642045"/>
              <a:gd name="connsiteY2451" fmla="*/ 627997 h 1231864"/>
              <a:gd name="connsiteX2452" fmla="*/ 6106620 w 6642045"/>
              <a:gd name="connsiteY2452" fmla="*/ 621136 h 1231864"/>
              <a:gd name="connsiteX2453" fmla="*/ 6109081 w 6642045"/>
              <a:gd name="connsiteY2453" fmla="*/ 621019 h 1231864"/>
              <a:gd name="connsiteX2454" fmla="*/ 6111584 w 6642045"/>
              <a:gd name="connsiteY2454" fmla="*/ 633731 h 1231864"/>
              <a:gd name="connsiteX2455" fmla="*/ 6114086 w 6642045"/>
              <a:gd name="connsiteY2455" fmla="*/ 684684 h 1231864"/>
              <a:gd name="connsiteX2456" fmla="*/ 6116588 w 6642045"/>
              <a:gd name="connsiteY2456" fmla="*/ 706079 h 1231864"/>
              <a:gd name="connsiteX2457" fmla="*/ 6119050 w 6642045"/>
              <a:gd name="connsiteY2457" fmla="*/ 683496 h 1231864"/>
              <a:gd name="connsiteX2458" fmla="*/ 6121552 w 6642045"/>
              <a:gd name="connsiteY2458" fmla="*/ 649885 h 1231864"/>
              <a:gd name="connsiteX2459" fmla="*/ 6124054 w 6642045"/>
              <a:gd name="connsiteY2459" fmla="*/ 715963 h 1231864"/>
              <a:gd name="connsiteX2460" fmla="*/ 6126516 w 6642045"/>
              <a:gd name="connsiteY2460" fmla="*/ 721089 h 1231864"/>
              <a:gd name="connsiteX2461" fmla="*/ 6129018 w 6642045"/>
              <a:gd name="connsiteY2461" fmla="*/ 761134 h 1231864"/>
              <a:gd name="connsiteX2462" fmla="*/ 6131521 w 6642045"/>
              <a:gd name="connsiteY2462" fmla="*/ 785984 h 1231864"/>
              <a:gd name="connsiteX2463" fmla="*/ 6134023 w 6642045"/>
              <a:gd name="connsiteY2463" fmla="*/ 699447 h 1231864"/>
              <a:gd name="connsiteX2464" fmla="*/ 6136484 w 6642045"/>
              <a:gd name="connsiteY2464" fmla="*/ 650166 h 1231864"/>
              <a:gd name="connsiteX2465" fmla="*/ 6138986 w 6642045"/>
              <a:gd name="connsiteY2465" fmla="*/ 675245 h 1231864"/>
              <a:gd name="connsiteX2466" fmla="*/ 6141489 w 6642045"/>
              <a:gd name="connsiteY2466" fmla="*/ 579212 h 1231864"/>
              <a:gd name="connsiteX2467" fmla="*/ 6143951 w 6642045"/>
              <a:gd name="connsiteY2467" fmla="*/ 654151 h 1231864"/>
              <a:gd name="connsiteX2468" fmla="*/ 6146453 w 6642045"/>
              <a:gd name="connsiteY2468" fmla="*/ 668642 h 1231864"/>
              <a:gd name="connsiteX2469" fmla="*/ 6148955 w 6642045"/>
              <a:gd name="connsiteY2469" fmla="*/ 723930 h 1231864"/>
              <a:gd name="connsiteX2470" fmla="*/ 6151457 w 6642045"/>
              <a:gd name="connsiteY2470" fmla="*/ 725277 h 1231864"/>
              <a:gd name="connsiteX2471" fmla="*/ 6153919 w 6642045"/>
              <a:gd name="connsiteY2471" fmla="*/ 788942 h 1231864"/>
              <a:gd name="connsiteX2472" fmla="*/ 6156421 w 6642045"/>
              <a:gd name="connsiteY2472" fmla="*/ 691381 h 1231864"/>
              <a:gd name="connsiteX2473" fmla="*/ 6158923 w 6642045"/>
              <a:gd name="connsiteY2473" fmla="*/ 610095 h 1231864"/>
              <a:gd name="connsiteX2474" fmla="*/ 6161385 w 6642045"/>
              <a:gd name="connsiteY2474" fmla="*/ 586777 h 1231864"/>
              <a:gd name="connsiteX2475" fmla="*/ 6163887 w 6642045"/>
              <a:gd name="connsiteY2475" fmla="*/ 585089 h 1231864"/>
              <a:gd name="connsiteX2476" fmla="*/ 6166390 w 6642045"/>
              <a:gd name="connsiteY2476" fmla="*/ 603561 h 1231864"/>
              <a:gd name="connsiteX2477" fmla="*/ 6168851 w 6642045"/>
              <a:gd name="connsiteY2477" fmla="*/ 578090 h 1231864"/>
              <a:gd name="connsiteX2478" fmla="*/ 6171353 w 6642045"/>
              <a:gd name="connsiteY2478" fmla="*/ 501393 h 1231864"/>
              <a:gd name="connsiteX2479" fmla="*/ 6173856 w 6642045"/>
              <a:gd name="connsiteY2479" fmla="*/ 492451 h 1231864"/>
              <a:gd name="connsiteX2480" fmla="*/ 6176358 w 6642045"/>
              <a:gd name="connsiteY2480" fmla="*/ 552540 h 1231864"/>
              <a:gd name="connsiteX2481" fmla="*/ 6178820 w 6642045"/>
              <a:gd name="connsiteY2481" fmla="*/ 533023 h 1231864"/>
              <a:gd name="connsiteX2482" fmla="*/ 6181322 w 6642045"/>
              <a:gd name="connsiteY2482" fmla="*/ 404532 h 1231864"/>
              <a:gd name="connsiteX2483" fmla="*/ 6183824 w 6642045"/>
              <a:gd name="connsiteY2483" fmla="*/ 452008 h 1231864"/>
              <a:gd name="connsiteX2484" fmla="*/ 6186286 w 6642045"/>
              <a:gd name="connsiteY2484" fmla="*/ 442535 h 1231864"/>
              <a:gd name="connsiteX2485" fmla="*/ 6188788 w 6642045"/>
              <a:gd name="connsiteY2485" fmla="*/ 368960 h 1231864"/>
              <a:gd name="connsiteX2486" fmla="*/ 6191290 w 6642045"/>
              <a:gd name="connsiteY2486" fmla="*/ 317405 h 1231864"/>
              <a:gd name="connsiteX2487" fmla="*/ 6193792 w 6642045"/>
              <a:gd name="connsiteY2487" fmla="*/ 220796 h 1231864"/>
              <a:gd name="connsiteX2488" fmla="*/ 6196254 w 6642045"/>
              <a:gd name="connsiteY2488" fmla="*/ 107380 h 1231864"/>
              <a:gd name="connsiteX2489" fmla="*/ 6198757 w 6642045"/>
              <a:gd name="connsiteY2489" fmla="*/ 111996 h 1231864"/>
              <a:gd name="connsiteX2490" fmla="*/ 6201259 w 6642045"/>
              <a:gd name="connsiteY2490" fmla="*/ 91004 h 1231864"/>
              <a:gd name="connsiteX2491" fmla="*/ 6203720 w 6642045"/>
              <a:gd name="connsiteY2491" fmla="*/ 226135 h 1231864"/>
              <a:gd name="connsiteX2492" fmla="*/ 6206222 w 6642045"/>
              <a:gd name="connsiteY2492" fmla="*/ 334198 h 1231864"/>
              <a:gd name="connsiteX2493" fmla="*/ 6208725 w 6642045"/>
              <a:gd name="connsiteY2493" fmla="*/ 325167 h 1231864"/>
              <a:gd name="connsiteX2494" fmla="*/ 6211227 w 6642045"/>
              <a:gd name="connsiteY2494" fmla="*/ 289277 h 1231864"/>
              <a:gd name="connsiteX2495" fmla="*/ 6213689 w 6642045"/>
              <a:gd name="connsiteY2495" fmla="*/ 417663 h 1231864"/>
              <a:gd name="connsiteX2496" fmla="*/ 6216191 w 6642045"/>
              <a:gd name="connsiteY2496" fmla="*/ 455368 h 1231864"/>
              <a:gd name="connsiteX2497" fmla="*/ 6218693 w 6642045"/>
              <a:gd name="connsiteY2497" fmla="*/ 389639 h 1231864"/>
              <a:gd name="connsiteX2498" fmla="*/ 6221155 w 6642045"/>
              <a:gd name="connsiteY2498" fmla="*/ 402619 h 1231864"/>
              <a:gd name="connsiteX2499" fmla="*/ 6223657 w 6642045"/>
              <a:gd name="connsiteY2499" fmla="*/ 376486 h 1231864"/>
              <a:gd name="connsiteX2500" fmla="*/ 6226159 w 6642045"/>
              <a:gd name="connsiteY2500" fmla="*/ 320710 h 1231864"/>
              <a:gd name="connsiteX2501" fmla="*/ 6228621 w 6642045"/>
              <a:gd name="connsiteY2501" fmla="*/ 447302 h 1231864"/>
              <a:gd name="connsiteX2502" fmla="*/ 6231123 w 6642045"/>
              <a:gd name="connsiteY2502" fmla="*/ 504519 h 1231864"/>
              <a:gd name="connsiteX2503" fmla="*/ 6233626 w 6642045"/>
              <a:gd name="connsiteY2503" fmla="*/ 432655 h 1231864"/>
              <a:gd name="connsiteX2504" fmla="*/ 6236128 w 6642045"/>
              <a:gd name="connsiteY2504" fmla="*/ 558546 h 1231864"/>
              <a:gd name="connsiteX2505" fmla="*/ 6238589 w 6642045"/>
              <a:gd name="connsiteY2505" fmla="*/ 643218 h 1231864"/>
              <a:gd name="connsiteX2506" fmla="*/ 6241092 w 6642045"/>
              <a:gd name="connsiteY2506" fmla="*/ 587270 h 1231864"/>
              <a:gd name="connsiteX2507" fmla="*/ 6243594 w 6642045"/>
              <a:gd name="connsiteY2507" fmla="*/ 582537 h 1231864"/>
              <a:gd name="connsiteX2508" fmla="*/ 6246055 w 6642045"/>
              <a:gd name="connsiteY2508" fmla="*/ 523087 h 1231864"/>
              <a:gd name="connsiteX2509" fmla="*/ 6248558 w 6642045"/>
              <a:gd name="connsiteY2509" fmla="*/ 594373 h 1231864"/>
              <a:gd name="connsiteX2510" fmla="*/ 6251060 w 6642045"/>
              <a:gd name="connsiteY2510" fmla="*/ 638183 h 1231864"/>
              <a:gd name="connsiteX2511" fmla="*/ 6253563 w 6642045"/>
              <a:gd name="connsiteY2511" fmla="*/ 585581 h 1231864"/>
              <a:gd name="connsiteX2512" fmla="*/ 6256024 w 6642045"/>
              <a:gd name="connsiteY2512" fmla="*/ 623817 h 1231864"/>
              <a:gd name="connsiteX2513" fmla="*/ 6258526 w 6642045"/>
              <a:gd name="connsiteY2513" fmla="*/ 621283 h 1231864"/>
              <a:gd name="connsiteX2514" fmla="*/ 6261028 w 6642045"/>
              <a:gd name="connsiteY2514" fmla="*/ 615673 h 1231864"/>
              <a:gd name="connsiteX2515" fmla="*/ 6263490 w 6642045"/>
              <a:gd name="connsiteY2515" fmla="*/ 358221 h 1231864"/>
              <a:gd name="connsiteX2516" fmla="*/ 6265992 w 6642045"/>
              <a:gd name="connsiteY2516" fmla="*/ 196400 h 1231864"/>
              <a:gd name="connsiteX2517" fmla="*/ 6268495 w 6642045"/>
              <a:gd name="connsiteY2517" fmla="*/ 182602 h 1231864"/>
              <a:gd name="connsiteX2518" fmla="*/ 6270997 w 6642045"/>
              <a:gd name="connsiteY2518" fmla="*/ 146010 h 1231864"/>
              <a:gd name="connsiteX2519" fmla="*/ 6273458 w 6642045"/>
              <a:gd name="connsiteY2519" fmla="*/ 260254 h 1231864"/>
              <a:gd name="connsiteX2520" fmla="*/ 6275961 w 6642045"/>
              <a:gd name="connsiteY2520" fmla="*/ 304669 h 1231864"/>
              <a:gd name="connsiteX2521" fmla="*/ 6278463 w 6642045"/>
              <a:gd name="connsiteY2521" fmla="*/ 324795 h 1231864"/>
              <a:gd name="connsiteX2522" fmla="*/ 6280924 w 6642045"/>
              <a:gd name="connsiteY2522" fmla="*/ 376426 h 1231864"/>
              <a:gd name="connsiteX2523" fmla="*/ 6283427 w 6642045"/>
              <a:gd name="connsiteY2523" fmla="*/ 255606 h 1231864"/>
              <a:gd name="connsiteX2524" fmla="*/ 6285929 w 6642045"/>
              <a:gd name="connsiteY2524" fmla="*/ 319064 h 1231864"/>
              <a:gd name="connsiteX2525" fmla="*/ 6288432 w 6642045"/>
              <a:gd name="connsiteY2525" fmla="*/ 344158 h 1231864"/>
              <a:gd name="connsiteX2526" fmla="*/ 6290893 w 6642045"/>
              <a:gd name="connsiteY2526" fmla="*/ 569091 h 1231864"/>
              <a:gd name="connsiteX2527" fmla="*/ 6293395 w 6642045"/>
              <a:gd name="connsiteY2527" fmla="*/ 646128 h 1231864"/>
              <a:gd name="connsiteX2528" fmla="*/ 6295898 w 6642045"/>
              <a:gd name="connsiteY2528" fmla="*/ 652351 h 1231864"/>
              <a:gd name="connsiteX2529" fmla="*/ 6298359 w 6642045"/>
              <a:gd name="connsiteY2529" fmla="*/ 564138 h 1231864"/>
              <a:gd name="connsiteX2530" fmla="*/ 6300862 w 6642045"/>
              <a:gd name="connsiteY2530" fmla="*/ 564125 h 1231864"/>
              <a:gd name="connsiteX2531" fmla="*/ 6303364 w 6642045"/>
              <a:gd name="connsiteY2531" fmla="*/ 548287 h 1231864"/>
              <a:gd name="connsiteX2532" fmla="*/ 6305866 w 6642045"/>
              <a:gd name="connsiteY2532" fmla="*/ 603536 h 1231864"/>
              <a:gd name="connsiteX2533" fmla="*/ 6308327 w 6642045"/>
              <a:gd name="connsiteY2533" fmla="*/ 570408 h 1231864"/>
              <a:gd name="connsiteX2534" fmla="*/ 6310830 w 6642045"/>
              <a:gd name="connsiteY2534" fmla="*/ 643214 h 1231864"/>
              <a:gd name="connsiteX2535" fmla="*/ 6313332 w 6642045"/>
              <a:gd name="connsiteY2535" fmla="*/ 696196 h 1231864"/>
              <a:gd name="connsiteX2536" fmla="*/ 6315793 w 6642045"/>
              <a:gd name="connsiteY2536" fmla="*/ 759070 h 1231864"/>
              <a:gd name="connsiteX2537" fmla="*/ 6318296 w 6642045"/>
              <a:gd name="connsiteY2537" fmla="*/ 787849 h 1231864"/>
              <a:gd name="connsiteX2538" fmla="*/ 6320798 w 6642045"/>
              <a:gd name="connsiteY2538" fmla="*/ 655114 h 1231864"/>
              <a:gd name="connsiteX2539" fmla="*/ 6323260 w 6642045"/>
              <a:gd name="connsiteY2539" fmla="*/ 676531 h 1231864"/>
              <a:gd name="connsiteX2540" fmla="*/ 6325762 w 6642045"/>
              <a:gd name="connsiteY2540" fmla="*/ 730031 h 1231864"/>
              <a:gd name="connsiteX2541" fmla="*/ 6328264 w 6642045"/>
              <a:gd name="connsiteY2541" fmla="*/ 797103 h 1231864"/>
              <a:gd name="connsiteX2542" fmla="*/ 6330767 w 6642045"/>
              <a:gd name="connsiteY2542" fmla="*/ 744099 h 1231864"/>
              <a:gd name="connsiteX2543" fmla="*/ 6333228 w 6642045"/>
              <a:gd name="connsiteY2543" fmla="*/ 654384 h 1231864"/>
              <a:gd name="connsiteX2544" fmla="*/ 6335731 w 6642045"/>
              <a:gd name="connsiteY2544" fmla="*/ 633960 h 1231864"/>
              <a:gd name="connsiteX2545" fmla="*/ 6338233 w 6642045"/>
              <a:gd name="connsiteY2545" fmla="*/ 621373 h 1231864"/>
              <a:gd name="connsiteX2546" fmla="*/ 6340694 w 6642045"/>
              <a:gd name="connsiteY2546" fmla="*/ 601053 h 1231864"/>
              <a:gd name="connsiteX2547" fmla="*/ 6343197 w 6642045"/>
              <a:gd name="connsiteY2547" fmla="*/ 637238 h 1231864"/>
              <a:gd name="connsiteX2548" fmla="*/ 6345699 w 6642045"/>
              <a:gd name="connsiteY2548" fmla="*/ 714089 h 1231864"/>
              <a:gd name="connsiteX2549" fmla="*/ 6348201 w 6642045"/>
              <a:gd name="connsiteY2549" fmla="*/ 675650 h 1231864"/>
              <a:gd name="connsiteX2550" fmla="*/ 6350662 w 6642045"/>
              <a:gd name="connsiteY2550" fmla="*/ 806957 h 1231864"/>
              <a:gd name="connsiteX2551" fmla="*/ 6353165 w 6642045"/>
              <a:gd name="connsiteY2551" fmla="*/ 775452 h 1231864"/>
              <a:gd name="connsiteX2552" fmla="*/ 6355668 w 6642045"/>
              <a:gd name="connsiteY2552" fmla="*/ 783851 h 1231864"/>
              <a:gd name="connsiteX2553" fmla="*/ 6358129 w 6642045"/>
              <a:gd name="connsiteY2553" fmla="*/ 872569 h 1231864"/>
              <a:gd name="connsiteX2554" fmla="*/ 6360631 w 6642045"/>
              <a:gd name="connsiteY2554" fmla="*/ 916500 h 1231864"/>
              <a:gd name="connsiteX2555" fmla="*/ 6363133 w 6642045"/>
              <a:gd name="connsiteY2555" fmla="*/ 916215 h 1231864"/>
              <a:gd name="connsiteX2556" fmla="*/ 6365636 w 6642045"/>
              <a:gd name="connsiteY2556" fmla="*/ 885747 h 1231864"/>
              <a:gd name="connsiteX2557" fmla="*/ 6368097 w 6642045"/>
              <a:gd name="connsiteY2557" fmla="*/ 786075 h 1231864"/>
              <a:gd name="connsiteX2558" fmla="*/ 6370600 w 6642045"/>
              <a:gd name="connsiteY2558" fmla="*/ 690323 h 1231864"/>
              <a:gd name="connsiteX2559" fmla="*/ 6373102 w 6642045"/>
              <a:gd name="connsiteY2559" fmla="*/ 645312 h 1231864"/>
              <a:gd name="connsiteX2560" fmla="*/ 6375563 w 6642045"/>
              <a:gd name="connsiteY2560" fmla="*/ 618264 h 1231864"/>
              <a:gd name="connsiteX2561" fmla="*/ 6378066 w 6642045"/>
              <a:gd name="connsiteY2561" fmla="*/ 637181 h 1231864"/>
              <a:gd name="connsiteX2562" fmla="*/ 6380568 w 6642045"/>
              <a:gd name="connsiteY2562" fmla="*/ 607854 h 1231864"/>
              <a:gd name="connsiteX2563" fmla="*/ 6383029 w 6642045"/>
              <a:gd name="connsiteY2563" fmla="*/ 591950 h 1231864"/>
              <a:gd name="connsiteX2564" fmla="*/ 6385532 w 6642045"/>
              <a:gd name="connsiteY2564" fmla="*/ 687490 h 1231864"/>
              <a:gd name="connsiteX2565" fmla="*/ 6388034 w 6642045"/>
              <a:gd name="connsiteY2565" fmla="*/ 693147 h 1231864"/>
              <a:gd name="connsiteX2566" fmla="*/ 6390537 w 6642045"/>
              <a:gd name="connsiteY2566" fmla="*/ 674433 h 1231864"/>
              <a:gd name="connsiteX2567" fmla="*/ 6392998 w 6642045"/>
              <a:gd name="connsiteY2567" fmla="*/ 690457 h 1231864"/>
              <a:gd name="connsiteX2568" fmla="*/ 6395500 w 6642045"/>
              <a:gd name="connsiteY2568" fmla="*/ 634565 h 1231864"/>
              <a:gd name="connsiteX2569" fmla="*/ 6398003 w 6642045"/>
              <a:gd name="connsiteY2569" fmla="*/ 662576 h 1231864"/>
              <a:gd name="connsiteX2570" fmla="*/ 6400464 w 6642045"/>
              <a:gd name="connsiteY2570" fmla="*/ 651863 h 1231864"/>
              <a:gd name="connsiteX2571" fmla="*/ 6402966 w 6642045"/>
              <a:gd name="connsiteY2571" fmla="*/ 691454 h 1231864"/>
              <a:gd name="connsiteX2572" fmla="*/ 6405469 w 6642045"/>
              <a:gd name="connsiteY2572" fmla="*/ 813244 h 1231864"/>
              <a:gd name="connsiteX2573" fmla="*/ 6407971 w 6642045"/>
              <a:gd name="connsiteY2573" fmla="*/ 810264 h 1231864"/>
              <a:gd name="connsiteX2574" fmla="*/ 6410432 w 6642045"/>
              <a:gd name="connsiteY2574" fmla="*/ 852157 h 1231864"/>
              <a:gd name="connsiteX2575" fmla="*/ 6412935 w 6642045"/>
              <a:gd name="connsiteY2575" fmla="*/ 614594 h 1231864"/>
              <a:gd name="connsiteX2576" fmla="*/ 6415437 w 6642045"/>
              <a:gd name="connsiteY2576" fmla="*/ 709050 h 1231864"/>
              <a:gd name="connsiteX2577" fmla="*/ 6417898 w 6642045"/>
              <a:gd name="connsiteY2577" fmla="*/ 664614 h 1231864"/>
              <a:gd name="connsiteX2578" fmla="*/ 6420401 w 6642045"/>
              <a:gd name="connsiteY2578" fmla="*/ 653823 h 1231864"/>
              <a:gd name="connsiteX2579" fmla="*/ 6422903 w 6642045"/>
              <a:gd name="connsiteY2579" fmla="*/ 755577 h 1231864"/>
              <a:gd name="connsiteX2580" fmla="*/ 6425406 w 6642045"/>
              <a:gd name="connsiteY2580" fmla="*/ 617945 h 1231864"/>
              <a:gd name="connsiteX2581" fmla="*/ 6427867 w 6642045"/>
              <a:gd name="connsiteY2581" fmla="*/ 543325 h 1231864"/>
              <a:gd name="connsiteX2582" fmla="*/ 6430369 w 6642045"/>
              <a:gd name="connsiteY2582" fmla="*/ 589804 h 1231864"/>
              <a:gd name="connsiteX2583" fmla="*/ 6432872 w 6642045"/>
              <a:gd name="connsiteY2583" fmla="*/ 496713 h 1231864"/>
              <a:gd name="connsiteX2584" fmla="*/ 6435333 w 6642045"/>
              <a:gd name="connsiteY2584" fmla="*/ 506160 h 1231864"/>
              <a:gd name="connsiteX2585" fmla="*/ 6437835 w 6642045"/>
              <a:gd name="connsiteY2585" fmla="*/ 484527 h 1231864"/>
              <a:gd name="connsiteX2586" fmla="*/ 6440338 w 6642045"/>
              <a:gd name="connsiteY2586" fmla="*/ 532163 h 1231864"/>
              <a:gd name="connsiteX2587" fmla="*/ 6442840 w 6642045"/>
              <a:gd name="connsiteY2587" fmla="*/ 536166 h 1231864"/>
              <a:gd name="connsiteX2588" fmla="*/ 6445302 w 6642045"/>
              <a:gd name="connsiteY2588" fmla="*/ 472873 h 1231864"/>
              <a:gd name="connsiteX2589" fmla="*/ 6447804 w 6642045"/>
              <a:gd name="connsiteY2589" fmla="*/ 486578 h 1231864"/>
              <a:gd name="connsiteX2590" fmla="*/ 6450306 w 6642045"/>
              <a:gd name="connsiteY2590" fmla="*/ 549280 h 1231864"/>
              <a:gd name="connsiteX2591" fmla="*/ 6452767 w 6642045"/>
              <a:gd name="connsiteY2591" fmla="*/ 457354 h 1231864"/>
              <a:gd name="connsiteX2592" fmla="*/ 6455270 w 6642045"/>
              <a:gd name="connsiteY2592" fmla="*/ 445428 h 1231864"/>
              <a:gd name="connsiteX2593" fmla="*/ 6457773 w 6642045"/>
              <a:gd name="connsiteY2593" fmla="*/ 492386 h 1231864"/>
              <a:gd name="connsiteX2594" fmla="*/ 6460234 w 6642045"/>
              <a:gd name="connsiteY2594" fmla="*/ 474695 h 1231864"/>
              <a:gd name="connsiteX2595" fmla="*/ 6462736 w 6642045"/>
              <a:gd name="connsiteY2595" fmla="*/ 494061 h 1231864"/>
              <a:gd name="connsiteX2596" fmla="*/ 6465238 w 6642045"/>
              <a:gd name="connsiteY2596" fmla="*/ 454236 h 1231864"/>
              <a:gd name="connsiteX2597" fmla="*/ 6467741 w 6642045"/>
              <a:gd name="connsiteY2597" fmla="*/ 629836 h 1231864"/>
              <a:gd name="connsiteX2598" fmla="*/ 6470202 w 6642045"/>
              <a:gd name="connsiteY2598" fmla="*/ 412624 h 1231864"/>
              <a:gd name="connsiteX2599" fmla="*/ 6472704 w 6642045"/>
              <a:gd name="connsiteY2599" fmla="*/ 404869 h 1231864"/>
              <a:gd name="connsiteX2600" fmla="*/ 6475207 w 6642045"/>
              <a:gd name="connsiteY2600" fmla="*/ 414299 h 1231864"/>
              <a:gd name="connsiteX2601" fmla="*/ 6477668 w 6642045"/>
              <a:gd name="connsiteY2601" fmla="*/ 506096 h 1231864"/>
              <a:gd name="connsiteX2602" fmla="*/ 6480171 w 6642045"/>
              <a:gd name="connsiteY2602" fmla="*/ 689032 h 1231864"/>
              <a:gd name="connsiteX2603" fmla="*/ 6482673 w 6642045"/>
              <a:gd name="connsiteY2603" fmla="*/ 617310 h 1231864"/>
              <a:gd name="connsiteX2604" fmla="*/ 6485175 w 6642045"/>
              <a:gd name="connsiteY2604" fmla="*/ 562450 h 1231864"/>
              <a:gd name="connsiteX2605" fmla="*/ 6487637 w 6642045"/>
              <a:gd name="connsiteY2605" fmla="*/ 495486 h 1231864"/>
              <a:gd name="connsiteX2606" fmla="*/ 6490139 w 6642045"/>
              <a:gd name="connsiteY2606" fmla="*/ 436053 h 1231864"/>
              <a:gd name="connsiteX2607" fmla="*/ 6492642 w 6642045"/>
              <a:gd name="connsiteY2607" fmla="*/ 507365 h 1231864"/>
              <a:gd name="connsiteX2608" fmla="*/ 6495103 w 6642045"/>
              <a:gd name="connsiteY2608" fmla="*/ 647005 h 1231864"/>
              <a:gd name="connsiteX2609" fmla="*/ 6497605 w 6642045"/>
              <a:gd name="connsiteY2609" fmla="*/ 659868 h 1231864"/>
              <a:gd name="connsiteX2610" fmla="*/ 6500108 w 6642045"/>
              <a:gd name="connsiteY2610" fmla="*/ 718710 h 1231864"/>
              <a:gd name="connsiteX2611" fmla="*/ 6502610 w 6642045"/>
              <a:gd name="connsiteY2611" fmla="*/ 705838 h 1231864"/>
              <a:gd name="connsiteX2612" fmla="*/ 6505071 w 6642045"/>
              <a:gd name="connsiteY2612" fmla="*/ 560390 h 1231864"/>
              <a:gd name="connsiteX2613" fmla="*/ 6507573 w 6642045"/>
              <a:gd name="connsiteY2613" fmla="*/ 577118 h 1231864"/>
              <a:gd name="connsiteX2614" fmla="*/ 6510076 w 6642045"/>
              <a:gd name="connsiteY2614" fmla="*/ 590487 h 1231864"/>
              <a:gd name="connsiteX2615" fmla="*/ 6512538 w 6642045"/>
              <a:gd name="connsiteY2615" fmla="*/ 648430 h 1231864"/>
              <a:gd name="connsiteX2616" fmla="*/ 6515040 w 6642045"/>
              <a:gd name="connsiteY2616" fmla="*/ 767028 h 1231864"/>
              <a:gd name="connsiteX2617" fmla="*/ 6517542 w 6642045"/>
              <a:gd name="connsiteY2617" fmla="*/ 743681 h 1231864"/>
              <a:gd name="connsiteX2618" fmla="*/ 6520044 w 6642045"/>
              <a:gd name="connsiteY2618" fmla="*/ 642933 h 1231864"/>
              <a:gd name="connsiteX2619" fmla="*/ 6522506 w 6642045"/>
              <a:gd name="connsiteY2619" fmla="*/ 749052 h 1231864"/>
              <a:gd name="connsiteX2620" fmla="*/ 6525008 w 6642045"/>
              <a:gd name="connsiteY2620" fmla="*/ 733106 h 1231864"/>
              <a:gd name="connsiteX2621" fmla="*/ 6527511 w 6642045"/>
              <a:gd name="connsiteY2621" fmla="*/ 650524 h 1231864"/>
              <a:gd name="connsiteX2622" fmla="*/ 6529972 w 6642045"/>
              <a:gd name="connsiteY2622" fmla="*/ 671760 h 1231864"/>
              <a:gd name="connsiteX2623" fmla="*/ 6532474 w 6642045"/>
              <a:gd name="connsiteY2623" fmla="*/ 628671 h 1231864"/>
              <a:gd name="connsiteX2624" fmla="*/ 6534977 w 6642045"/>
              <a:gd name="connsiteY2624" fmla="*/ 611960 h 1231864"/>
              <a:gd name="connsiteX2625" fmla="*/ 6537438 w 6642045"/>
              <a:gd name="connsiteY2625" fmla="*/ 558166 h 1231864"/>
              <a:gd name="connsiteX2626" fmla="*/ 6539940 w 6642045"/>
              <a:gd name="connsiteY2626" fmla="*/ 586056 h 1231864"/>
              <a:gd name="connsiteX2627" fmla="*/ 6542443 w 6642045"/>
              <a:gd name="connsiteY2627" fmla="*/ 696390 h 1231864"/>
              <a:gd name="connsiteX2628" fmla="*/ 6544945 w 6642045"/>
              <a:gd name="connsiteY2628" fmla="*/ 828115 h 1231864"/>
              <a:gd name="connsiteX2629" fmla="*/ 6547407 w 6642045"/>
              <a:gd name="connsiteY2629" fmla="*/ 833672 h 1231864"/>
              <a:gd name="connsiteX2630" fmla="*/ 6549909 w 6642045"/>
              <a:gd name="connsiteY2630" fmla="*/ 669605 h 1231864"/>
              <a:gd name="connsiteX2631" fmla="*/ 6552411 w 6642045"/>
              <a:gd name="connsiteY2631" fmla="*/ 681890 h 1231864"/>
              <a:gd name="connsiteX2632" fmla="*/ 6554872 w 6642045"/>
              <a:gd name="connsiteY2632" fmla="*/ 483504 h 1231864"/>
              <a:gd name="connsiteX2633" fmla="*/ 6557375 w 6642045"/>
              <a:gd name="connsiteY2633" fmla="*/ 625359 h 1231864"/>
              <a:gd name="connsiteX2634" fmla="*/ 6559877 w 6642045"/>
              <a:gd name="connsiteY2634" fmla="*/ 663232 h 1231864"/>
              <a:gd name="connsiteX2635" fmla="*/ 6562380 w 6642045"/>
              <a:gd name="connsiteY2635" fmla="*/ 691096 h 1231864"/>
              <a:gd name="connsiteX2636" fmla="*/ 6564841 w 6642045"/>
              <a:gd name="connsiteY2636" fmla="*/ 731020 h 1231864"/>
              <a:gd name="connsiteX2637" fmla="*/ 6567343 w 6642045"/>
              <a:gd name="connsiteY2637" fmla="*/ 660758 h 1231864"/>
              <a:gd name="connsiteX2638" fmla="*/ 6569846 w 6642045"/>
              <a:gd name="connsiteY2638" fmla="*/ 630134 h 1231864"/>
              <a:gd name="connsiteX2639" fmla="*/ 6572307 w 6642045"/>
              <a:gd name="connsiteY2639" fmla="*/ 627453 h 1231864"/>
              <a:gd name="connsiteX2640" fmla="*/ 6574809 w 6642045"/>
              <a:gd name="connsiteY2640" fmla="*/ 513130 h 1231864"/>
              <a:gd name="connsiteX2641" fmla="*/ 6577312 w 6642045"/>
              <a:gd name="connsiteY2641" fmla="*/ 473896 h 1231864"/>
              <a:gd name="connsiteX2642" fmla="*/ 6579814 w 6642045"/>
              <a:gd name="connsiteY2642" fmla="*/ 499372 h 1231864"/>
              <a:gd name="connsiteX2643" fmla="*/ 6582276 w 6642045"/>
              <a:gd name="connsiteY2643" fmla="*/ 515820 h 1231864"/>
              <a:gd name="connsiteX2644" fmla="*/ 6584778 w 6642045"/>
              <a:gd name="connsiteY2644" fmla="*/ 439171 h 1231864"/>
              <a:gd name="connsiteX2645" fmla="*/ 6587280 w 6642045"/>
              <a:gd name="connsiteY2645" fmla="*/ 489476 h 1231864"/>
              <a:gd name="connsiteX2646" fmla="*/ 6589742 w 6642045"/>
              <a:gd name="connsiteY2646" fmla="*/ 463995 h 1231864"/>
              <a:gd name="connsiteX2647" fmla="*/ 6592244 w 6642045"/>
              <a:gd name="connsiteY2647" fmla="*/ 423475 h 1231864"/>
              <a:gd name="connsiteX2648" fmla="*/ 6594746 w 6642045"/>
              <a:gd name="connsiteY2648" fmla="*/ 413656 h 1231864"/>
              <a:gd name="connsiteX2649" fmla="*/ 6597249 w 6642045"/>
              <a:gd name="connsiteY2649" fmla="*/ 512512 h 1231864"/>
              <a:gd name="connsiteX2650" fmla="*/ 6599710 w 6642045"/>
              <a:gd name="connsiteY2650" fmla="*/ 516074 h 1231864"/>
              <a:gd name="connsiteX2651" fmla="*/ 6602213 w 6642045"/>
              <a:gd name="connsiteY2651" fmla="*/ 501151 h 1231864"/>
              <a:gd name="connsiteX2652" fmla="*/ 6604715 w 6642045"/>
              <a:gd name="connsiteY2652" fmla="*/ 483901 h 1231864"/>
              <a:gd name="connsiteX2653" fmla="*/ 6607176 w 6642045"/>
              <a:gd name="connsiteY2653" fmla="*/ 433799 h 1231864"/>
              <a:gd name="connsiteX2654" fmla="*/ 6609678 w 6642045"/>
              <a:gd name="connsiteY2654" fmla="*/ 536822 h 1231864"/>
              <a:gd name="connsiteX2655" fmla="*/ 6612181 w 6642045"/>
              <a:gd name="connsiteY2655" fmla="*/ 619175 h 1231864"/>
              <a:gd name="connsiteX2656" fmla="*/ 6614643 w 6642045"/>
              <a:gd name="connsiteY2656" fmla="*/ 626645 h 1231864"/>
              <a:gd name="connsiteX2657" fmla="*/ 6617145 w 6642045"/>
              <a:gd name="connsiteY2657" fmla="*/ 699861 h 1231864"/>
              <a:gd name="connsiteX2658" fmla="*/ 6619647 w 6642045"/>
              <a:gd name="connsiteY2658" fmla="*/ 673552 h 1231864"/>
              <a:gd name="connsiteX2659" fmla="*/ 6622149 w 6642045"/>
              <a:gd name="connsiteY2659" fmla="*/ 577308 h 1231864"/>
              <a:gd name="connsiteX2660" fmla="*/ 6624611 w 6642045"/>
              <a:gd name="connsiteY2660" fmla="*/ 534711 h 1231864"/>
              <a:gd name="connsiteX2661" fmla="*/ 6627113 w 6642045"/>
              <a:gd name="connsiteY2661" fmla="*/ 565835 h 1231864"/>
              <a:gd name="connsiteX2662" fmla="*/ 6629615 w 6642045"/>
              <a:gd name="connsiteY2662" fmla="*/ 639401 h 1231864"/>
              <a:gd name="connsiteX2663" fmla="*/ 6632077 w 6642045"/>
              <a:gd name="connsiteY2663" fmla="*/ 856670 h 1231864"/>
              <a:gd name="connsiteX2664" fmla="*/ 6634579 w 6642045"/>
              <a:gd name="connsiteY2664" fmla="*/ 1041614 h 1231864"/>
              <a:gd name="connsiteX2665" fmla="*/ 6637082 w 6642045"/>
              <a:gd name="connsiteY2665" fmla="*/ 807971 h 1231864"/>
              <a:gd name="connsiteX2666" fmla="*/ 6639584 w 6642045"/>
              <a:gd name="connsiteY2666" fmla="*/ 647743 h 1231864"/>
              <a:gd name="connsiteX2667" fmla="*/ 6642045 w 6642045"/>
              <a:gd name="connsiteY2667" fmla="*/ 548623 h 12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Lst>
            <a:rect l="l" t="t" r="r" b="b"/>
            <a:pathLst>
              <a:path w="6642045" h="1231864">
                <a:moveTo>
                  <a:pt x="0" y="1005636"/>
                </a:moveTo>
                <a:lnTo>
                  <a:pt x="2490" y="956722"/>
                </a:lnTo>
                <a:lnTo>
                  <a:pt x="4981" y="936181"/>
                </a:lnTo>
                <a:lnTo>
                  <a:pt x="7471" y="845344"/>
                </a:lnTo>
                <a:lnTo>
                  <a:pt x="9962" y="938979"/>
                </a:lnTo>
                <a:lnTo>
                  <a:pt x="12452" y="865556"/>
                </a:lnTo>
                <a:lnTo>
                  <a:pt x="14943" y="749622"/>
                </a:lnTo>
                <a:lnTo>
                  <a:pt x="17433" y="806801"/>
                </a:lnTo>
                <a:lnTo>
                  <a:pt x="19924" y="874939"/>
                </a:lnTo>
                <a:lnTo>
                  <a:pt x="22414" y="1031000"/>
                </a:lnTo>
                <a:lnTo>
                  <a:pt x="24905" y="1027399"/>
                </a:lnTo>
                <a:lnTo>
                  <a:pt x="27395" y="933422"/>
                </a:lnTo>
                <a:lnTo>
                  <a:pt x="29886" y="818853"/>
                </a:lnTo>
                <a:lnTo>
                  <a:pt x="32376" y="832178"/>
                </a:lnTo>
                <a:lnTo>
                  <a:pt x="34866" y="925106"/>
                </a:lnTo>
                <a:lnTo>
                  <a:pt x="37357" y="1011811"/>
                </a:lnTo>
                <a:lnTo>
                  <a:pt x="39849" y="1017817"/>
                </a:lnTo>
                <a:lnTo>
                  <a:pt x="42339" y="1110568"/>
                </a:lnTo>
                <a:lnTo>
                  <a:pt x="44829" y="1029895"/>
                </a:lnTo>
                <a:lnTo>
                  <a:pt x="47319" y="939036"/>
                </a:lnTo>
                <a:lnTo>
                  <a:pt x="49809" y="963475"/>
                </a:lnTo>
                <a:lnTo>
                  <a:pt x="52299" y="1011587"/>
                </a:lnTo>
                <a:lnTo>
                  <a:pt x="54789" y="1115175"/>
                </a:lnTo>
                <a:lnTo>
                  <a:pt x="57279" y="1084259"/>
                </a:lnTo>
                <a:lnTo>
                  <a:pt x="59769" y="1231865"/>
                </a:lnTo>
                <a:lnTo>
                  <a:pt x="62264" y="1189661"/>
                </a:lnTo>
                <a:lnTo>
                  <a:pt x="64754" y="930387"/>
                </a:lnTo>
                <a:lnTo>
                  <a:pt x="67244" y="770400"/>
                </a:lnTo>
                <a:lnTo>
                  <a:pt x="69734" y="832899"/>
                </a:lnTo>
                <a:lnTo>
                  <a:pt x="72224" y="769006"/>
                </a:lnTo>
                <a:lnTo>
                  <a:pt x="74714" y="831431"/>
                </a:lnTo>
                <a:lnTo>
                  <a:pt x="77204" y="884115"/>
                </a:lnTo>
                <a:lnTo>
                  <a:pt x="79694" y="854226"/>
                </a:lnTo>
                <a:lnTo>
                  <a:pt x="82184" y="759610"/>
                </a:lnTo>
                <a:lnTo>
                  <a:pt x="84674" y="816966"/>
                </a:lnTo>
                <a:lnTo>
                  <a:pt x="87164" y="850875"/>
                </a:lnTo>
                <a:lnTo>
                  <a:pt x="89658" y="709586"/>
                </a:lnTo>
                <a:lnTo>
                  <a:pt x="92148" y="739319"/>
                </a:lnTo>
                <a:lnTo>
                  <a:pt x="94638" y="825917"/>
                </a:lnTo>
                <a:lnTo>
                  <a:pt x="97129" y="912791"/>
                </a:lnTo>
                <a:lnTo>
                  <a:pt x="99619" y="974326"/>
                </a:lnTo>
                <a:lnTo>
                  <a:pt x="102109" y="943215"/>
                </a:lnTo>
                <a:lnTo>
                  <a:pt x="104599" y="841475"/>
                </a:lnTo>
                <a:lnTo>
                  <a:pt x="107089" y="824345"/>
                </a:lnTo>
                <a:lnTo>
                  <a:pt x="109579" y="878113"/>
                </a:lnTo>
                <a:lnTo>
                  <a:pt x="112069" y="796239"/>
                </a:lnTo>
                <a:lnTo>
                  <a:pt x="114563" y="941251"/>
                </a:lnTo>
                <a:lnTo>
                  <a:pt x="117053" y="867469"/>
                </a:lnTo>
                <a:lnTo>
                  <a:pt x="119543" y="850149"/>
                </a:lnTo>
                <a:lnTo>
                  <a:pt x="122033" y="796559"/>
                </a:lnTo>
                <a:lnTo>
                  <a:pt x="124523" y="796097"/>
                </a:lnTo>
                <a:lnTo>
                  <a:pt x="127013" y="724599"/>
                </a:lnTo>
                <a:lnTo>
                  <a:pt x="129503" y="776813"/>
                </a:lnTo>
                <a:lnTo>
                  <a:pt x="131994" y="707824"/>
                </a:lnTo>
                <a:lnTo>
                  <a:pt x="134484" y="717159"/>
                </a:lnTo>
                <a:lnTo>
                  <a:pt x="136974" y="704451"/>
                </a:lnTo>
                <a:lnTo>
                  <a:pt x="139464" y="662580"/>
                </a:lnTo>
                <a:lnTo>
                  <a:pt x="141958" y="521934"/>
                </a:lnTo>
                <a:lnTo>
                  <a:pt x="144448" y="488482"/>
                </a:lnTo>
                <a:lnTo>
                  <a:pt x="146938" y="585624"/>
                </a:lnTo>
                <a:lnTo>
                  <a:pt x="149428" y="666168"/>
                </a:lnTo>
                <a:lnTo>
                  <a:pt x="151918" y="575611"/>
                </a:lnTo>
                <a:lnTo>
                  <a:pt x="154408" y="594705"/>
                </a:lnTo>
                <a:lnTo>
                  <a:pt x="156898" y="599230"/>
                </a:lnTo>
                <a:lnTo>
                  <a:pt x="159388" y="524918"/>
                </a:lnTo>
                <a:lnTo>
                  <a:pt x="161878" y="526628"/>
                </a:lnTo>
                <a:lnTo>
                  <a:pt x="164373" y="486280"/>
                </a:lnTo>
                <a:lnTo>
                  <a:pt x="166863" y="539124"/>
                </a:lnTo>
                <a:lnTo>
                  <a:pt x="169353" y="437910"/>
                </a:lnTo>
                <a:lnTo>
                  <a:pt x="171843" y="494515"/>
                </a:lnTo>
                <a:lnTo>
                  <a:pt x="174333" y="649341"/>
                </a:lnTo>
                <a:lnTo>
                  <a:pt x="176823" y="802345"/>
                </a:lnTo>
                <a:lnTo>
                  <a:pt x="179313" y="760758"/>
                </a:lnTo>
                <a:lnTo>
                  <a:pt x="181803" y="666190"/>
                </a:lnTo>
                <a:lnTo>
                  <a:pt x="184293" y="636408"/>
                </a:lnTo>
                <a:lnTo>
                  <a:pt x="186783" y="618864"/>
                </a:lnTo>
                <a:lnTo>
                  <a:pt x="189273" y="696018"/>
                </a:lnTo>
                <a:lnTo>
                  <a:pt x="191767" y="695647"/>
                </a:lnTo>
                <a:lnTo>
                  <a:pt x="194257" y="673137"/>
                </a:lnTo>
                <a:lnTo>
                  <a:pt x="196748" y="688440"/>
                </a:lnTo>
                <a:lnTo>
                  <a:pt x="199238" y="698121"/>
                </a:lnTo>
                <a:lnTo>
                  <a:pt x="201728" y="801753"/>
                </a:lnTo>
                <a:lnTo>
                  <a:pt x="204218" y="832260"/>
                </a:lnTo>
                <a:lnTo>
                  <a:pt x="206708" y="901862"/>
                </a:lnTo>
                <a:lnTo>
                  <a:pt x="209198" y="804668"/>
                </a:lnTo>
                <a:lnTo>
                  <a:pt x="211688" y="871299"/>
                </a:lnTo>
                <a:lnTo>
                  <a:pt x="214178" y="803839"/>
                </a:lnTo>
                <a:lnTo>
                  <a:pt x="216668" y="700466"/>
                </a:lnTo>
                <a:lnTo>
                  <a:pt x="219162" y="651591"/>
                </a:lnTo>
                <a:lnTo>
                  <a:pt x="221652" y="771467"/>
                </a:lnTo>
                <a:lnTo>
                  <a:pt x="224142" y="786666"/>
                </a:lnTo>
                <a:lnTo>
                  <a:pt x="226632" y="689779"/>
                </a:lnTo>
                <a:lnTo>
                  <a:pt x="229123" y="697007"/>
                </a:lnTo>
                <a:lnTo>
                  <a:pt x="231613" y="623904"/>
                </a:lnTo>
                <a:lnTo>
                  <a:pt x="234103" y="565818"/>
                </a:lnTo>
                <a:lnTo>
                  <a:pt x="236593" y="686247"/>
                </a:lnTo>
                <a:lnTo>
                  <a:pt x="239083" y="723205"/>
                </a:lnTo>
                <a:lnTo>
                  <a:pt x="241573" y="644168"/>
                </a:lnTo>
                <a:lnTo>
                  <a:pt x="244063" y="572230"/>
                </a:lnTo>
                <a:lnTo>
                  <a:pt x="246557" y="518855"/>
                </a:lnTo>
                <a:lnTo>
                  <a:pt x="249047" y="473806"/>
                </a:lnTo>
                <a:lnTo>
                  <a:pt x="251537" y="571436"/>
                </a:lnTo>
                <a:lnTo>
                  <a:pt x="254027" y="641171"/>
                </a:lnTo>
                <a:lnTo>
                  <a:pt x="256517" y="743793"/>
                </a:lnTo>
                <a:lnTo>
                  <a:pt x="259007" y="776420"/>
                </a:lnTo>
                <a:lnTo>
                  <a:pt x="261497" y="757749"/>
                </a:lnTo>
                <a:lnTo>
                  <a:pt x="263988" y="673487"/>
                </a:lnTo>
                <a:lnTo>
                  <a:pt x="266478" y="706230"/>
                </a:lnTo>
                <a:lnTo>
                  <a:pt x="268968" y="688790"/>
                </a:lnTo>
                <a:lnTo>
                  <a:pt x="271462" y="666427"/>
                </a:lnTo>
                <a:lnTo>
                  <a:pt x="273952" y="599973"/>
                </a:lnTo>
                <a:lnTo>
                  <a:pt x="276442" y="749091"/>
                </a:lnTo>
                <a:lnTo>
                  <a:pt x="278932" y="802176"/>
                </a:lnTo>
                <a:lnTo>
                  <a:pt x="281422" y="794106"/>
                </a:lnTo>
                <a:lnTo>
                  <a:pt x="283912" y="758660"/>
                </a:lnTo>
                <a:lnTo>
                  <a:pt x="286402" y="755935"/>
                </a:lnTo>
                <a:lnTo>
                  <a:pt x="288892" y="650990"/>
                </a:lnTo>
                <a:lnTo>
                  <a:pt x="291382" y="661030"/>
                </a:lnTo>
                <a:lnTo>
                  <a:pt x="293876" y="597123"/>
                </a:lnTo>
                <a:lnTo>
                  <a:pt x="296367" y="583159"/>
                </a:lnTo>
                <a:lnTo>
                  <a:pt x="298857" y="644595"/>
                </a:lnTo>
                <a:lnTo>
                  <a:pt x="301347" y="639038"/>
                </a:lnTo>
                <a:lnTo>
                  <a:pt x="303837" y="781018"/>
                </a:lnTo>
                <a:lnTo>
                  <a:pt x="306327" y="776217"/>
                </a:lnTo>
                <a:lnTo>
                  <a:pt x="308817" y="630286"/>
                </a:lnTo>
                <a:lnTo>
                  <a:pt x="311307" y="570291"/>
                </a:lnTo>
                <a:lnTo>
                  <a:pt x="313797" y="651418"/>
                </a:lnTo>
                <a:lnTo>
                  <a:pt x="316287" y="596294"/>
                </a:lnTo>
                <a:lnTo>
                  <a:pt x="318777" y="579303"/>
                </a:lnTo>
                <a:lnTo>
                  <a:pt x="321271" y="628636"/>
                </a:lnTo>
                <a:lnTo>
                  <a:pt x="323761" y="724414"/>
                </a:lnTo>
                <a:lnTo>
                  <a:pt x="326251" y="747696"/>
                </a:lnTo>
                <a:lnTo>
                  <a:pt x="328742" y="747705"/>
                </a:lnTo>
                <a:lnTo>
                  <a:pt x="331232" y="705976"/>
                </a:lnTo>
                <a:lnTo>
                  <a:pt x="333722" y="552877"/>
                </a:lnTo>
                <a:lnTo>
                  <a:pt x="336212" y="581458"/>
                </a:lnTo>
                <a:lnTo>
                  <a:pt x="338702" y="628917"/>
                </a:lnTo>
                <a:lnTo>
                  <a:pt x="341192" y="692288"/>
                </a:lnTo>
                <a:lnTo>
                  <a:pt x="343682" y="725398"/>
                </a:lnTo>
                <a:lnTo>
                  <a:pt x="346172" y="760361"/>
                </a:lnTo>
                <a:lnTo>
                  <a:pt x="348666" y="852507"/>
                </a:lnTo>
                <a:lnTo>
                  <a:pt x="351156" y="728170"/>
                </a:lnTo>
                <a:lnTo>
                  <a:pt x="353646" y="673884"/>
                </a:lnTo>
                <a:lnTo>
                  <a:pt x="356136" y="618286"/>
                </a:lnTo>
                <a:lnTo>
                  <a:pt x="358626" y="612513"/>
                </a:lnTo>
                <a:lnTo>
                  <a:pt x="361116" y="706744"/>
                </a:lnTo>
                <a:lnTo>
                  <a:pt x="363607" y="668141"/>
                </a:lnTo>
                <a:lnTo>
                  <a:pt x="366097" y="710017"/>
                </a:lnTo>
                <a:lnTo>
                  <a:pt x="368587" y="798938"/>
                </a:lnTo>
                <a:lnTo>
                  <a:pt x="371077" y="790254"/>
                </a:lnTo>
                <a:lnTo>
                  <a:pt x="373567" y="775241"/>
                </a:lnTo>
                <a:lnTo>
                  <a:pt x="376061" y="803208"/>
                </a:lnTo>
                <a:lnTo>
                  <a:pt x="378551" y="890212"/>
                </a:lnTo>
                <a:lnTo>
                  <a:pt x="381041" y="851320"/>
                </a:lnTo>
                <a:lnTo>
                  <a:pt x="383531" y="901572"/>
                </a:lnTo>
                <a:lnTo>
                  <a:pt x="386021" y="774688"/>
                </a:lnTo>
                <a:lnTo>
                  <a:pt x="388511" y="793411"/>
                </a:lnTo>
                <a:lnTo>
                  <a:pt x="391001" y="817402"/>
                </a:lnTo>
                <a:lnTo>
                  <a:pt x="393491" y="762429"/>
                </a:lnTo>
                <a:lnTo>
                  <a:pt x="395981" y="815143"/>
                </a:lnTo>
                <a:lnTo>
                  <a:pt x="398472" y="766389"/>
                </a:lnTo>
                <a:lnTo>
                  <a:pt x="400966" y="766661"/>
                </a:lnTo>
                <a:lnTo>
                  <a:pt x="403456" y="804789"/>
                </a:lnTo>
                <a:lnTo>
                  <a:pt x="405946" y="770271"/>
                </a:lnTo>
                <a:lnTo>
                  <a:pt x="408436" y="800622"/>
                </a:lnTo>
                <a:lnTo>
                  <a:pt x="410926" y="700043"/>
                </a:lnTo>
                <a:lnTo>
                  <a:pt x="413416" y="799862"/>
                </a:lnTo>
                <a:lnTo>
                  <a:pt x="415906" y="781606"/>
                </a:lnTo>
                <a:lnTo>
                  <a:pt x="418396" y="695945"/>
                </a:lnTo>
                <a:lnTo>
                  <a:pt x="420886" y="664234"/>
                </a:lnTo>
                <a:lnTo>
                  <a:pt x="423380" y="527422"/>
                </a:lnTo>
                <a:lnTo>
                  <a:pt x="425870" y="637419"/>
                </a:lnTo>
                <a:lnTo>
                  <a:pt x="428361" y="518907"/>
                </a:lnTo>
                <a:lnTo>
                  <a:pt x="430851" y="319534"/>
                </a:lnTo>
                <a:lnTo>
                  <a:pt x="433341" y="287122"/>
                </a:lnTo>
                <a:lnTo>
                  <a:pt x="435831" y="205831"/>
                </a:lnTo>
                <a:lnTo>
                  <a:pt x="438321" y="200927"/>
                </a:lnTo>
                <a:lnTo>
                  <a:pt x="440811" y="232630"/>
                </a:lnTo>
                <a:lnTo>
                  <a:pt x="443301" y="336899"/>
                </a:lnTo>
                <a:lnTo>
                  <a:pt x="445791" y="285225"/>
                </a:lnTo>
                <a:lnTo>
                  <a:pt x="448281" y="302086"/>
                </a:lnTo>
                <a:lnTo>
                  <a:pt x="450775" y="293976"/>
                </a:lnTo>
                <a:lnTo>
                  <a:pt x="453265" y="201901"/>
                </a:lnTo>
                <a:lnTo>
                  <a:pt x="455755" y="136119"/>
                </a:lnTo>
                <a:lnTo>
                  <a:pt x="458245" y="137226"/>
                </a:lnTo>
                <a:lnTo>
                  <a:pt x="460735" y="130102"/>
                </a:lnTo>
                <a:lnTo>
                  <a:pt x="463226" y="298196"/>
                </a:lnTo>
                <a:lnTo>
                  <a:pt x="465716" y="218027"/>
                </a:lnTo>
                <a:lnTo>
                  <a:pt x="468206" y="208078"/>
                </a:lnTo>
                <a:lnTo>
                  <a:pt x="470696" y="113536"/>
                </a:lnTo>
                <a:lnTo>
                  <a:pt x="473186" y="236845"/>
                </a:lnTo>
                <a:lnTo>
                  <a:pt x="475676" y="333161"/>
                </a:lnTo>
                <a:lnTo>
                  <a:pt x="478170" y="295723"/>
                </a:lnTo>
                <a:lnTo>
                  <a:pt x="480660" y="357630"/>
                </a:lnTo>
                <a:lnTo>
                  <a:pt x="483150" y="314340"/>
                </a:lnTo>
                <a:lnTo>
                  <a:pt x="485640" y="365972"/>
                </a:lnTo>
                <a:lnTo>
                  <a:pt x="488130" y="350358"/>
                </a:lnTo>
                <a:lnTo>
                  <a:pt x="490620" y="365985"/>
                </a:lnTo>
                <a:lnTo>
                  <a:pt x="493110" y="310029"/>
                </a:lnTo>
                <a:lnTo>
                  <a:pt x="495601" y="395183"/>
                </a:lnTo>
                <a:lnTo>
                  <a:pt x="498091" y="474116"/>
                </a:lnTo>
                <a:lnTo>
                  <a:pt x="500581" y="536714"/>
                </a:lnTo>
                <a:lnTo>
                  <a:pt x="503075" y="541032"/>
                </a:lnTo>
                <a:lnTo>
                  <a:pt x="505565" y="565412"/>
                </a:lnTo>
                <a:lnTo>
                  <a:pt x="508055" y="601286"/>
                </a:lnTo>
                <a:lnTo>
                  <a:pt x="510545" y="583638"/>
                </a:lnTo>
                <a:lnTo>
                  <a:pt x="513035" y="413142"/>
                </a:lnTo>
                <a:lnTo>
                  <a:pt x="515525" y="410577"/>
                </a:lnTo>
                <a:lnTo>
                  <a:pt x="518015" y="424123"/>
                </a:lnTo>
                <a:lnTo>
                  <a:pt x="520505" y="328886"/>
                </a:lnTo>
                <a:lnTo>
                  <a:pt x="522995" y="232757"/>
                </a:lnTo>
                <a:lnTo>
                  <a:pt x="525485" y="278555"/>
                </a:lnTo>
                <a:lnTo>
                  <a:pt x="527975" y="476677"/>
                </a:lnTo>
                <a:lnTo>
                  <a:pt x="530470" y="454862"/>
                </a:lnTo>
                <a:lnTo>
                  <a:pt x="532960" y="179810"/>
                </a:lnTo>
                <a:lnTo>
                  <a:pt x="535450" y="217699"/>
                </a:lnTo>
                <a:lnTo>
                  <a:pt x="537940" y="438964"/>
                </a:lnTo>
                <a:lnTo>
                  <a:pt x="540430" y="417862"/>
                </a:lnTo>
                <a:lnTo>
                  <a:pt x="542920" y="469531"/>
                </a:lnTo>
                <a:lnTo>
                  <a:pt x="545410" y="511614"/>
                </a:lnTo>
                <a:lnTo>
                  <a:pt x="547900" y="515379"/>
                </a:lnTo>
                <a:lnTo>
                  <a:pt x="550390" y="513281"/>
                </a:lnTo>
                <a:lnTo>
                  <a:pt x="552884" y="536663"/>
                </a:lnTo>
                <a:lnTo>
                  <a:pt x="555374" y="618895"/>
                </a:lnTo>
                <a:lnTo>
                  <a:pt x="557864" y="627371"/>
                </a:lnTo>
                <a:lnTo>
                  <a:pt x="560354" y="628027"/>
                </a:lnTo>
                <a:lnTo>
                  <a:pt x="562845" y="662200"/>
                </a:lnTo>
                <a:lnTo>
                  <a:pt x="565335" y="590050"/>
                </a:lnTo>
                <a:lnTo>
                  <a:pt x="567825" y="494493"/>
                </a:lnTo>
                <a:lnTo>
                  <a:pt x="570315" y="479626"/>
                </a:lnTo>
                <a:lnTo>
                  <a:pt x="572805" y="453230"/>
                </a:lnTo>
                <a:lnTo>
                  <a:pt x="575295" y="491816"/>
                </a:lnTo>
                <a:lnTo>
                  <a:pt x="577785" y="457337"/>
                </a:lnTo>
                <a:lnTo>
                  <a:pt x="580279" y="436373"/>
                </a:lnTo>
                <a:lnTo>
                  <a:pt x="582769" y="465632"/>
                </a:lnTo>
                <a:lnTo>
                  <a:pt x="585259" y="570136"/>
                </a:lnTo>
                <a:lnTo>
                  <a:pt x="587749" y="643222"/>
                </a:lnTo>
                <a:lnTo>
                  <a:pt x="590239" y="670685"/>
                </a:lnTo>
                <a:lnTo>
                  <a:pt x="592729" y="619119"/>
                </a:lnTo>
                <a:lnTo>
                  <a:pt x="595220" y="511243"/>
                </a:lnTo>
                <a:lnTo>
                  <a:pt x="597710" y="620868"/>
                </a:lnTo>
                <a:lnTo>
                  <a:pt x="600200" y="566409"/>
                </a:lnTo>
                <a:lnTo>
                  <a:pt x="602690" y="635385"/>
                </a:lnTo>
                <a:lnTo>
                  <a:pt x="605184" y="740213"/>
                </a:lnTo>
                <a:lnTo>
                  <a:pt x="607674" y="777378"/>
                </a:lnTo>
                <a:lnTo>
                  <a:pt x="610164" y="736672"/>
                </a:lnTo>
                <a:lnTo>
                  <a:pt x="612654" y="677995"/>
                </a:lnTo>
                <a:lnTo>
                  <a:pt x="615144" y="697802"/>
                </a:lnTo>
                <a:lnTo>
                  <a:pt x="617634" y="721888"/>
                </a:lnTo>
                <a:lnTo>
                  <a:pt x="620124" y="652800"/>
                </a:lnTo>
                <a:lnTo>
                  <a:pt x="622614" y="650662"/>
                </a:lnTo>
                <a:lnTo>
                  <a:pt x="625104" y="652493"/>
                </a:lnTo>
                <a:lnTo>
                  <a:pt x="627594" y="689541"/>
                </a:lnTo>
                <a:lnTo>
                  <a:pt x="630085" y="776972"/>
                </a:lnTo>
                <a:lnTo>
                  <a:pt x="632579" y="713822"/>
                </a:lnTo>
                <a:lnTo>
                  <a:pt x="635069" y="624681"/>
                </a:lnTo>
                <a:lnTo>
                  <a:pt x="637559" y="633528"/>
                </a:lnTo>
                <a:lnTo>
                  <a:pt x="640049" y="620631"/>
                </a:lnTo>
                <a:lnTo>
                  <a:pt x="642539" y="527392"/>
                </a:lnTo>
                <a:lnTo>
                  <a:pt x="645029" y="548170"/>
                </a:lnTo>
                <a:lnTo>
                  <a:pt x="647519" y="649000"/>
                </a:lnTo>
                <a:lnTo>
                  <a:pt x="650009" y="681493"/>
                </a:lnTo>
                <a:lnTo>
                  <a:pt x="652499" y="699503"/>
                </a:lnTo>
                <a:lnTo>
                  <a:pt x="654989" y="768133"/>
                </a:lnTo>
                <a:lnTo>
                  <a:pt x="657479" y="685098"/>
                </a:lnTo>
                <a:lnTo>
                  <a:pt x="659974" y="647242"/>
                </a:lnTo>
                <a:lnTo>
                  <a:pt x="662464" y="678785"/>
                </a:lnTo>
                <a:lnTo>
                  <a:pt x="664954" y="725718"/>
                </a:lnTo>
                <a:lnTo>
                  <a:pt x="667444" y="786791"/>
                </a:lnTo>
                <a:lnTo>
                  <a:pt x="669934" y="693212"/>
                </a:lnTo>
                <a:lnTo>
                  <a:pt x="672424" y="752481"/>
                </a:lnTo>
                <a:lnTo>
                  <a:pt x="674914" y="873385"/>
                </a:lnTo>
                <a:lnTo>
                  <a:pt x="677404" y="832260"/>
                </a:lnTo>
                <a:lnTo>
                  <a:pt x="679894" y="717773"/>
                </a:lnTo>
                <a:lnTo>
                  <a:pt x="682388" y="754635"/>
                </a:lnTo>
                <a:lnTo>
                  <a:pt x="684878" y="627246"/>
                </a:lnTo>
                <a:lnTo>
                  <a:pt x="687368" y="590348"/>
                </a:lnTo>
                <a:lnTo>
                  <a:pt x="689858" y="575775"/>
                </a:lnTo>
                <a:lnTo>
                  <a:pt x="692348" y="545022"/>
                </a:lnTo>
                <a:lnTo>
                  <a:pt x="694839" y="600457"/>
                </a:lnTo>
                <a:lnTo>
                  <a:pt x="697329" y="634750"/>
                </a:lnTo>
                <a:lnTo>
                  <a:pt x="699819" y="735045"/>
                </a:lnTo>
                <a:lnTo>
                  <a:pt x="702309" y="728589"/>
                </a:lnTo>
                <a:lnTo>
                  <a:pt x="704799" y="687214"/>
                </a:lnTo>
                <a:lnTo>
                  <a:pt x="707289" y="671479"/>
                </a:lnTo>
                <a:lnTo>
                  <a:pt x="709779" y="646884"/>
                </a:lnTo>
                <a:lnTo>
                  <a:pt x="712273" y="619041"/>
                </a:lnTo>
                <a:lnTo>
                  <a:pt x="714763" y="573344"/>
                </a:lnTo>
                <a:lnTo>
                  <a:pt x="717253" y="497852"/>
                </a:lnTo>
                <a:lnTo>
                  <a:pt x="719743" y="464798"/>
                </a:lnTo>
                <a:lnTo>
                  <a:pt x="722233" y="633835"/>
                </a:lnTo>
                <a:lnTo>
                  <a:pt x="724723" y="655023"/>
                </a:lnTo>
                <a:lnTo>
                  <a:pt x="727213" y="620933"/>
                </a:lnTo>
                <a:lnTo>
                  <a:pt x="729704" y="734876"/>
                </a:lnTo>
                <a:lnTo>
                  <a:pt x="732194" y="725428"/>
                </a:lnTo>
                <a:lnTo>
                  <a:pt x="734688" y="650325"/>
                </a:lnTo>
                <a:lnTo>
                  <a:pt x="737178" y="647398"/>
                </a:lnTo>
                <a:lnTo>
                  <a:pt x="739668" y="946070"/>
                </a:lnTo>
                <a:lnTo>
                  <a:pt x="742158" y="725705"/>
                </a:lnTo>
                <a:lnTo>
                  <a:pt x="744648" y="742484"/>
                </a:lnTo>
                <a:lnTo>
                  <a:pt x="747138" y="779554"/>
                </a:lnTo>
                <a:lnTo>
                  <a:pt x="749628" y="737428"/>
                </a:lnTo>
                <a:lnTo>
                  <a:pt x="752118" y="731275"/>
                </a:lnTo>
                <a:lnTo>
                  <a:pt x="754608" y="796377"/>
                </a:lnTo>
                <a:lnTo>
                  <a:pt x="757098" y="780828"/>
                </a:lnTo>
                <a:lnTo>
                  <a:pt x="759593" y="834549"/>
                </a:lnTo>
                <a:lnTo>
                  <a:pt x="762083" y="822363"/>
                </a:lnTo>
                <a:lnTo>
                  <a:pt x="764573" y="815441"/>
                </a:lnTo>
                <a:lnTo>
                  <a:pt x="767063" y="787223"/>
                </a:lnTo>
                <a:lnTo>
                  <a:pt x="769553" y="819492"/>
                </a:lnTo>
                <a:lnTo>
                  <a:pt x="772043" y="725692"/>
                </a:lnTo>
                <a:lnTo>
                  <a:pt x="774533" y="657688"/>
                </a:lnTo>
                <a:lnTo>
                  <a:pt x="777023" y="594852"/>
                </a:lnTo>
                <a:lnTo>
                  <a:pt x="779513" y="636836"/>
                </a:lnTo>
                <a:lnTo>
                  <a:pt x="782003" y="711317"/>
                </a:lnTo>
                <a:lnTo>
                  <a:pt x="784493" y="607141"/>
                </a:lnTo>
                <a:lnTo>
                  <a:pt x="786983" y="535950"/>
                </a:lnTo>
                <a:lnTo>
                  <a:pt x="789477" y="591765"/>
                </a:lnTo>
                <a:lnTo>
                  <a:pt x="791967" y="570438"/>
                </a:lnTo>
                <a:lnTo>
                  <a:pt x="794458" y="503457"/>
                </a:lnTo>
                <a:lnTo>
                  <a:pt x="796948" y="502071"/>
                </a:lnTo>
                <a:lnTo>
                  <a:pt x="799438" y="478776"/>
                </a:lnTo>
                <a:lnTo>
                  <a:pt x="801928" y="629003"/>
                </a:lnTo>
                <a:lnTo>
                  <a:pt x="804418" y="501130"/>
                </a:lnTo>
                <a:lnTo>
                  <a:pt x="806908" y="369819"/>
                </a:lnTo>
                <a:lnTo>
                  <a:pt x="809398" y="358174"/>
                </a:lnTo>
                <a:lnTo>
                  <a:pt x="811892" y="388711"/>
                </a:lnTo>
                <a:lnTo>
                  <a:pt x="814382" y="423674"/>
                </a:lnTo>
                <a:lnTo>
                  <a:pt x="816872" y="568879"/>
                </a:lnTo>
                <a:lnTo>
                  <a:pt x="819362" y="546408"/>
                </a:lnTo>
                <a:lnTo>
                  <a:pt x="821852" y="547790"/>
                </a:lnTo>
                <a:lnTo>
                  <a:pt x="824342" y="505474"/>
                </a:lnTo>
                <a:lnTo>
                  <a:pt x="826832" y="370968"/>
                </a:lnTo>
                <a:lnTo>
                  <a:pt x="829323" y="489743"/>
                </a:lnTo>
                <a:lnTo>
                  <a:pt x="831813" y="510457"/>
                </a:lnTo>
                <a:lnTo>
                  <a:pt x="834303" y="363640"/>
                </a:lnTo>
                <a:lnTo>
                  <a:pt x="836793" y="315397"/>
                </a:lnTo>
                <a:lnTo>
                  <a:pt x="839283" y="278906"/>
                </a:lnTo>
                <a:lnTo>
                  <a:pt x="841777" y="259777"/>
                </a:lnTo>
                <a:lnTo>
                  <a:pt x="844267" y="223220"/>
                </a:lnTo>
                <a:lnTo>
                  <a:pt x="846757" y="297602"/>
                </a:lnTo>
                <a:lnTo>
                  <a:pt x="849247" y="347370"/>
                </a:lnTo>
                <a:lnTo>
                  <a:pt x="851737" y="331269"/>
                </a:lnTo>
                <a:lnTo>
                  <a:pt x="854227" y="456948"/>
                </a:lnTo>
                <a:lnTo>
                  <a:pt x="856717" y="505154"/>
                </a:lnTo>
                <a:lnTo>
                  <a:pt x="859207" y="501018"/>
                </a:lnTo>
                <a:lnTo>
                  <a:pt x="861697" y="291735"/>
                </a:lnTo>
                <a:lnTo>
                  <a:pt x="864192" y="219377"/>
                </a:lnTo>
                <a:lnTo>
                  <a:pt x="866682" y="204285"/>
                </a:lnTo>
                <a:lnTo>
                  <a:pt x="869172" y="301220"/>
                </a:lnTo>
                <a:lnTo>
                  <a:pt x="871662" y="386055"/>
                </a:lnTo>
                <a:lnTo>
                  <a:pt x="874152" y="484933"/>
                </a:lnTo>
                <a:lnTo>
                  <a:pt x="876642" y="550036"/>
                </a:lnTo>
                <a:lnTo>
                  <a:pt x="879132" y="550605"/>
                </a:lnTo>
                <a:lnTo>
                  <a:pt x="881622" y="661436"/>
                </a:lnTo>
                <a:lnTo>
                  <a:pt x="884112" y="564022"/>
                </a:lnTo>
                <a:lnTo>
                  <a:pt x="886602" y="540389"/>
                </a:lnTo>
                <a:lnTo>
                  <a:pt x="889096" y="559276"/>
                </a:lnTo>
                <a:lnTo>
                  <a:pt x="891586" y="485041"/>
                </a:lnTo>
                <a:lnTo>
                  <a:pt x="894077" y="474065"/>
                </a:lnTo>
                <a:lnTo>
                  <a:pt x="896567" y="620462"/>
                </a:lnTo>
                <a:lnTo>
                  <a:pt x="899057" y="516502"/>
                </a:lnTo>
                <a:lnTo>
                  <a:pt x="901547" y="574234"/>
                </a:lnTo>
                <a:lnTo>
                  <a:pt x="904037" y="504774"/>
                </a:lnTo>
                <a:lnTo>
                  <a:pt x="906527" y="519887"/>
                </a:lnTo>
                <a:lnTo>
                  <a:pt x="909017" y="400507"/>
                </a:lnTo>
                <a:lnTo>
                  <a:pt x="911507" y="392878"/>
                </a:lnTo>
                <a:lnTo>
                  <a:pt x="913997" y="355061"/>
                </a:lnTo>
                <a:lnTo>
                  <a:pt x="916487" y="340621"/>
                </a:lnTo>
                <a:lnTo>
                  <a:pt x="918981" y="365221"/>
                </a:lnTo>
                <a:lnTo>
                  <a:pt x="921471" y="368174"/>
                </a:lnTo>
                <a:lnTo>
                  <a:pt x="923961" y="504105"/>
                </a:lnTo>
                <a:lnTo>
                  <a:pt x="926451" y="550528"/>
                </a:lnTo>
                <a:lnTo>
                  <a:pt x="928942" y="459487"/>
                </a:lnTo>
                <a:lnTo>
                  <a:pt x="931432" y="411259"/>
                </a:lnTo>
                <a:lnTo>
                  <a:pt x="933922" y="369396"/>
                </a:lnTo>
                <a:lnTo>
                  <a:pt x="936412" y="512115"/>
                </a:lnTo>
                <a:lnTo>
                  <a:pt x="938902" y="536775"/>
                </a:lnTo>
                <a:lnTo>
                  <a:pt x="941396" y="467009"/>
                </a:lnTo>
                <a:lnTo>
                  <a:pt x="943886" y="426502"/>
                </a:lnTo>
                <a:lnTo>
                  <a:pt x="946376" y="373943"/>
                </a:lnTo>
                <a:lnTo>
                  <a:pt x="948866" y="436191"/>
                </a:lnTo>
                <a:lnTo>
                  <a:pt x="951356" y="489065"/>
                </a:lnTo>
                <a:lnTo>
                  <a:pt x="953846" y="550903"/>
                </a:lnTo>
                <a:lnTo>
                  <a:pt x="956336" y="595007"/>
                </a:lnTo>
                <a:lnTo>
                  <a:pt x="958826" y="617176"/>
                </a:lnTo>
                <a:lnTo>
                  <a:pt x="961317" y="599105"/>
                </a:lnTo>
                <a:lnTo>
                  <a:pt x="963807" y="573435"/>
                </a:lnTo>
                <a:lnTo>
                  <a:pt x="966297" y="453299"/>
                </a:lnTo>
                <a:lnTo>
                  <a:pt x="968787" y="502227"/>
                </a:lnTo>
                <a:lnTo>
                  <a:pt x="971281" y="590206"/>
                </a:lnTo>
                <a:lnTo>
                  <a:pt x="973771" y="646012"/>
                </a:lnTo>
                <a:lnTo>
                  <a:pt x="976261" y="704132"/>
                </a:lnTo>
                <a:lnTo>
                  <a:pt x="978751" y="644371"/>
                </a:lnTo>
                <a:lnTo>
                  <a:pt x="981241" y="648905"/>
                </a:lnTo>
                <a:lnTo>
                  <a:pt x="983731" y="652506"/>
                </a:lnTo>
                <a:lnTo>
                  <a:pt x="986221" y="665408"/>
                </a:lnTo>
                <a:lnTo>
                  <a:pt x="988711" y="690694"/>
                </a:lnTo>
                <a:lnTo>
                  <a:pt x="991201" y="843029"/>
                </a:lnTo>
                <a:lnTo>
                  <a:pt x="993696" y="810800"/>
                </a:lnTo>
                <a:lnTo>
                  <a:pt x="996186" y="798558"/>
                </a:lnTo>
                <a:lnTo>
                  <a:pt x="998676" y="682477"/>
                </a:lnTo>
                <a:lnTo>
                  <a:pt x="1001166" y="671237"/>
                </a:lnTo>
                <a:lnTo>
                  <a:pt x="1003656" y="754476"/>
                </a:lnTo>
                <a:lnTo>
                  <a:pt x="1006146" y="803640"/>
                </a:lnTo>
                <a:lnTo>
                  <a:pt x="1008636" y="867953"/>
                </a:lnTo>
                <a:lnTo>
                  <a:pt x="1011126" y="962215"/>
                </a:lnTo>
                <a:lnTo>
                  <a:pt x="1013616" y="924445"/>
                </a:lnTo>
                <a:lnTo>
                  <a:pt x="1016106" y="879313"/>
                </a:lnTo>
                <a:lnTo>
                  <a:pt x="1018596" y="753007"/>
                </a:lnTo>
                <a:lnTo>
                  <a:pt x="1021090" y="713463"/>
                </a:lnTo>
                <a:lnTo>
                  <a:pt x="1023580" y="749868"/>
                </a:lnTo>
                <a:lnTo>
                  <a:pt x="1026070" y="786390"/>
                </a:lnTo>
                <a:lnTo>
                  <a:pt x="1028561" y="754881"/>
                </a:lnTo>
                <a:lnTo>
                  <a:pt x="1031051" y="602616"/>
                </a:lnTo>
                <a:lnTo>
                  <a:pt x="1033541" y="543101"/>
                </a:lnTo>
                <a:lnTo>
                  <a:pt x="1036031" y="468896"/>
                </a:lnTo>
                <a:lnTo>
                  <a:pt x="1038521" y="419900"/>
                </a:lnTo>
                <a:lnTo>
                  <a:pt x="1041011" y="584722"/>
                </a:lnTo>
                <a:lnTo>
                  <a:pt x="1043501" y="640986"/>
                </a:lnTo>
                <a:lnTo>
                  <a:pt x="1045995" y="761700"/>
                </a:lnTo>
                <a:lnTo>
                  <a:pt x="1048485" y="819954"/>
                </a:lnTo>
                <a:lnTo>
                  <a:pt x="1050975" y="747351"/>
                </a:lnTo>
                <a:lnTo>
                  <a:pt x="1053465" y="740382"/>
                </a:lnTo>
                <a:lnTo>
                  <a:pt x="1055955" y="825887"/>
                </a:lnTo>
                <a:lnTo>
                  <a:pt x="1058445" y="822527"/>
                </a:lnTo>
                <a:lnTo>
                  <a:pt x="1060936" y="705838"/>
                </a:lnTo>
                <a:lnTo>
                  <a:pt x="1063426" y="784041"/>
                </a:lnTo>
                <a:lnTo>
                  <a:pt x="1065916" y="793035"/>
                </a:lnTo>
                <a:lnTo>
                  <a:pt x="1068406" y="802854"/>
                </a:lnTo>
                <a:lnTo>
                  <a:pt x="1070900" y="852213"/>
                </a:lnTo>
                <a:lnTo>
                  <a:pt x="1073390" y="858690"/>
                </a:lnTo>
                <a:lnTo>
                  <a:pt x="1075880" y="828145"/>
                </a:lnTo>
                <a:lnTo>
                  <a:pt x="1078370" y="802194"/>
                </a:lnTo>
                <a:lnTo>
                  <a:pt x="1080860" y="776709"/>
                </a:lnTo>
                <a:lnTo>
                  <a:pt x="1083350" y="781990"/>
                </a:lnTo>
                <a:lnTo>
                  <a:pt x="1085840" y="825498"/>
                </a:lnTo>
                <a:lnTo>
                  <a:pt x="1088330" y="717630"/>
                </a:lnTo>
                <a:lnTo>
                  <a:pt x="1090821" y="720942"/>
                </a:lnTo>
                <a:lnTo>
                  <a:pt x="1093311" y="623627"/>
                </a:lnTo>
                <a:lnTo>
                  <a:pt x="1095801" y="556875"/>
                </a:lnTo>
                <a:lnTo>
                  <a:pt x="1098295" y="624180"/>
                </a:lnTo>
                <a:lnTo>
                  <a:pt x="1100785" y="720229"/>
                </a:lnTo>
                <a:lnTo>
                  <a:pt x="1103275" y="812587"/>
                </a:lnTo>
                <a:lnTo>
                  <a:pt x="1105765" y="710872"/>
                </a:lnTo>
                <a:lnTo>
                  <a:pt x="1108255" y="567299"/>
                </a:lnTo>
                <a:lnTo>
                  <a:pt x="1110745" y="552726"/>
                </a:lnTo>
                <a:lnTo>
                  <a:pt x="1113235" y="526338"/>
                </a:lnTo>
                <a:lnTo>
                  <a:pt x="1115725" y="542155"/>
                </a:lnTo>
                <a:lnTo>
                  <a:pt x="1118215" y="551344"/>
                </a:lnTo>
                <a:lnTo>
                  <a:pt x="1120705" y="568849"/>
                </a:lnTo>
                <a:lnTo>
                  <a:pt x="1123199" y="570162"/>
                </a:lnTo>
                <a:lnTo>
                  <a:pt x="1125690" y="697210"/>
                </a:lnTo>
                <a:lnTo>
                  <a:pt x="1128180" y="625717"/>
                </a:lnTo>
                <a:lnTo>
                  <a:pt x="1130670" y="652130"/>
                </a:lnTo>
                <a:lnTo>
                  <a:pt x="1133160" y="717250"/>
                </a:lnTo>
                <a:lnTo>
                  <a:pt x="1135650" y="758098"/>
                </a:lnTo>
                <a:lnTo>
                  <a:pt x="1138140" y="783618"/>
                </a:lnTo>
                <a:lnTo>
                  <a:pt x="1140630" y="838366"/>
                </a:lnTo>
                <a:lnTo>
                  <a:pt x="1143120" y="866981"/>
                </a:lnTo>
                <a:lnTo>
                  <a:pt x="1145610" y="1033064"/>
                </a:lnTo>
                <a:lnTo>
                  <a:pt x="1148100" y="767615"/>
                </a:lnTo>
                <a:lnTo>
                  <a:pt x="1150594" y="723792"/>
                </a:lnTo>
                <a:lnTo>
                  <a:pt x="1153084" y="779714"/>
                </a:lnTo>
                <a:lnTo>
                  <a:pt x="1155574" y="620825"/>
                </a:lnTo>
                <a:lnTo>
                  <a:pt x="1158065" y="561681"/>
                </a:lnTo>
                <a:lnTo>
                  <a:pt x="1160555" y="537332"/>
                </a:lnTo>
                <a:lnTo>
                  <a:pt x="1163045" y="366831"/>
                </a:lnTo>
                <a:lnTo>
                  <a:pt x="1165535" y="301693"/>
                </a:lnTo>
                <a:lnTo>
                  <a:pt x="1168025" y="438812"/>
                </a:lnTo>
                <a:lnTo>
                  <a:pt x="1170515" y="484367"/>
                </a:lnTo>
                <a:lnTo>
                  <a:pt x="1173005" y="477152"/>
                </a:lnTo>
                <a:lnTo>
                  <a:pt x="1175499" y="440294"/>
                </a:lnTo>
                <a:lnTo>
                  <a:pt x="1177989" y="437232"/>
                </a:lnTo>
                <a:lnTo>
                  <a:pt x="1180479" y="473460"/>
                </a:lnTo>
                <a:lnTo>
                  <a:pt x="1182969" y="461231"/>
                </a:lnTo>
                <a:lnTo>
                  <a:pt x="1185459" y="464967"/>
                </a:lnTo>
                <a:lnTo>
                  <a:pt x="1187949" y="569389"/>
                </a:lnTo>
                <a:lnTo>
                  <a:pt x="1190440" y="615665"/>
                </a:lnTo>
                <a:lnTo>
                  <a:pt x="1192930" y="754134"/>
                </a:lnTo>
                <a:lnTo>
                  <a:pt x="1195420" y="607810"/>
                </a:lnTo>
                <a:lnTo>
                  <a:pt x="1197910" y="579212"/>
                </a:lnTo>
                <a:lnTo>
                  <a:pt x="1200404" y="668539"/>
                </a:lnTo>
                <a:lnTo>
                  <a:pt x="1202894" y="635623"/>
                </a:lnTo>
                <a:lnTo>
                  <a:pt x="1205384" y="618169"/>
                </a:lnTo>
                <a:lnTo>
                  <a:pt x="1207874" y="591998"/>
                </a:lnTo>
                <a:lnTo>
                  <a:pt x="1210364" y="664251"/>
                </a:lnTo>
                <a:lnTo>
                  <a:pt x="1212854" y="715760"/>
                </a:lnTo>
                <a:lnTo>
                  <a:pt x="1215344" y="729500"/>
                </a:lnTo>
                <a:lnTo>
                  <a:pt x="1217834" y="543053"/>
                </a:lnTo>
                <a:lnTo>
                  <a:pt x="1220324" y="494061"/>
                </a:lnTo>
                <a:lnTo>
                  <a:pt x="1222814" y="556050"/>
                </a:lnTo>
                <a:lnTo>
                  <a:pt x="1225304" y="581138"/>
                </a:lnTo>
                <a:lnTo>
                  <a:pt x="1227799" y="654505"/>
                </a:lnTo>
                <a:lnTo>
                  <a:pt x="1230289" y="783471"/>
                </a:lnTo>
                <a:lnTo>
                  <a:pt x="1232779" y="619870"/>
                </a:lnTo>
                <a:lnTo>
                  <a:pt x="1235269" y="471914"/>
                </a:lnTo>
                <a:lnTo>
                  <a:pt x="1237759" y="476975"/>
                </a:lnTo>
                <a:lnTo>
                  <a:pt x="1240249" y="566060"/>
                </a:lnTo>
                <a:lnTo>
                  <a:pt x="1242739" y="597287"/>
                </a:lnTo>
                <a:lnTo>
                  <a:pt x="1245229" y="633252"/>
                </a:lnTo>
                <a:lnTo>
                  <a:pt x="1247719" y="567420"/>
                </a:lnTo>
                <a:lnTo>
                  <a:pt x="1250209" y="517793"/>
                </a:lnTo>
                <a:lnTo>
                  <a:pt x="1252703" y="419990"/>
                </a:lnTo>
                <a:lnTo>
                  <a:pt x="1255194" y="443208"/>
                </a:lnTo>
                <a:lnTo>
                  <a:pt x="1257684" y="464526"/>
                </a:lnTo>
                <a:lnTo>
                  <a:pt x="1260174" y="431424"/>
                </a:lnTo>
                <a:lnTo>
                  <a:pt x="1262664" y="437681"/>
                </a:lnTo>
                <a:lnTo>
                  <a:pt x="1265154" y="320576"/>
                </a:lnTo>
                <a:lnTo>
                  <a:pt x="1267644" y="266963"/>
                </a:lnTo>
                <a:lnTo>
                  <a:pt x="1270134" y="185389"/>
                </a:lnTo>
                <a:lnTo>
                  <a:pt x="1272624" y="195317"/>
                </a:lnTo>
                <a:lnTo>
                  <a:pt x="1275114" y="272974"/>
                </a:lnTo>
                <a:lnTo>
                  <a:pt x="1277604" y="367876"/>
                </a:lnTo>
                <a:lnTo>
                  <a:pt x="1280098" y="443649"/>
                </a:lnTo>
                <a:lnTo>
                  <a:pt x="1282588" y="616416"/>
                </a:lnTo>
                <a:lnTo>
                  <a:pt x="1285078" y="511873"/>
                </a:lnTo>
                <a:lnTo>
                  <a:pt x="1287568" y="427184"/>
                </a:lnTo>
                <a:lnTo>
                  <a:pt x="1290058" y="341485"/>
                </a:lnTo>
                <a:lnTo>
                  <a:pt x="1292549" y="460549"/>
                </a:lnTo>
                <a:lnTo>
                  <a:pt x="1295039" y="496332"/>
                </a:lnTo>
                <a:lnTo>
                  <a:pt x="1297529" y="432392"/>
                </a:lnTo>
                <a:lnTo>
                  <a:pt x="1300019" y="596739"/>
                </a:lnTo>
                <a:lnTo>
                  <a:pt x="1302509" y="713118"/>
                </a:lnTo>
                <a:lnTo>
                  <a:pt x="1305003" y="729384"/>
                </a:lnTo>
                <a:lnTo>
                  <a:pt x="1307493" y="699697"/>
                </a:lnTo>
                <a:lnTo>
                  <a:pt x="1309983" y="651327"/>
                </a:lnTo>
                <a:lnTo>
                  <a:pt x="1312473" y="506191"/>
                </a:lnTo>
                <a:lnTo>
                  <a:pt x="1314963" y="533407"/>
                </a:lnTo>
                <a:lnTo>
                  <a:pt x="1317453" y="515742"/>
                </a:lnTo>
                <a:lnTo>
                  <a:pt x="1319943" y="489406"/>
                </a:lnTo>
                <a:lnTo>
                  <a:pt x="1322433" y="587749"/>
                </a:lnTo>
                <a:lnTo>
                  <a:pt x="1324923" y="628891"/>
                </a:lnTo>
                <a:lnTo>
                  <a:pt x="1327414" y="711520"/>
                </a:lnTo>
                <a:lnTo>
                  <a:pt x="1329908" y="694805"/>
                </a:lnTo>
                <a:lnTo>
                  <a:pt x="1332398" y="644686"/>
                </a:lnTo>
                <a:lnTo>
                  <a:pt x="1334888" y="650684"/>
                </a:lnTo>
                <a:lnTo>
                  <a:pt x="1337378" y="714417"/>
                </a:lnTo>
                <a:lnTo>
                  <a:pt x="1339868" y="768371"/>
                </a:lnTo>
                <a:lnTo>
                  <a:pt x="1342358" y="731629"/>
                </a:lnTo>
                <a:lnTo>
                  <a:pt x="1344848" y="770543"/>
                </a:lnTo>
                <a:lnTo>
                  <a:pt x="1347338" y="793001"/>
                </a:lnTo>
                <a:lnTo>
                  <a:pt x="1349828" y="687983"/>
                </a:lnTo>
                <a:lnTo>
                  <a:pt x="1352318" y="598315"/>
                </a:lnTo>
                <a:lnTo>
                  <a:pt x="1354808" y="605980"/>
                </a:lnTo>
                <a:lnTo>
                  <a:pt x="1357303" y="569799"/>
                </a:lnTo>
                <a:lnTo>
                  <a:pt x="1359793" y="510219"/>
                </a:lnTo>
                <a:lnTo>
                  <a:pt x="1362283" y="492075"/>
                </a:lnTo>
                <a:lnTo>
                  <a:pt x="1364773" y="535937"/>
                </a:lnTo>
                <a:lnTo>
                  <a:pt x="1367263" y="519386"/>
                </a:lnTo>
                <a:lnTo>
                  <a:pt x="1369753" y="545083"/>
                </a:lnTo>
                <a:lnTo>
                  <a:pt x="1372243" y="449422"/>
                </a:lnTo>
                <a:lnTo>
                  <a:pt x="1374733" y="305385"/>
                </a:lnTo>
                <a:lnTo>
                  <a:pt x="1377223" y="207821"/>
                </a:lnTo>
                <a:lnTo>
                  <a:pt x="1379713" y="296221"/>
                </a:lnTo>
                <a:lnTo>
                  <a:pt x="1382207" y="287118"/>
                </a:lnTo>
                <a:lnTo>
                  <a:pt x="1384697" y="218529"/>
                </a:lnTo>
                <a:lnTo>
                  <a:pt x="1387187" y="402632"/>
                </a:lnTo>
                <a:lnTo>
                  <a:pt x="1389677" y="378050"/>
                </a:lnTo>
                <a:lnTo>
                  <a:pt x="1392168" y="430090"/>
                </a:lnTo>
                <a:lnTo>
                  <a:pt x="1394658" y="481241"/>
                </a:lnTo>
                <a:lnTo>
                  <a:pt x="1397148" y="415007"/>
                </a:lnTo>
                <a:lnTo>
                  <a:pt x="1399638" y="483508"/>
                </a:lnTo>
                <a:lnTo>
                  <a:pt x="1402128" y="511221"/>
                </a:lnTo>
                <a:lnTo>
                  <a:pt x="1404618" y="408880"/>
                </a:lnTo>
                <a:lnTo>
                  <a:pt x="1407108" y="347867"/>
                </a:lnTo>
                <a:lnTo>
                  <a:pt x="1409602" y="351166"/>
                </a:lnTo>
                <a:lnTo>
                  <a:pt x="1412092" y="385895"/>
                </a:lnTo>
                <a:lnTo>
                  <a:pt x="1414582" y="351964"/>
                </a:lnTo>
                <a:lnTo>
                  <a:pt x="1417072" y="395080"/>
                </a:lnTo>
                <a:lnTo>
                  <a:pt x="1419562" y="262992"/>
                </a:lnTo>
                <a:lnTo>
                  <a:pt x="1422052" y="213235"/>
                </a:lnTo>
                <a:lnTo>
                  <a:pt x="1424542" y="175407"/>
                </a:lnTo>
                <a:lnTo>
                  <a:pt x="1427033" y="179024"/>
                </a:lnTo>
                <a:lnTo>
                  <a:pt x="1429523" y="243000"/>
                </a:lnTo>
                <a:lnTo>
                  <a:pt x="1432017" y="225249"/>
                </a:lnTo>
                <a:lnTo>
                  <a:pt x="1434507" y="269213"/>
                </a:lnTo>
                <a:lnTo>
                  <a:pt x="1436997" y="229322"/>
                </a:lnTo>
                <a:lnTo>
                  <a:pt x="1439487" y="98214"/>
                </a:lnTo>
                <a:lnTo>
                  <a:pt x="1441977" y="184718"/>
                </a:lnTo>
                <a:lnTo>
                  <a:pt x="1444467" y="213401"/>
                </a:lnTo>
                <a:lnTo>
                  <a:pt x="1446957" y="115319"/>
                </a:lnTo>
                <a:lnTo>
                  <a:pt x="1449447" y="99684"/>
                </a:lnTo>
                <a:lnTo>
                  <a:pt x="1451937" y="166273"/>
                </a:lnTo>
                <a:lnTo>
                  <a:pt x="1454427" y="299816"/>
                </a:lnTo>
                <a:lnTo>
                  <a:pt x="1456917" y="325221"/>
                </a:lnTo>
                <a:lnTo>
                  <a:pt x="1459412" y="263386"/>
                </a:lnTo>
                <a:lnTo>
                  <a:pt x="1461902" y="315742"/>
                </a:lnTo>
                <a:lnTo>
                  <a:pt x="1464392" y="481189"/>
                </a:lnTo>
                <a:lnTo>
                  <a:pt x="1466882" y="529901"/>
                </a:lnTo>
                <a:lnTo>
                  <a:pt x="1469372" y="420202"/>
                </a:lnTo>
                <a:lnTo>
                  <a:pt x="1471862" y="338927"/>
                </a:lnTo>
                <a:lnTo>
                  <a:pt x="1474352" y="419261"/>
                </a:lnTo>
                <a:lnTo>
                  <a:pt x="1476842" y="572930"/>
                </a:lnTo>
                <a:lnTo>
                  <a:pt x="1479332" y="512849"/>
                </a:lnTo>
                <a:lnTo>
                  <a:pt x="1481822" y="337544"/>
                </a:lnTo>
                <a:lnTo>
                  <a:pt x="1484312" y="285471"/>
                </a:lnTo>
                <a:lnTo>
                  <a:pt x="1486806" y="216032"/>
                </a:lnTo>
                <a:lnTo>
                  <a:pt x="1489296" y="259699"/>
                </a:lnTo>
                <a:lnTo>
                  <a:pt x="1491787" y="217670"/>
                </a:lnTo>
                <a:lnTo>
                  <a:pt x="1494277" y="290248"/>
                </a:lnTo>
                <a:lnTo>
                  <a:pt x="1496767" y="371611"/>
                </a:lnTo>
                <a:lnTo>
                  <a:pt x="1499257" y="245840"/>
                </a:lnTo>
                <a:lnTo>
                  <a:pt x="1501747" y="131901"/>
                </a:lnTo>
                <a:lnTo>
                  <a:pt x="1504237" y="268810"/>
                </a:lnTo>
                <a:lnTo>
                  <a:pt x="1506727" y="327039"/>
                </a:lnTo>
                <a:lnTo>
                  <a:pt x="1509217" y="342728"/>
                </a:lnTo>
                <a:lnTo>
                  <a:pt x="1511711" y="512957"/>
                </a:lnTo>
                <a:lnTo>
                  <a:pt x="1514201" y="458166"/>
                </a:lnTo>
                <a:lnTo>
                  <a:pt x="1516691" y="519080"/>
                </a:lnTo>
                <a:lnTo>
                  <a:pt x="1519181" y="503211"/>
                </a:lnTo>
                <a:lnTo>
                  <a:pt x="1521671" y="469345"/>
                </a:lnTo>
                <a:lnTo>
                  <a:pt x="1524161" y="333124"/>
                </a:lnTo>
                <a:lnTo>
                  <a:pt x="1526652" y="435522"/>
                </a:lnTo>
                <a:lnTo>
                  <a:pt x="1529142" y="358623"/>
                </a:lnTo>
                <a:lnTo>
                  <a:pt x="1531632" y="311388"/>
                </a:lnTo>
                <a:lnTo>
                  <a:pt x="1534122" y="361909"/>
                </a:lnTo>
                <a:lnTo>
                  <a:pt x="1536612" y="415772"/>
                </a:lnTo>
                <a:lnTo>
                  <a:pt x="1539106" y="355281"/>
                </a:lnTo>
                <a:lnTo>
                  <a:pt x="1541596" y="482442"/>
                </a:lnTo>
                <a:lnTo>
                  <a:pt x="1544086" y="572096"/>
                </a:lnTo>
                <a:lnTo>
                  <a:pt x="1546576" y="401850"/>
                </a:lnTo>
                <a:lnTo>
                  <a:pt x="1549066" y="382536"/>
                </a:lnTo>
                <a:lnTo>
                  <a:pt x="1551556" y="404890"/>
                </a:lnTo>
                <a:lnTo>
                  <a:pt x="1554046" y="402161"/>
                </a:lnTo>
                <a:lnTo>
                  <a:pt x="1556536" y="452034"/>
                </a:lnTo>
                <a:lnTo>
                  <a:pt x="1559026" y="494376"/>
                </a:lnTo>
                <a:lnTo>
                  <a:pt x="1561521" y="462371"/>
                </a:lnTo>
                <a:lnTo>
                  <a:pt x="1564011" y="489229"/>
                </a:lnTo>
                <a:lnTo>
                  <a:pt x="1566501" y="509718"/>
                </a:lnTo>
                <a:lnTo>
                  <a:pt x="1568991" y="518233"/>
                </a:lnTo>
                <a:lnTo>
                  <a:pt x="1571481" y="581591"/>
                </a:lnTo>
                <a:lnTo>
                  <a:pt x="1573971" y="562657"/>
                </a:lnTo>
                <a:lnTo>
                  <a:pt x="1576461" y="705324"/>
                </a:lnTo>
                <a:lnTo>
                  <a:pt x="1578951" y="762909"/>
                </a:lnTo>
                <a:lnTo>
                  <a:pt x="1581441" y="737929"/>
                </a:lnTo>
                <a:lnTo>
                  <a:pt x="1583931" y="664247"/>
                </a:lnTo>
                <a:lnTo>
                  <a:pt x="1586425" y="625497"/>
                </a:lnTo>
                <a:lnTo>
                  <a:pt x="1588915" y="621835"/>
                </a:lnTo>
                <a:lnTo>
                  <a:pt x="1591406" y="696208"/>
                </a:lnTo>
                <a:lnTo>
                  <a:pt x="1593896" y="635299"/>
                </a:lnTo>
                <a:lnTo>
                  <a:pt x="1596386" y="555614"/>
                </a:lnTo>
                <a:lnTo>
                  <a:pt x="1598876" y="580128"/>
                </a:lnTo>
                <a:lnTo>
                  <a:pt x="1601366" y="655110"/>
                </a:lnTo>
                <a:lnTo>
                  <a:pt x="1603856" y="568288"/>
                </a:lnTo>
                <a:lnTo>
                  <a:pt x="1606346" y="562489"/>
                </a:lnTo>
                <a:lnTo>
                  <a:pt x="1608836" y="518311"/>
                </a:lnTo>
                <a:lnTo>
                  <a:pt x="1611326" y="527202"/>
                </a:lnTo>
                <a:lnTo>
                  <a:pt x="1613816" y="522167"/>
                </a:lnTo>
                <a:lnTo>
                  <a:pt x="1616310" y="497770"/>
                </a:lnTo>
                <a:lnTo>
                  <a:pt x="1618800" y="563914"/>
                </a:lnTo>
                <a:lnTo>
                  <a:pt x="1621290" y="669234"/>
                </a:lnTo>
                <a:lnTo>
                  <a:pt x="1623780" y="749190"/>
                </a:lnTo>
                <a:lnTo>
                  <a:pt x="1626271" y="831945"/>
                </a:lnTo>
                <a:lnTo>
                  <a:pt x="1628761" y="826508"/>
                </a:lnTo>
                <a:lnTo>
                  <a:pt x="1631251" y="801727"/>
                </a:lnTo>
                <a:lnTo>
                  <a:pt x="1633741" y="722876"/>
                </a:lnTo>
                <a:lnTo>
                  <a:pt x="1636231" y="618415"/>
                </a:lnTo>
                <a:lnTo>
                  <a:pt x="1638725" y="544081"/>
                </a:lnTo>
                <a:lnTo>
                  <a:pt x="1641215" y="566668"/>
                </a:lnTo>
                <a:lnTo>
                  <a:pt x="1643705" y="566258"/>
                </a:lnTo>
                <a:lnTo>
                  <a:pt x="1646195" y="619737"/>
                </a:lnTo>
                <a:lnTo>
                  <a:pt x="1648685" y="643248"/>
                </a:lnTo>
                <a:lnTo>
                  <a:pt x="1651175" y="637229"/>
                </a:lnTo>
                <a:lnTo>
                  <a:pt x="1653665" y="610164"/>
                </a:lnTo>
                <a:lnTo>
                  <a:pt x="1656155" y="531080"/>
                </a:lnTo>
                <a:lnTo>
                  <a:pt x="1658646" y="520621"/>
                </a:lnTo>
                <a:lnTo>
                  <a:pt x="1661136" y="613225"/>
                </a:lnTo>
                <a:lnTo>
                  <a:pt x="1663626" y="651185"/>
                </a:lnTo>
                <a:lnTo>
                  <a:pt x="1666116" y="660054"/>
                </a:lnTo>
                <a:lnTo>
                  <a:pt x="1668610" y="597495"/>
                </a:lnTo>
                <a:lnTo>
                  <a:pt x="1671100" y="600906"/>
                </a:lnTo>
                <a:lnTo>
                  <a:pt x="1673590" y="595055"/>
                </a:lnTo>
                <a:lnTo>
                  <a:pt x="1676080" y="504209"/>
                </a:lnTo>
                <a:lnTo>
                  <a:pt x="1678570" y="466629"/>
                </a:lnTo>
                <a:lnTo>
                  <a:pt x="1681060" y="508695"/>
                </a:lnTo>
                <a:lnTo>
                  <a:pt x="1683550" y="517758"/>
                </a:lnTo>
                <a:lnTo>
                  <a:pt x="1686040" y="506475"/>
                </a:lnTo>
                <a:lnTo>
                  <a:pt x="1688530" y="566483"/>
                </a:lnTo>
                <a:lnTo>
                  <a:pt x="1691025" y="610051"/>
                </a:lnTo>
                <a:lnTo>
                  <a:pt x="1693515" y="664635"/>
                </a:lnTo>
                <a:lnTo>
                  <a:pt x="1696005" y="699084"/>
                </a:lnTo>
                <a:lnTo>
                  <a:pt x="1698495" y="516960"/>
                </a:lnTo>
                <a:lnTo>
                  <a:pt x="1700985" y="587632"/>
                </a:lnTo>
                <a:lnTo>
                  <a:pt x="1703475" y="444560"/>
                </a:lnTo>
                <a:lnTo>
                  <a:pt x="1705965" y="540000"/>
                </a:lnTo>
                <a:lnTo>
                  <a:pt x="1708455" y="576328"/>
                </a:lnTo>
                <a:lnTo>
                  <a:pt x="1710945" y="557765"/>
                </a:lnTo>
                <a:lnTo>
                  <a:pt x="1713435" y="536067"/>
                </a:lnTo>
                <a:lnTo>
                  <a:pt x="1715929" y="608946"/>
                </a:lnTo>
                <a:lnTo>
                  <a:pt x="1718419" y="548749"/>
                </a:lnTo>
                <a:lnTo>
                  <a:pt x="1720909" y="550031"/>
                </a:lnTo>
                <a:lnTo>
                  <a:pt x="1723399" y="588863"/>
                </a:lnTo>
                <a:lnTo>
                  <a:pt x="1725890" y="553499"/>
                </a:lnTo>
                <a:lnTo>
                  <a:pt x="1728380" y="605353"/>
                </a:lnTo>
                <a:lnTo>
                  <a:pt x="1730870" y="491531"/>
                </a:lnTo>
                <a:lnTo>
                  <a:pt x="1733360" y="516061"/>
                </a:lnTo>
                <a:lnTo>
                  <a:pt x="1735850" y="584143"/>
                </a:lnTo>
                <a:lnTo>
                  <a:pt x="1738340" y="626689"/>
                </a:lnTo>
                <a:lnTo>
                  <a:pt x="1740830" y="600725"/>
                </a:lnTo>
                <a:lnTo>
                  <a:pt x="1743324" y="616982"/>
                </a:lnTo>
                <a:lnTo>
                  <a:pt x="1745814" y="334168"/>
                </a:lnTo>
                <a:lnTo>
                  <a:pt x="1748304" y="314359"/>
                </a:lnTo>
                <a:lnTo>
                  <a:pt x="1750794" y="227803"/>
                </a:lnTo>
                <a:lnTo>
                  <a:pt x="1753284" y="248752"/>
                </a:lnTo>
                <a:lnTo>
                  <a:pt x="1755774" y="123142"/>
                </a:lnTo>
                <a:lnTo>
                  <a:pt x="1758264" y="5785"/>
                </a:lnTo>
                <a:lnTo>
                  <a:pt x="1760755" y="100152"/>
                </a:lnTo>
                <a:lnTo>
                  <a:pt x="1763245" y="0"/>
                </a:lnTo>
                <a:lnTo>
                  <a:pt x="1765735" y="56380"/>
                </a:lnTo>
                <a:lnTo>
                  <a:pt x="1768225" y="208915"/>
                </a:lnTo>
                <a:lnTo>
                  <a:pt x="1770719" y="152140"/>
                </a:lnTo>
                <a:lnTo>
                  <a:pt x="1773209" y="201462"/>
                </a:lnTo>
                <a:lnTo>
                  <a:pt x="1775699" y="173373"/>
                </a:lnTo>
                <a:lnTo>
                  <a:pt x="1778189" y="222989"/>
                </a:lnTo>
                <a:lnTo>
                  <a:pt x="1780679" y="273117"/>
                </a:lnTo>
                <a:lnTo>
                  <a:pt x="1783169" y="155668"/>
                </a:lnTo>
                <a:lnTo>
                  <a:pt x="1785659" y="166867"/>
                </a:lnTo>
                <a:lnTo>
                  <a:pt x="1788149" y="71930"/>
                </a:lnTo>
                <a:lnTo>
                  <a:pt x="1790640" y="166114"/>
                </a:lnTo>
                <a:lnTo>
                  <a:pt x="1793130" y="159105"/>
                </a:lnTo>
                <a:lnTo>
                  <a:pt x="1795620" y="124869"/>
                </a:lnTo>
                <a:lnTo>
                  <a:pt x="1798114" y="245269"/>
                </a:lnTo>
                <a:lnTo>
                  <a:pt x="1800604" y="376232"/>
                </a:lnTo>
                <a:lnTo>
                  <a:pt x="1803094" y="433419"/>
                </a:lnTo>
                <a:lnTo>
                  <a:pt x="1805584" y="436165"/>
                </a:lnTo>
                <a:lnTo>
                  <a:pt x="1808074" y="403936"/>
                </a:lnTo>
                <a:lnTo>
                  <a:pt x="1810564" y="490046"/>
                </a:lnTo>
                <a:lnTo>
                  <a:pt x="1813054" y="624219"/>
                </a:lnTo>
                <a:lnTo>
                  <a:pt x="1815544" y="605405"/>
                </a:lnTo>
                <a:lnTo>
                  <a:pt x="1818034" y="616537"/>
                </a:lnTo>
                <a:lnTo>
                  <a:pt x="1820524" y="611934"/>
                </a:lnTo>
                <a:lnTo>
                  <a:pt x="1823019" y="524512"/>
                </a:lnTo>
                <a:lnTo>
                  <a:pt x="1825509" y="526632"/>
                </a:lnTo>
                <a:lnTo>
                  <a:pt x="1827999" y="597162"/>
                </a:lnTo>
                <a:lnTo>
                  <a:pt x="1830489" y="556888"/>
                </a:lnTo>
                <a:lnTo>
                  <a:pt x="1832979" y="630009"/>
                </a:lnTo>
                <a:lnTo>
                  <a:pt x="1835469" y="593405"/>
                </a:lnTo>
                <a:lnTo>
                  <a:pt x="1837959" y="412153"/>
                </a:lnTo>
                <a:lnTo>
                  <a:pt x="1840449" y="354551"/>
                </a:lnTo>
                <a:lnTo>
                  <a:pt x="1842939" y="390218"/>
                </a:lnTo>
                <a:lnTo>
                  <a:pt x="1845433" y="430341"/>
                </a:lnTo>
                <a:lnTo>
                  <a:pt x="1847923" y="503807"/>
                </a:lnTo>
                <a:lnTo>
                  <a:pt x="1850413" y="517262"/>
                </a:lnTo>
                <a:lnTo>
                  <a:pt x="1852903" y="615751"/>
                </a:lnTo>
                <a:lnTo>
                  <a:pt x="1855393" y="635912"/>
                </a:lnTo>
                <a:lnTo>
                  <a:pt x="1857883" y="581911"/>
                </a:lnTo>
                <a:lnTo>
                  <a:pt x="1860374" y="536991"/>
                </a:lnTo>
                <a:lnTo>
                  <a:pt x="1862864" y="449845"/>
                </a:lnTo>
                <a:lnTo>
                  <a:pt x="1865354" y="435699"/>
                </a:lnTo>
                <a:lnTo>
                  <a:pt x="1867844" y="481133"/>
                </a:lnTo>
                <a:lnTo>
                  <a:pt x="1870334" y="531956"/>
                </a:lnTo>
                <a:lnTo>
                  <a:pt x="1872824" y="571807"/>
                </a:lnTo>
                <a:lnTo>
                  <a:pt x="1875318" y="680197"/>
                </a:lnTo>
                <a:lnTo>
                  <a:pt x="1877808" y="712228"/>
                </a:lnTo>
                <a:lnTo>
                  <a:pt x="1880298" y="740589"/>
                </a:lnTo>
                <a:lnTo>
                  <a:pt x="1882788" y="671682"/>
                </a:lnTo>
                <a:lnTo>
                  <a:pt x="1885278" y="503272"/>
                </a:lnTo>
                <a:lnTo>
                  <a:pt x="1887768" y="519598"/>
                </a:lnTo>
                <a:lnTo>
                  <a:pt x="1890259" y="529538"/>
                </a:lnTo>
                <a:lnTo>
                  <a:pt x="1892749" y="567821"/>
                </a:lnTo>
                <a:lnTo>
                  <a:pt x="1895239" y="589800"/>
                </a:lnTo>
                <a:lnTo>
                  <a:pt x="1897729" y="621127"/>
                </a:lnTo>
                <a:lnTo>
                  <a:pt x="1900223" y="615540"/>
                </a:lnTo>
                <a:lnTo>
                  <a:pt x="1902713" y="626093"/>
                </a:lnTo>
                <a:lnTo>
                  <a:pt x="1905203" y="697625"/>
                </a:lnTo>
                <a:lnTo>
                  <a:pt x="1907693" y="633485"/>
                </a:lnTo>
                <a:lnTo>
                  <a:pt x="1910183" y="607089"/>
                </a:lnTo>
                <a:lnTo>
                  <a:pt x="1912673" y="747955"/>
                </a:lnTo>
                <a:lnTo>
                  <a:pt x="1915163" y="673561"/>
                </a:lnTo>
                <a:lnTo>
                  <a:pt x="1917653" y="619054"/>
                </a:lnTo>
                <a:lnTo>
                  <a:pt x="1920143" y="741064"/>
                </a:lnTo>
                <a:lnTo>
                  <a:pt x="1922638" y="841436"/>
                </a:lnTo>
                <a:lnTo>
                  <a:pt x="1925128" y="862201"/>
                </a:lnTo>
                <a:lnTo>
                  <a:pt x="1927618" y="890920"/>
                </a:lnTo>
                <a:lnTo>
                  <a:pt x="1930108" y="949710"/>
                </a:lnTo>
                <a:lnTo>
                  <a:pt x="1932598" y="871981"/>
                </a:lnTo>
                <a:lnTo>
                  <a:pt x="1935088" y="770724"/>
                </a:lnTo>
                <a:lnTo>
                  <a:pt x="1937578" y="661237"/>
                </a:lnTo>
                <a:lnTo>
                  <a:pt x="1940068" y="588483"/>
                </a:lnTo>
                <a:lnTo>
                  <a:pt x="1942558" y="593850"/>
                </a:lnTo>
                <a:lnTo>
                  <a:pt x="1945048" y="607590"/>
                </a:lnTo>
                <a:lnTo>
                  <a:pt x="1947538" y="511873"/>
                </a:lnTo>
                <a:lnTo>
                  <a:pt x="1950032" y="623610"/>
                </a:lnTo>
                <a:lnTo>
                  <a:pt x="1952522" y="590676"/>
                </a:lnTo>
                <a:lnTo>
                  <a:pt x="1955012" y="680854"/>
                </a:lnTo>
                <a:lnTo>
                  <a:pt x="1957502" y="694986"/>
                </a:lnTo>
                <a:lnTo>
                  <a:pt x="1959993" y="687529"/>
                </a:lnTo>
                <a:lnTo>
                  <a:pt x="1962483" y="567264"/>
                </a:lnTo>
                <a:lnTo>
                  <a:pt x="1964973" y="459509"/>
                </a:lnTo>
                <a:lnTo>
                  <a:pt x="1967463" y="449487"/>
                </a:lnTo>
                <a:lnTo>
                  <a:pt x="1969953" y="420107"/>
                </a:lnTo>
                <a:lnTo>
                  <a:pt x="1972443" y="492813"/>
                </a:lnTo>
                <a:lnTo>
                  <a:pt x="1974933" y="517102"/>
                </a:lnTo>
                <a:lnTo>
                  <a:pt x="1977423" y="577852"/>
                </a:lnTo>
                <a:lnTo>
                  <a:pt x="1979917" y="670305"/>
                </a:lnTo>
                <a:lnTo>
                  <a:pt x="1982407" y="632682"/>
                </a:lnTo>
                <a:lnTo>
                  <a:pt x="1984897" y="596312"/>
                </a:lnTo>
                <a:lnTo>
                  <a:pt x="1987387" y="521623"/>
                </a:lnTo>
                <a:lnTo>
                  <a:pt x="1989878" y="456542"/>
                </a:lnTo>
                <a:lnTo>
                  <a:pt x="1992368" y="451697"/>
                </a:lnTo>
                <a:lnTo>
                  <a:pt x="1994858" y="393055"/>
                </a:lnTo>
                <a:lnTo>
                  <a:pt x="1997348" y="410607"/>
                </a:lnTo>
                <a:lnTo>
                  <a:pt x="1999838" y="578400"/>
                </a:lnTo>
                <a:lnTo>
                  <a:pt x="2002332" y="666064"/>
                </a:lnTo>
                <a:lnTo>
                  <a:pt x="2004822" y="680914"/>
                </a:lnTo>
                <a:lnTo>
                  <a:pt x="2007312" y="587278"/>
                </a:lnTo>
                <a:lnTo>
                  <a:pt x="2009802" y="448860"/>
                </a:lnTo>
                <a:lnTo>
                  <a:pt x="2012292" y="466521"/>
                </a:lnTo>
                <a:lnTo>
                  <a:pt x="2014782" y="535052"/>
                </a:lnTo>
                <a:lnTo>
                  <a:pt x="2017272" y="598082"/>
                </a:lnTo>
                <a:lnTo>
                  <a:pt x="2019762" y="487355"/>
                </a:lnTo>
                <a:lnTo>
                  <a:pt x="2022252" y="497477"/>
                </a:lnTo>
                <a:lnTo>
                  <a:pt x="2024743" y="562946"/>
                </a:lnTo>
                <a:lnTo>
                  <a:pt x="2027237" y="575931"/>
                </a:lnTo>
                <a:lnTo>
                  <a:pt x="2029727" y="463058"/>
                </a:lnTo>
                <a:lnTo>
                  <a:pt x="2032217" y="571142"/>
                </a:lnTo>
                <a:lnTo>
                  <a:pt x="2034707" y="530233"/>
                </a:lnTo>
                <a:lnTo>
                  <a:pt x="2037197" y="632151"/>
                </a:lnTo>
                <a:lnTo>
                  <a:pt x="2039687" y="586199"/>
                </a:lnTo>
                <a:lnTo>
                  <a:pt x="2042177" y="553732"/>
                </a:lnTo>
                <a:lnTo>
                  <a:pt x="2044667" y="549228"/>
                </a:lnTo>
                <a:lnTo>
                  <a:pt x="2047157" y="541862"/>
                </a:lnTo>
                <a:lnTo>
                  <a:pt x="2049647" y="558309"/>
                </a:lnTo>
                <a:lnTo>
                  <a:pt x="2052137" y="672071"/>
                </a:lnTo>
                <a:lnTo>
                  <a:pt x="2054627" y="536326"/>
                </a:lnTo>
                <a:lnTo>
                  <a:pt x="2057121" y="584687"/>
                </a:lnTo>
                <a:lnTo>
                  <a:pt x="2059612" y="643447"/>
                </a:lnTo>
                <a:lnTo>
                  <a:pt x="2062102" y="672421"/>
                </a:lnTo>
                <a:lnTo>
                  <a:pt x="2064592" y="693713"/>
                </a:lnTo>
                <a:lnTo>
                  <a:pt x="2067082" y="686264"/>
                </a:lnTo>
                <a:lnTo>
                  <a:pt x="2069572" y="698795"/>
                </a:lnTo>
                <a:lnTo>
                  <a:pt x="2072062" y="735096"/>
                </a:lnTo>
                <a:lnTo>
                  <a:pt x="2074552" y="701809"/>
                </a:lnTo>
                <a:lnTo>
                  <a:pt x="2077042" y="651085"/>
                </a:lnTo>
                <a:lnTo>
                  <a:pt x="2079532" y="525734"/>
                </a:lnTo>
                <a:lnTo>
                  <a:pt x="2082026" y="546244"/>
                </a:lnTo>
                <a:lnTo>
                  <a:pt x="2084516" y="590966"/>
                </a:lnTo>
                <a:lnTo>
                  <a:pt x="2087006" y="702513"/>
                </a:lnTo>
                <a:lnTo>
                  <a:pt x="2089497" y="718343"/>
                </a:lnTo>
                <a:lnTo>
                  <a:pt x="2091987" y="609300"/>
                </a:lnTo>
                <a:lnTo>
                  <a:pt x="2094477" y="627876"/>
                </a:lnTo>
                <a:lnTo>
                  <a:pt x="2096967" y="590737"/>
                </a:lnTo>
                <a:lnTo>
                  <a:pt x="2099457" y="634422"/>
                </a:lnTo>
                <a:lnTo>
                  <a:pt x="2101947" y="692279"/>
                </a:lnTo>
                <a:lnTo>
                  <a:pt x="2104441" y="516916"/>
                </a:lnTo>
                <a:lnTo>
                  <a:pt x="2106931" y="423613"/>
                </a:lnTo>
                <a:lnTo>
                  <a:pt x="2109421" y="651085"/>
                </a:lnTo>
                <a:lnTo>
                  <a:pt x="2111911" y="707228"/>
                </a:lnTo>
                <a:lnTo>
                  <a:pt x="2114401" y="562031"/>
                </a:lnTo>
                <a:lnTo>
                  <a:pt x="2116891" y="549319"/>
                </a:lnTo>
                <a:lnTo>
                  <a:pt x="2119381" y="547760"/>
                </a:lnTo>
                <a:lnTo>
                  <a:pt x="2121872" y="567018"/>
                </a:lnTo>
                <a:lnTo>
                  <a:pt x="2124362" y="542419"/>
                </a:lnTo>
                <a:lnTo>
                  <a:pt x="2126852" y="567800"/>
                </a:lnTo>
                <a:lnTo>
                  <a:pt x="2129342" y="616787"/>
                </a:lnTo>
                <a:lnTo>
                  <a:pt x="2131836" y="453235"/>
                </a:lnTo>
                <a:lnTo>
                  <a:pt x="2134326" y="489476"/>
                </a:lnTo>
                <a:lnTo>
                  <a:pt x="2136816" y="584126"/>
                </a:lnTo>
                <a:lnTo>
                  <a:pt x="2139306" y="571086"/>
                </a:lnTo>
                <a:lnTo>
                  <a:pt x="2141796" y="511929"/>
                </a:lnTo>
                <a:lnTo>
                  <a:pt x="2144286" y="484039"/>
                </a:lnTo>
                <a:lnTo>
                  <a:pt x="2146776" y="549988"/>
                </a:lnTo>
                <a:lnTo>
                  <a:pt x="2149266" y="518397"/>
                </a:lnTo>
                <a:lnTo>
                  <a:pt x="2151756" y="527534"/>
                </a:lnTo>
                <a:lnTo>
                  <a:pt x="2154246" y="601208"/>
                </a:lnTo>
                <a:lnTo>
                  <a:pt x="2156737" y="573089"/>
                </a:lnTo>
                <a:lnTo>
                  <a:pt x="2159231" y="582520"/>
                </a:lnTo>
                <a:lnTo>
                  <a:pt x="2161721" y="439464"/>
                </a:lnTo>
                <a:lnTo>
                  <a:pt x="2164211" y="519136"/>
                </a:lnTo>
                <a:lnTo>
                  <a:pt x="2166701" y="555683"/>
                </a:lnTo>
                <a:lnTo>
                  <a:pt x="2169191" y="586652"/>
                </a:lnTo>
                <a:lnTo>
                  <a:pt x="2171681" y="638667"/>
                </a:lnTo>
                <a:lnTo>
                  <a:pt x="2174171" y="620622"/>
                </a:lnTo>
                <a:lnTo>
                  <a:pt x="2176661" y="659739"/>
                </a:lnTo>
                <a:lnTo>
                  <a:pt x="2179151" y="594610"/>
                </a:lnTo>
                <a:lnTo>
                  <a:pt x="2181645" y="471431"/>
                </a:lnTo>
                <a:lnTo>
                  <a:pt x="2184135" y="313805"/>
                </a:lnTo>
                <a:lnTo>
                  <a:pt x="2186626" y="369306"/>
                </a:lnTo>
                <a:lnTo>
                  <a:pt x="2189116" y="405361"/>
                </a:lnTo>
                <a:lnTo>
                  <a:pt x="2191606" y="405542"/>
                </a:lnTo>
                <a:lnTo>
                  <a:pt x="2194096" y="459405"/>
                </a:lnTo>
                <a:lnTo>
                  <a:pt x="2196586" y="491129"/>
                </a:lnTo>
                <a:lnTo>
                  <a:pt x="2199076" y="519689"/>
                </a:lnTo>
                <a:lnTo>
                  <a:pt x="2201566" y="658482"/>
                </a:lnTo>
                <a:lnTo>
                  <a:pt x="2204056" y="539439"/>
                </a:lnTo>
                <a:lnTo>
                  <a:pt x="2206546" y="471051"/>
                </a:lnTo>
                <a:lnTo>
                  <a:pt x="2209040" y="514252"/>
                </a:lnTo>
                <a:lnTo>
                  <a:pt x="2211530" y="602702"/>
                </a:lnTo>
                <a:lnTo>
                  <a:pt x="2214020" y="733136"/>
                </a:lnTo>
                <a:lnTo>
                  <a:pt x="2216510" y="694978"/>
                </a:lnTo>
                <a:lnTo>
                  <a:pt x="2219001" y="611273"/>
                </a:lnTo>
                <a:lnTo>
                  <a:pt x="2221491" y="593643"/>
                </a:lnTo>
                <a:lnTo>
                  <a:pt x="2223981" y="562696"/>
                </a:lnTo>
                <a:lnTo>
                  <a:pt x="2226471" y="515224"/>
                </a:lnTo>
                <a:lnTo>
                  <a:pt x="2228961" y="442362"/>
                </a:lnTo>
                <a:lnTo>
                  <a:pt x="2231451" y="314194"/>
                </a:lnTo>
                <a:lnTo>
                  <a:pt x="2233941" y="218098"/>
                </a:lnTo>
                <a:lnTo>
                  <a:pt x="2236435" y="254975"/>
                </a:lnTo>
                <a:lnTo>
                  <a:pt x="2238925" y="237497"/>
                </a:lnTo>
                <a:lnTo>
                  <a:pt x="2241415" y="134119"/>
                </a:lnTo>
                <a:lnTo>
                  <a:pt x="2243905" y="201012"/>
                </a:lnTo>
                <a:lnTo>
                  <a:pt x="2246395" y="409800"/>
                </a:lnTo>
                <a:lnTo>
                  <a:pt x="2248885" y="419230"/>
                </a:lnTo>
                <a:lnTo>
                  <a:pt x="2251375" y="407101"/>
                </a:lnTo>
                <a:lnTo>
                  <a:pt x="2253865" y="328776"/>
                </a:lnTo>
                <a:lnTo>
                  <a:pt x="2256356" y="366633"/>
                </a:lnTo>
                <a:lnTo>
                  <a:pt x="2258850" y="344810"/>
                </a:lnTo>
                <a:lnTo>
                  <a:pt x="2261340" y="328850"/>
                </a:lnTo>
                <a:lnTo>
                  <a:pt x="2263830" y="375277"/>
                </a:lnTo>
                <a:lnTo>
                  <a:pt x="2266320" y="331062"/>
                </a:lnTo>
                <a:lnTo>
                  <a:pt x="2268810" y="191369"/>
                </a:lnTo>
                <a:lnTo>
                  <a:pt x="2271300" y="71679"/>
                </a:lnTo>
                <a:lnTo>
                  <a:pt x="2273790" y="224232"/>
                </a:lnTo>
                <a:lnTo>
                  <a:pt x="2276280" y="274122"/>
                </a:lnTo>
                <a:lnTo>
                  <a:pt x="2278770" y="397778"/>
                </a:lnTo>
                <a:lnTo>
                  <a:pt x="2281260" y="468710"/>
                </a:lnTo>
                <a:lnTo>
                  <a:pt x="2283750" y="564656"/>
                </a:lnTo>
                <a:lnTo>
                  <a:pt x="2286245" y="309912"/>
                </a:lnTo>
                <a:lnTo>
                  <a:pt x="2288735" y="235545"/>
                </a:lnTo>
                <a:lnTo>
                  <a:pt x="2291225" y="251771"/>
                </a:lnTo>
                <a:lnTo>
                  <a:pt x="2293715" y="331781"/>
                </a:lnTo>
                <a:lnTo>
                  <a:pt x="2296205" y="344892"/>
                </a:lnTo>
                <a:lnTo>
                  <a:pt x="2298695" y="372428"/>
                </a:lnTo>
                <a:lnTo>
                  <a:pt x="2301185" y="433255"/>
                </a:lnTo>
                <a:lnTo>
                  <a:pt x="2303675" y="431122"/>
                </a:lnTo>
                <a:lnTo>
                  <a:pt x="2306165" y="397558"/>
                </a:lnTo>
                <a:lnTo>
                  <a:pt x="2308655" y="421592"/>
                </a:lnTo>
                <a:lnTo>
                  <a:pt x="2311145" y="331796"/>
                </a:lnTo>
                <a:lnTo>
                  <a:pt x="2313635" y="406924"/>
                </a:lnTo>
                <a:lnTo>
                  <a:pt x="2316129" y="438743"/>
                </a:lnTo>
                <a:lnTo>
                  <a:pt x="2318620" y="482208"/>
                </a:lnTo>
                <a:lnTo>
                  <a:pt x="2321110" y="533303"/>
                </a:lnTo>
                <a:lnTo>
                  <a:pt x="2323600" y="654320"/>
                </a:lnTo>
                <a:lnTo>
                  <a:pt x="2326090" y="738089"/>
                </a:lnTo>
                <a:lnTo>
                  <a:pt x="2328580" y="606454"/>
                </a:lnTo>
                <a:lnTo>
                  <a:pt x="2331070" y="523182"/>
                </a:lnTo>
                <a:lnTo>
                  <a:pt x="2333560" y="476487"/>
                </a:lnTo>
                <a:lnTo>
                  <a:pt x="2336050" y="548826"/>
                </a:lnTo>
                <a:lnTo>
                  <a:pt x="2338540" y="651016"/>
                </a:lnTo>
                <a:lnTo>
                  <a:pt x="2341034" y="662999"/>
                </a:lnTo>
                <a:lnTo>
                  <a:pt x="2343524" y="725372"/>
                </a:lnTo>
                <a:lnTo>
                  <a:pt x="2346014" y="678263"/>
                </a:lnTo>
                <a:lnTo>
                  <a:pt x="2348504" y="634323"/>
                </a:lnTo>
                <a:lnTo>
                  <a:pt x="2350994" y="580175"/>
                </a:lnTo>
                <a:lnTo>
                  <a:pt x="2353484" y="472938"/>
                </a:lnTo>
                <a:lnTo>
                  <a:pt x="2355975" y="555316"/>
                </a:lnTo>
                <a:lnTo>
                  <a:pt x="2358465" y="532016"/>
                </a:lnTo>
                <a:lnTo>
                  <a:pt x="2360955" y="487485"/>
                </a:lnTo>
                <a:lnTo>
                  <a:pt x="2363449" y="452526"/>
                </a:lnTo>
                <a:lnTo>
                  <a:pt x="2365939" y="499273"/>
                </a:lnTo>
                <a:lnTo>
                  <a:pt x="2368429" y="522638"/>
                </a:lnTo>
                <a:lnTo>
                  <a:pt x="2370919" y="410409"/>
                </a:lnTo>
                <a:lnTo>
                  <a:pt x="2373409" y="406799"/>
                </a:lnTo>
                <a:lnTo>
                  <a:pt x="2375899" y="351464"/>
                </a:lnTo>
                <a:lnTo>
                  <a:pt x="2378389" y="389522"/>
                </a:lnTo>
                <a:lnTo>
                  <a:pt x="2380879" y="557095"/>
                </a:lnTo>
                <a:lnTo>
                  <a:pt x="2383369" y="617642"/>
                </a:lnTo>
                <a:lnTo>
                  <a:pt x="2385860" y="657308"/>
                </a:lnTo>
                <a:lnTo>
                  <a:pt x="2388350" y="543451"/>
                </a:lnTo>
                <a:lnTo>
                  <a:pt x="2390844" y="414943"/>
                </a:lnTo>
                <a:lnTo>
                  <a:pt x="2393334" y="489014"/>
                </a:lnTo>
                <a:lnTo>
                  <a:pt x="2395824" y="431286"/>
                </a:lnTo>
                <a:lnTo>
                  <a:pt x="2398314" y="271060"/>
                </a:lnTo>
                <a:lnTo>
                  <a:pt x="2400804" y="359301"/>
                </a:lnTo>
                <a:lnTo>
                  <a:pt x="2403294" y="412689"/>
                </a:lnTo>
                <a:lnTo>
                  <a:pt x="2405784" y="366948"/>
                </a:lnTo>
                <a:lnTo>
                  <a:pt x="2408274" y="409549"/>
                </a:lnTo>
                <a:lnTo>
                  <a:pt x="2410764" y="478905"/>
                </a:lnTo>
                <a:lnTo>
                  <a:pt x="2413254" y="614659"/>
                </a:lnTo>
                <a:lnTo>
                  <a:pt x="2415744" y="634500"/>
                </a:lnTo>
                <a:lnTo>
                  <a:pt x="2418239" y="640554"/>
                </a:lnTo>
                <a:lnTo>
                  <a:pt x="2420729" y="602948"/>
                </a:lnTo>
                <a:lnTo>
                  <a:pt x="2423219" y="596359"/>
                </a:lnTo>
                <a:lnTo>
                  <a:pt x="2425709" y="582766"/>
                </a:lnTo>
                <a:lnTo>
                  <a:pt x="2428199" y="599041"/>
                </a:lnTo>
                <a:lnTo>
                  <a:pt x="2430689" y="654397"/>
                </a:lnTo>
                <a:lnTo>
                  <a:pt x="2433179" y="694179"/>
                </a:lnTo>
                <a:lnTo>
                  <a:pt x="2435669" y="643417"/>
                </a:lnTo>
                <a:lnTo>
                  <a:pt x="2438159" y="682771"/>
                </a:lnTo>
                <a:lnTo>
                  <a:pt x="2440653" y="691221"/>
                </a:lnTo>
                <a:lnTo>
                  <a:pt x="2443143" y="655317"/>
                </a:lnTo>
                <a:lnTo>
                  <a:pt x="2445633" y="690716"/>
                </a:lnTo>
                <a:lnTo>
                  <a:pt x="2448123" y="516679"/>
                </a:lnTo>
                <a:lnTo>
                  <a:pt x="2450613" y="624271"/>
                </a:lnTo>
                <a:lnTo>
                  <a:pt x="2453103" y="629111"/>
                </a:lnTo>
                <a:lnTo>
                  <a:pt x="2455594" y="558007"/>
                </a:lnTo>
                <a:lnTo>
                  <a:pt x="2458084" y="616926"/>
                </a:lnTo>
                <a:lnTo>
                  <a:pt x="2460574" y="733140"/>
                </a:lnTo>
                <a:lnTo>
                  <a:pt x="2463064" y="721499"/>
                </a:lnTo>
                <a:lnTo>
                  <a:pt x="2465554" y="781403"/>
                </a:lnTo>
                <a:lnTo>
                  <a:pt x="2468048" y="719107"/>
                </a:lnTo>
                <a:lnTo>
                  <a:pt x="2470538" y="663586"/>
                </a:lnTo>
                <a:lnTo>
                  <a:pt x="2473028" y="553507"/>
                </a:lnTo>
                <a:lnTo>
                  <a:pt x="2475518" y="571228"/>
                </a:lnTo>
                <a:lnTo>
                  <a:pt x="2478008" y="590392"/>
                </a:lnTo>
                <a:lnTo>
                  <a:pt x="2480498" y="566133"/>
                </a:lnTo>
                <a:lnTo>
                  <a:pt x="2482988" y="378473"/>
                </a:lnTo>
                <a:lnTo>
                  <a:pt x="2485479" y="432987"/>
                </a:lnTo>
                <a:lnTo>
                  <a:pt x="2487969" y="533476"/>
                </a:lnTo>
                <a:lnTo>
                  <a:pt x="2490459" y="543779"/>
                </a:lnTo>
                <a:lnTo>
                  <a:pt x="2492949" y="482826"/>
                </a:lnTo>
                <a:lnTo>
                  <a:pt x="2495443" y="559686"/>
                </a:lnTo>
                <a:lnTo>
                  <a:pt x="2497933" y="589165"/>
                </a:lnTo>
                <a:lnTo>
                  <a:pt x="2500423" y="566612"/>
                </a:lnTo>
                <a:lnTo>
                  <a:pt x="2502913" y="589187"/>
                </a:lnTo>
                <a:lnTo>
                  <a:pt x="2505403" y="649276"/>
                </a:lnTo>
                <a:lnTo>
                  <a:pt x="2507893" y="750835"/>
                </a:lnTo>
                <a:lnTo>
                  <a:pt x="2510383" y="797535"/>
                </a:lnTo>
                <a:lnTo>
                  <a:pt x="2512873" y="683906"/>
                </a:lnTo>
                <a:lnTo>
                  <a:pt x="2515363" y="622811"/>
                </a:lnTo>
                <a:lnTo>
                  <a:pt x="2517853" y="456870"/>
                </a:lnTo>
                <a:lnTo>
                  <a:pt x="2520348" y="430349"/>
                </a:lnTo>
                <a:lnTo>
                  <a:pt x="2522838" y="396768"/>
                </a:lnTo>
                <a:lnTo>
                  <a:pt x="2525328" y="270448"/>
                </a:lnTo>
                <a:lnTo>
                  <a:pt x="2527818" y="203277"/>
                </a:lnTo>
                <a:lnTo>
                  <a:pt x="2530308" y="237345"/>
                </a:lnTo>
                <a:lnTo>
                  <a:pt x="2532798" y="283642"/>
                </a:lnTo>
                <a:lnTo>
                  <a:pt x="2535288" y="442586"/>
                </a:lnTo>
                <a:lnTo>
                  <a:pt x="2537778" y="485339"/>
                </a:lnTo>
                <a:lnTo>
                  <a:pt x="2540268" y="483037"/>
                </a:lnTo>
                <a:lnTo>
                  <a:pt x="2542758" y="430349"/>
                </a:lnTo>
                <a:lnTo>
                  <a:pt x="2545252" y="396587"/>
                </a:lnTo>
                <a:lnTo>
                  <a:pt x="2547742" y="325348"/>
                </a:lnTo>
                <a:lnTo>
                  <a:pt x="2550232" y="318609"/>
                </a:lnTo>
                <a:lnTo>
                  <a:pt x="2552722" y="270367"/>
                </a:lnTo>
                <a:lnTo>
                  <a:pt x="2555213" y="352707"/>
                </a:lnTo>
                <a:lnTo>
                  <a:pt x="2557703" y="587162"/>
                </a:lnTo>
                <a:lnTo>
                  <a:pt x="2560193" y="618044"/>
                </a:lnTo>
                <a:lnTo>
                  <a:pt x="2562683" y="579394"/>
                </a:lnTo>
                <a:lnTo>
                  <a:pt x="2565173" y="614050"/>
                </a:lnTo>
                <a:lnTo>
                  <a:pt x="2567663" y="599002"/>
                </a:lnTo>
                <a:lnTo>
                  <a:pt x="2570153" y="615155"/>
                </a:lnTo>
                <a:lnTo>
                  <a:pt x="2572643" y="597758"/>
                </a:lnTo>
                <a:lnTo>
                  <a:pt x="2575137" y="618994"/>
                </a:lnTo>
                <a:lnTo>
                  <a:pt x="2577627" y="645014"/>
                </a:lnTo>
                <a:lnTo>
                  <a:pt x="2580117" y="596717"/>
                </a:lnTo>
                <a:lnTo>
                  <a:pt x="2582607" y="609114"/>
                </a:lnTo>
                <a:lnTo>
                  <a:pt x="2585098" y="603868"/>
                </a:lnTo>
                <a:lnTo>
                  <a:pt x="2587588" y="611010"/>
                </a:lnTo>
                <a:lnTo>
                  <a:pt x="2590078" y="415158"/>
                </a:lnTo>
                <a:lnTo>
                  <a:pt x="2592568" y="339058"/>
                </a:lnTo>
                <a:lnTo>
                  <a:pt x="2595058" y="328631"/>
                </a:lnTo>
                <a:lnTo>
                  <a:pt x="2597548" y="369478"/>
                </a:lnTo>
                <a:lnTo>
                  <a:pt x="2600042" y="416601"/>
                </a:lnTo>
                <a:lnTo>
                  <a:pt x="2602532" y="380934"/>
                </a:lnTo>
                <a:lnTo>
                  <a:pt x="2605022" y="373706"/>
                </a:lnTo>
                <a:lnTo>
                  <a:pt x="2607512" y="497084"/>
                </a:lnTo>
                <a:lnTo>
                  <a:pt x="2610002" y="520971"/>
                </a:lnTo>
                <a:lnTo>
                  <a:pt x="2612492" y="557199"/>
                </a:lnTo>
                <a:lnTo>
                  <a:pt x="2614982" y="560455"/>
                </a:lnTo>
                <a:lnTo>
                  <a:pt x="2617472" y="540298"/>
                </a:lnTo>
                <a:lnTo>
                  <a:pt x="2619962" y="584800"/>
                </a:lnTo>
                <a:lnTo>
                  <a:pt x="2622457" y="584588"/>
                </a:lnTo>
                <a:lnTo>
                  <a:pt x="2624947" y="600133"/>
                </a:lnTo>
                <a:lnTo>
                  <a:pt x="2627437" y="542928"/>
                </a:lnTo>
                <a:lnTo>
                  <a:pt x="2629927" y="581367"/>
                </a:lnTo>
                <a:lnTo>
                  <a:pt x="2632417" y="629232"/>
                </a:lnTo>
                <a:lnTo>
                  <a:pt x="2634907" y="598332"/>
                </a:lnTo>
                <a:lnTo>
                  <a:pt x="2637397" y="617275"/>
                </a:lnTo>
                <a:lnTo>
                  <a:pt x="2639887" y="563866"/>
                </a:lnTo>
                <a:lnTo>
                  <a:pt x="2642377" y="580771"/>
                </a:lnTo>
                <a:lnTo>
                  <a:pt x="2644867" y="597905"/>
                </a:lnTo>
                <a:lnTo>
                  <a:pt x="2647357" y="560995"/>
                </a:lnTo>
                <a:lnTo>
                  <a:pt x="2649847" y="588902"/>
                </a:lnTo>
                <a:lnTo>
                  <a:pt x="2652341" y="753344"/>
                </a:lnTo>
                <a:lnTo>
                  <a:pt x="2654831" y="847744"/>
                </a:lnTo>
                <a:lnTo>
                  <a:pt x="2657322" y="705427"/>
                </a:lnTo>
                <a:lnTo>
                  <a:pt x="2659812" y="465627"/>
                </a:lnTo>
                <a:lnTo>
                  <a:pt x="2662302" y="460605"/>
                </a:lnTo>
                <a:lnTo>
                  <a:pt x="2664792" y="504019"/>
                </a:lnTo>
                <a:lnTo>
                  <a:pt x="2667282" y="572368"/>
                </a:lnTo>
                <a:lnTo>
                  <a:pt x="2669772" y="693000"/>
                </a:lnTo>
                <a:lnTo>
                  <a:pt x="2672262" y="692085"/>
                </a:lnTo>
                <a:lnTo>
                  <a:pt x="2674752" y="713122"/>
                </a:lnTo>
                <a:lnTo>
                  <a:pt x="2677246" y="703666"/>
                </a:lnTo>
                <a:lnTo>
                  <a:pt x="2679736" y="784628"/>
                </a:lnTo>
                <a:lnTo>
                  <a:pt x="2682226" y="810864"/>
                </a:lnTo>
                <a:lnTo>
                  <a:pt x="2684717" y="780992"/>
                </a:lnTo>
                <a:lnTo>
                  <a:pt x="2687207" y="596376"/>
                </a:lnTo>
                <a:lnTo>
                  <a:pt x="2689697" y="455497"/>
                </a:lnTo>
                <a:lnTo>
                  <a:pt x="2692187" y="520759"/>
                </a:lnTo>
                <a:lnTo>
                  <a:pt x="2694677" y="511363"/>
                </a:lnTo>
                <a:lnTo>
                  <a:pt x="2697167" y="595081"/>
                </a:lnTo>
                <a:lnTo>
                  <a:pt x="2699661" y="670344"/>
                </a:lnTo>
                <a:lnTo>
                  <a:pt x="2702151" y="643343"/>
                </a:lnTo>
                <a:lnTo>
                  <a:pt x="2704641" y="671181"/>
                </a:lnTo>
                <a:lnTo>
                  <a:pt x="2707131" y="712103"/>
                </a:lnTo>
                <a:lnTo>
                  <a:pt x="2709621" y="624905"/>
                </a:lnTo>
                <a:lnTo>
                  <a:pt x="2712111" y="630929"/>
                </a:lnTo>
                <a:lnTo>
                  <a:pt x="2714601" y="666708"/>
                </a:lnTo>
                <a:lnTo>
                  <a:pt x="2717091" y="625147"/>
                </a:lnTo>
                <a:lnTo>
                  <a:pt x="2719582" y="612405"/>
                </a:lnTo>
                <a:lnTo>
                  <a:pt x="2722072" y="692149"/>
                </a:lnTo>
                <a:lnTo>
                  <a:pt x="2724562" y="748629"/>
                </a:lnTo>
                <a:lnTo>
                  <a:pt x="2727056" y="751945"/>
                </a:lnTo>
                <a:lnTo>
                  <a:pt x="2729546" y="700086"/>
                </a:lnTo>
                <a:lnTo>
                  <a:pt x="2732036" y="673668"/>
                </a:lnTo>
                <a:lnTo>
                  <a:pt x="2734526" y="699335"/>
                </a:lnTo>
                <a:lnTo>
                  <a:pt x="2737016" y="624849"/>
                </a:lnTo>
                <a:lnTo>
                  <a:pt x="2739506" y="649436"/>
                </a:lnTo>
                <a:lnTo>
                  <a:pt x="2741996" y="566358"/>
                </a:lnTo>
                <a:lnTo>
                  <a:pt x="2744486" y="640921"/>
                </a:lnTo>
                <a:lnTo>
                  <a:pt x="2746976" y="586030"/>
                </a:lnTo>
                <a:lnTo>
                  <a:pt x="2749466" y="589614"/>
                </a:lnTo>
                <a:lnTo>
                  <a:pt x="2751956" y="701541"/>
                </a:lnTo>
                <a:lnTo>
                  <a:pt x="2754446" y="738512"/>
                </a:lnTo>
                <a:lnTo>
                  <a:pt x="2756941" y="667692"/>
                </a:lnTo>
                <a:lnTo>
                  <a:pt x="2759431" y="786023"/>
                </a:lnTo>
                <a:lnTo>
                  <a:pt x="2761921" y="683976"/>
                </a:lnTo>
                <a:lnTo>
                  <a:pt x="2764411" y="662221"/>
                </a:lnTo>
                <a:lnTo>
                  <a:pt x="2766901" y="657895"/>
                </a:lnTo>
                <a:lnTo>
                  <a:pt x="2769391" y="665797"/>
                </a:lnTo>
                <a:lnTo>
                  <a:pt x="2771881" y="715981"/>
                </a:lnTo>
                <a:lnTo>
                  <a:pt x="2774371" y="790090"/>
                </a:lnTo>
                <a:lnTo>
                  <a:pt x="2776861" y="723399"/>
                </a:lnTo>
                <a:lnTo>
                  <a:pt x="2779355" y="594679"/>
                </a:lnTo>
                <a:lnTo>
                  <a:pt x="2781845" y="563011"/>
                </a:lnTo>
                <a:lnTo>
                  <a:pt x="2784336" y="556789"/>
                </a:lnTo>
                <a:lnTo>
                  <a:pt x="2786826" y="582511"/>
                </a:lnTo>
                <a:lnTo>
                  <a:pt x="2789316" y="604425"/>
                </a:lnTo>
                <a:lnTo>
                  <a:pt x="2791806" y="519607"/>
                </a:lnTo>
                <a:lnTo>
                  <a:pt x="2794296" y="555442"/>
                </a:lnTo>
                <a:lnTo>
                  <a:pt x="2796786" y="581514"/>
                </a:lnTo>
                <a:lnTo>
                  <a:pt x="2799276" y="652161"/>
                </a:lnTo>
                <a:lnTo>
                  <a:pt x="2801766" y="450255"/>
                </a:lnTo>
                <a:lnTo>
                  <a:pt x="2804260" y="459785"/>
                </a:lnTo>
                <a:lnTo>
                  <a:pt x="2806750" y="506216"/>
                </a:lnTo>
                <a:lnTo>
                  <a:pt x="2809240" y="557130"/>
                </a:lnTo>
                <a:lnTo>
                  <a:pt x="2811730" y="558214"/>
                </a:lnTo>
                <a:lnTo>
                  <a:pt x="2814220" y="629392"/>
                </a:lnTo>
                <a:lnTo>
                  <a:pt x="2816710" y="612841"/>
                </a:lnTo>
                <a:lnTo>
                  <a:pt x="2819201" y="629314"/>
                </a:lnTo>
                <a:lnTo>
                  <a:pt x="2821691" y="633179"/>
                </a:lnTo>
                <a:lnTo>
                  <a:pt x="2824181" y="658789"/>
                </a:lnTo>
                <a:lnTo>
                  <a:pt x="2826671" y="732570"/>
                </a:lnTo>
                <a:lnTo>
                  <a:pt x="2829161" y="694537"/>
                </a:lnTo>
                <a:lnTo>
                  <a:pt x="2831651" y="750589"/>
                </a:lnTo>
                <a:lnTo>
                  <a:pt x="2834145" y="702716"/>
                </a:lnTo>
                <a:lnTo>
                  <a:pt x="2836635" y="714582"/>
                </a:lnTo>
                <a:lnTo>
                  <a:pt x="2839125" y="786865"/>
                </a:lnTo>
                <a:lnTo>
                  <a:pt x="2841615" y="688885"/>
                </a:lnTo>
                <a:lnTo>
                  <a:pt x="2844105" y="548628"/>
                </a:lnTo>
                <a:lnTo>
                  <a:pt x="2846595" y="523113"/>
                </a:lnTo>
                <a:lnTo>
                  <a:pt x="2849085" y="603540"/>
                </a:lnTo>
                <a:lnTo>
                  <a:pt x="2851575" y="617189"/>
                </a:lnTo>
                <a:lnTo>
                  <a:pt x="2854065" y="641586"/>
                </a:lnTo>
                <a:lnTo>
                  <a:pt x="2856556" y="478365"/>
                </a:lnTo>
                <a:lnTo>
                  <a:pt x="2859050" y="598065"/>
                </a:lnTo>
                <a:lnTo>
                  <a:pt x="2861540" y="575732"/>
                </a:lnTo>
                <a:lnTo>
                  <a:pt x="2864030" y="574743"/>
                </a:lnTo>
                <a:lnTo>
                  <a:pt x="2866520" y="573089"/>
                </a:lnTo>
                <a:lnTo>
                  <a:pt x="2869010" y="548321"/>
                </a:lnTo>
                <a:lnTo>
                  <a:pt x="2871500" y="611507"/>
                </a:lnTo>
                <a:lnTo>
                  <a:pt x="2873990" y="666678"/>
                </a:lnTo>
                <a:lnTo>
                  <a:pt x="2876480" y="659406"/>
                </a:lnTo>
                <a:lnTo>
                  <a:pt x="2878970" y="680059"/>
                </a:lnTo>
                <a:lnTo>
                  <a:pt x="2881464" y="750296"/>
                </a:lnTo>
                <a:lnTo>
                  <a:pt x="2883955" y="642130"/>
                </a:lnTo>
                <a:lnTo>
                  <a:pt x="2886445" y="585326"/>
                </a:lnTo>
                <a:lnTo>
                  <a:pt x="2888935" y="569082"/>
                </a:lnTo>
                <a:lnTo>
                  <a:pt x="2891425" y="476763"/>
                </a:lnTo>
                <a:lnTo>
                  <a:pt x="2893915" y="445717"/>
                </a:lnTo>
                <a:lnTo>
                  <a:pt x="2896405" y="630247"/>
                </a:lnTo>
                <a:lnTo>
                  <a:pt x="2898895" y="621369"/>
                </a:lnTo>
                <a:lnTo>
                  <a:pt x="2901385" y="603959"/>
                </a:lnTo>
                <a:lnTo>
                  <a:pt x="2903875" y="762434"/>
                </a:lnTo>
                <a:lnTo>
                  <a:pt x="2906365" y="709646"/>
                </a:lnTo>
                <a:lnTo>
                  <a:pt x="2908859" y="685098"/>
                </a:lnTo>
                <a:lnTo>
                  <a:pt x="2911349" y="612616"/>
                </a:lnTo>
                <a:lnTo>
                  <a:pt x="2913839" y="664337"/>
                </a:lnTo>
                <a:lnTo>
                  <a:pt x="2916330" y="697456"/>
                </a:lnTo>
                <a:lnTo>
                  <a:pt x="2918820" y="581816"/>
                </a:lnTo>
                <a:lnTo>
                  <a:pt x="2921310" y="669355"/>
                </a:lnTo>
                <a:lnTo>
                  <a:pt x="2923800" y="700168"/>
                </a:lnTo>
                <a:lnTo>
                  <a:pt x="2926290" y="771035"/>
                </a:lnTo>
                <a:lnTo>
                  <a:pt x="2928780" y="793592"/>
                </a:lnTo>
                <a:lnTo>
                  <a:pt x="2931270" y="770828"/>
                </a:lnTo>
                <a:lnTo>
                  <a:pt x="2933760" y="728265"/>
                </a:lnTo>
                <a:lnTo>
                  <a:pt x="2936254" y="644202"/>
                </a:lnTo>
                <a:lnTo>
                  <a:pt x="2938744" y="695677"/>
                </a:lnTo>
                <a:lnTo>
                  <a:pt x="2941234" y="673971"/>
                </a:lnTo>
                <a:lnTo>
                  <a:pt x="2943724" y="686657"/>
                </a:lnTo>
                <a:lnTo>
                  <a:pt x="2946214" y="702668"/>
                </a:lnTo>
                <a:lnTo>
                  <a:pt x="2948704" y="689291"/>
                </a:lnTo>
                <a:lnTo>
                  <a:pt x="2951194" y="586924"/>
                </a:lnTo>
                <a:lnTo>
                  <a:pt x="2953684" y="651388"/>
                </a:lnTo>
                <a:lnTo>
                  <a:pt x="2956175" y="684848"/>
                </a:lnTo>
                <a:lnTo>
                  <a:pt x="2958669" y="671488"/>
                </a:lnTo>
                <a:lnTo>
                  <a:pt x="2961159" y="753677"/>
                </a:lnTo>
                <a:lnTo>
                  <a:pt x="2963649" y="717125"/>
                </a:lnTo>
                <a:lnTo>
                  <a:pt x="2966139" y="632311"/>
                </a:lnTo>
                <a:lnTo>
                  <a:pt x="2968629" y="617047"/>
                </a:lnTo>
                <a:lnTo>
                  <a:pt x="2971119" y="700246"/>
                </a:lnTo>
                <a:lnTo>
                  <a:pt x="2973609" y="741535"/>
                </a:lnTo>
                <a:lnTo>
                  <a:pt x="2976099" y="706766"/>
                </a:lnTo>
                <a:lnTo>
                  <a:pt x="2978589" y="613398"/>
                </a:lnTo>
                <a:lnTo>
                  <a:pt x="2981079" y="593807"/>
                </a:lnTo>
                <a:lnTo>
                  <a:pt x="2983570" y="680197"/>
                </a:lnTo>
                <a:lnTo>
                  <a:pt x="2986064" y="685586"/>
                </a:lnTo>
                <a:lnTo>
                  <a:pt x="2988554" y="589204"/>
                </a:lnTo>
                <a:lnTo>
                  <a:pt x="2991044" y="547963"/>
                </a:lnTo>
                <a:lnTo>
                  <a:pt x="2993534" y="374219"/>
                </a:lnTo>
                <a:lnTo>
                  <a:pt x="2996024" y="530397"/>
                </a:lnTo>
                <a:lnTo>
                  <a:pt x="2998514" y="601674"/>
                </a:lnTo>
                <a:lnTo>
                  <a:pt x="3001004" y="532034"/>
                </a:lnTo>
                <a:lnTo>
                  <a:pt x="3003494" y="495702"/>
                </a:lnTo>
                <a:lnTo>
                  <a:pt x="3005984" y="569086"/>
                </a:lnTo>
                <a:lnTo>
                  <a:pt x="3008474" y="594964"/>
                </a:lnTo>
                <a:lnTo>
                  <a:pt x="3010964" y="596100"/>
                </a:lnTo>
                <a:lnTo>
                  <a:pt x="3013458" y="550865"/>
                </a:lnTo>
                <a:lnTo>
                  <a:pt x="3015949" y="553667"/>
                </a:lnTo>
                <a:lnTo>
                  <a:pt x="3018439" y="488646"/>
                </a:lnTo>
                <a:lnTo>
                  <a:pt x="3020929" y="636706"/>
                </a:lnTo>
                <a:lnTo>
                  <a:pt x="3023419" y="670991"/>
                </a:lnTo>
                <a:lnTo>
                  <a:pt x="3025909" y="571068"/>
                </a:lnTo>
                <a:lnTo>
                  <a:pt x="3028399" y="612880"/>
                </a:lnTo>
                <a:lnTo>
                  <a:pt x="3030889" y="580244"/>
                </a:lnTo>
                <a:lnTo>
                  <a:pt x="3033379" y="580054"/>
                </a:lnTo>
                <a:lnTo>
                  <a:pt x="3035869" y="596882"/>
                </a:lnTo>
                <a:lnTo>
                  <a:pt x="3038363" y="701114"/>
                </a:lnTo>
                <a:lnTo>
                  <a:pt x="3040853" y="690038"/>
                </a:lnTo>
                <a:lnTo>
                  <a:pt x="3043343" y="708934"/>
                </a:lnTo>
                <a:lnTo>
                  <a:pt x="3045833" y="795082"/>
                </a:lnTo>
                <a:lnTo>
                  <a:pt x="3048323" y="715311"/>
                </a:lnTo>
                <a:lnTo>
                  <a:pt x="3050813" y="636780"/>
                </a:lnTo>
                <a:lnTo>
                  <a:pt x="3053303" y="762991"/>
                </a:lnTo>
                <a:lnTo>
                  <a:pt x="3055794" y="699421"/>
                </a:lnTo>
                <a:lnTo>
                  <a:pt x="3058284" y="703903"/>
                </a:lnTo>
                <a:lnTo>
                  <a:pt x="3060774" y="719418"/>
                </a:lnTo>
                <a:lnTo>
                  <a:pt x="3063268" y="715877"/>
                </a:lnTo>
                <a:lnTo>
                  <a:pt x="3065758" y="718653"/>
                </a:lnTo>
                <a:lnTo>
                  <a:pt x="3068248" y="745360"/>
                </a:lnTo>
                <a:lnTo>
                  <a:pt x="3070738" y="762330"/>
                </a:lnTo>
                <a:lnTo>
                  <a:pt x="3073228" y="776096"/>
                </a:lnTo>
                <a:lnTo>
                  <a:pt x="3075718" y="691865"/>
                </a:lnTo>
                <a:lnTo>
                  <a:pt x="3078208" y="680625"/>
                </a:lnTo>
                <a:lnTo>
                  <a:pt x="3080698" y="801481"/>
                </a:lnTo>
                <a:lnTo>
                  <a:pt x="3083189" y="773194"/>
                </a:lnTo>
                <a:lnTo>
                  <a:pt x="3085679" y="837476"/>
                </a:lnTo>
                <a:lnTo>
                  <a:pt x="3088169" y="804564"/>
                </a:lnTo>
                <a:lnTo>
                  <a:pt x="3090659" y="737147"/>
                </a:lnTo>
                <a:lnTo>
                  <a:pt x="3093153" y="636054"/>
                </a:lnTo>
                <a:lnTo>
                  <a:pt x="3095643" y="786649"/>
                </a:lnTo>
                <a:lnTo>
                  <a:pt x="3098133" y="739691"/>
                </a:lnTo>
                <a:lnTo>
                  <a:pt x="3100623" y="751449"/>
                </a:lnTo>
                <a:lnTo>
                  <a:pt x="3103113" y="612487"/>
                </a:lnTo>
                <a:lnTo>
                  <a:pt x="3105603" y="676739"/>
                </a:lnTo>
                <a:lnTo>
                  <a:pt x="3108093" y="635860"/>
                </a:lnTo>
                <a:lnTo>
                  <a:pt x="3110583" y="749929"/>
                </a:lnTo>
                <a:lnTo>
                  <a:pt x="3113073" y="678556"/>
                </a:lnTo>
                <a:lnTo>
                  <a:pt x="3115563" y="504096"/>
                </a:lnTo>
                <a:lnTo>
                  <a:pt x="3118058" y="368679"/>
                </a:lnTo>
                <a:lnTo>
                  <a:pt x="3120548" y="367963"/>
                </a:lnTo>
                <a:lnTo>
                  <a:pt x="3123038" y="391539"/>
                </a:lnTo>
                <a:lnTo>
                  <a:pt x="3125528" y="475261"/>
                </a:lnTo>
                <a:lnTo>
                  <a:pt x="3128018" y="537686"/>
                </a:lnTo>
                <a:lnTo>
                  <a:pt x="3130508" y="601489"/>
                </a:lnTo>
                <a:lnTo>
                  <a:pt x="3132998" y="658072"/>
                </a:lnTo>
                <a:lnTo>
                  <a:pt x="3135488" y="585551"/>
                </a:lnTo>
                <a:lnTo>
                  <a:pt x="3137978" y="682542"/>
                </a:lnTo>
                <a:lnTo>
                  <a:pt x="3140472" y="649544"/>
                </a:lnTo>
                <a:lnTo>
                  <a:pt x="3142962" y="688967"/>
                </a:lnTo>
                <a:lnTo>
                  <a:pt x="3145452" y="729854"/>
                </a:lnTo>
                <a:lnTo>
                  <a:pt x="3147942" y="741910"/>
                </a:lnTo>
                <a:lnTo>
                  <a:pt x="3150432" y="711913"/>
                </a:lnTo>
                <a:lnTo>
                  <a:pt x="3152922" y="654358"/>
                </a:lnTo>
                <a:lnTo>
                  <a:pt x="3155413" y="775180"/>
                </a:lnTo>
                <a:lnTo>
                  <a:pt x="3157903" y="709404"/>
                </a:lnTo>
                <a:lnTo>
                  <a:pt x="3160393" y="698186"/>
                </a:lnTo>
                <a:lnTo>
                  <a:pt x="3162883" y="671877"/>
                </a:lnTo>
                <a:lnTo>
                  <a:pt x="3165373" y="737981"/>
                </a:lnTo>
                <a:lnTo>
                  <a:pt x="3167867" y="728373"/>
                </a:lnTo>
                <a:lnTo>
                  <a:pt x="3170357" y="734721"/>
                </a:lnTo>
                <a:lnTo>
                  <a:pt x="3172847" y="662688"/>
                </a:lnTo>
                <a:lnTo>
                  <a:pt x="3175337" y="692491"/>
                </a:lnTo>
                <a:lnTo>
                  <a:pt x="3177827" y="700522"/>
                </a:lnTo>
                <a:lnTo>
                  <a:pt x="3180317" y="760404"/>
                </a:lnTo>
                <a:lnTo>
                  <a:pt x="3182808" y="619378"/>
                </a:lnTo>
                <a:lnTo>
                  <a:pt x="3185298" y="640834"/>
                </a:lnTo>
                <a:lnTo>
                  <a:pt x="3187788" y="672192"/>
                </a:lnTo>
                <a:lnTo>
                  <a:pt x="3190278" y="688453"/>
                </a:lnTo>
                <a:lnTo>
                  <a:pt x="3192768" y="733913"/>
                </a:lnTo>
                <a:lnTo>
                  <a:pt x="3195262" y="723183"/>
                </a:lnTo>
                <a:lnTo>
                  <a:pt x="3197752" y="653935"/>
                </a:lnTo>
                <a:lnTo>
                  <a:pt x="3200242" y="682274"/>
                </a:lnTo>
                <a:lnTo>
                  <a:pt x="3202732" y="699745"/>
                </a:lnTo>
                <a:lnTo>
                  <a:pt x="3205222" y="620333"/>
                </a:lnTo>
                <a:lnTo>
                  <a:pt x="3207712" y="612992"/>
                </a:lnTo>
                <a:lnTo>
                  <a:pt x="3210202" y="553624"/>
                </a:lnTo>
                <a:lnTo>
                  <a:pt x="3212692" y="389056"/>
                </a:lnTo>
                <a:lnTo>
                  <a:pt x="3215182" y="419977"/>
                </a:lnTo>
                <a:lnTo>
                  <a:pt x="3217677" y="443001"/>
                </a:lnTo>
                <a:lnTo>
                  <a:pt x="3220167" y="594355"/>
                </a:lnTo>
                <a:lnTo>
                  <a:pt x="3222657" y="681260"/>
                </a:lnTo>
                <a:lnTo>
                  <a:pt x="3225147" y="522638"/>
                </a:lnTo>
                <a:lnTo>
                  <a:pt x="3227637" y="637691"/>
                </a:lnTo>
                <a:lnTo>
                  <a:pt x="3230127" y="718217"/>
                </a:lnTo>
                <a:lnTo>
                  <a:pt x="3232617" y="739600"/>
                </a:lnTo>
                <a:lnTo>
                  <a:pt x="3235107" y="639811"/>
                </a:lnTo>
                <a:lnTo>
                  <a:pt x="3237597" y="717405"/>
                </a:lnTo>
                <a:lnTo>
                  <a:pt x="3240087" y="809927"/>
                </a:lnTo>
                <a:lnTo>
                  <a:pt x="3242577" y="745580"/>
                </a:lnTo>
                <a:lnTo>
                  <a:pt x="3245071" y="538912"/>
                </a:lnTo>
                <a:lnTo>
                  <a:pt x="3247561" y="634012"/>
                </a:lnTo>
                <a:lnTo>
                  <a:pt x="3250051" y="661336"/>
                </a:lnTo>
                <a:lnTo>
                  <a:pt x="3252541" y="731979"/>
                </a:lnTo>
                <a:lnTo>
                  <a:pt x="3255032" y="594377"/>
                </a:lnTo>
                <a:lnTo>
                  <a:pt x="3257522" y="577770"/>
                </a:lnTo>
                <a:lnTo>
                  <a:pt x="3260012" y="668055"/>
                </a:lnTo>
                <a:lnTo>
                  <a:pt x="3262502" y="647208"/>
                </a:lnTo>
                <a:lnTo>
                  <a:pt x="3264992" y="722155"/>
                </a:lnTo>
                <a:lnTo>
                  <a:pt x="3267482" y="815290"/>
                </a:lnTo>
                <a:lnTo>
                  <a:pt x="3269972" y="871217"/>
                </a:lnTo>
                <a:lnTo>
                  <a:pt x="3272466" y="666082"/>
                </a:lnTo>
                <a:lnTo>
                  <a:pt x="3274956" y="712163"/>
                </a:lnTo>
                <a:lnTo>
                  <a:pt x="3277446" y="723688"/>
                </a:lnTo>
                <a:lnTo>
                  <a:pt x="3279936" y="734250"/>
                </a:lnTo>
                <a:lnTo>
                  <a:pt x="3282427" y="799642"/>
                </a:lnTo>
                <a:lnTo>
                  <a:pt x="3284917" y="678345"/>
                </a:lnTo>
                <a:lnTo>
                  <a:pt x="3287407" y="621421"/>
                </a:lnTo>
                <a:lnTo>
                  <a:pt x="3289897" y="726162"/>
                </a:lnTo>
                <a:lnTo>
                  <a:pt x="3292387" y="695401"/>
                </a:lnTo>
                <a:lnTo>
                  <a:pt x="3294877" y="609529"/>
                </a:lnTo>
                <a:lnTo>
                  <a:pt x="3297371" y="638960"/>
                </a:lnTo>
                <a:lnTo>
                  <a:pt x="3299861" y="580184"/>
                </a:lnTo>
                <a:lnTo>
                  <a:pt x="3302351" y="612193"/>
                </a:lnTo>
                <a:lnTo>
                  <a:pt x="3304841" y="605548"/>
                </a:lnTo>
                <a:lnTo>
                  <a:pt x="3307331" y="666345"/>
                </a:lnTo>
                <a:lnTo>
                  <a:pt x="3309821" y="677581"/>
                </a:lnTo>
                <a:lnTo>
                  <a:pt x="3312311" y="658314"/>
                </a:lnTo>
                <a:lnTo>
                  <a:pt x="3314801" y="703959"/>
                </a:lnTo>
                <a:lnTo>
                  <a:pt x="3317291" y="736526"/>
                </a:lnTo>
                <a:lnTo>
                  <a:pt x="3319786" y="767689"/>
                </a:lnTo>
                <a:lnTo>
                  <a:pt x="3322276" y="728835"/>
                </a:lnTo>
                <a:lnTo>
                  <a:pt x="3324766" y="610500"/>
                </a:lnTo>
                <a:lnTo>
                  <a:pt x="3327256" y="668422"/>
                </a:lnTo>
                <a:lnTo>
                  <a:pt x="3329746" y="632794"/>
                </a:lnTo>
                <a:lnTo>
                  <a:pt x="3332236" y="658098"/>
                </a:lnTo>
                <a:lnTo>
                  <a:pt x="3334726" y="613251"/>
                </a:lnTo>
                <a:lnTo>
                  <a:pt x="3337216" y="628472"/>
                </a:lnTo>
                <a:lnTo>
                  <a:pt x="3339706" y="788013"/>
                </a:lnTo>
                <a:lnTo>
                  <a:pt x="3342196" y="726789"/>
                </a:lnTo>
                <a:lnTo>
                  <a:pt x="3344686" y="644237"/>
                </a:lnTo>
                <a:lnTo>
                  <a:pt x="3347176" y="607189"/>
                </a:lnTo>
                <a:lnTo>
                  <a:pt x="3349670" y="584372"/>
                </a:lnTo>
                <a:lnTo>
                  <a:pt x="3352160" y="556992"/>
                </a:lnTo>
                <a:lnTo>
                  <a:pt x="3354651" y="620255"/>
                </a:lnTo>
                <a:lnTo>
                  <a:pt x="3357141" y="578707"/>
                </a:lnTo>
                <a:lnTo>
                  <a:pt x="3359631" y="548917"/>
                </a:lnTo>
                <a:lnTo>
                  <a:pt x="3362121" y="643680"/>
                </a:lnTo>
                <a:lnTo>
                  <a:pt x="3364611" y="619318"/>
                </a:lnTo>
                <a:lnTo>
                  <a:pt x="3367101" y="718835"/>
                </a:lnTo>
                <a:lnTo>
                  <a:pt x="3369591" y="657986"/>
                </a:lnTo>
                <a:lnTo>
                  <a:pt x="3372081" y="616092"/>
                </a:lnTo>
                <a:lnTo>
                  <a:pt x="3374571" y="584882"/>
                </a:lnTo>
                <a:lnTo>
                  <a:pt x="3377065" y="527103"/>
                </a:lnTo>
                <a:lnTo>
                  <a:pt x="3379555" y="620820"/>
                </a:lnTo>
                <a:lnTo>
                  <a:pt x="3382046" y="653620"/>
                </a:lnTo>
                <a:lnTo>
                  <a:pt x="3384536" y="695785"/>
                </a:lnTo>
                <a:lnTo>
                  <a:pt x="3387026" y="739155"/>
                </a:lnTo>
                <a:lnTo>
                  <a:pt x="3389516" y="779399"/>
                </a:lnTo>
                <a:lnTo>
                  <a:pt x="3392006" y="693967"/>
                </a:lnTo>
                <a:lnTo>
                  <a:pt x="3394496" y="648745"/>
                </a:lnTo>
                <a:lnTo>
                  <a:pt x="3396986" y="640390"/>
                </a:lnTo>
                <a:lnTo>
                  <a:pt x="3399480" y="718934"/>
                </a:lnTo>
                <a:lnTo>
                  <a:pt x="3401970" y="694248"/>
                </a:lnTo>
                <a:lnTo>
                  <a:pt x="3404460" y="642298"/>
                </a:lnTo>
                <a:lnTo>
                  <a:pt x="3406950" y="720907"/>
                </a:lnTo>
                <a:lnTo>
                  <a:pt x="3409440" y="751526"/>
                </a:lnTo>
                <a:lnTo>
                  <a:pt x="3411930" y="751220"/>
                </a:lnTo>
                <a:lnTo>
                  <a:pt x="3414420" y="736370"/>
                </a:lnTo>
                <a:lnTo>
                  <a:pt x="3416911" y="875164"/>
                </a:lnTo>
                <a:lnTo>
                  <a:pt x="3419401" y="787089"/>
                </a:lnTo>
                <a:lnTo>
                  <a:pt x="3421891" y="772559"/>
                </a:lnTo>
                <a:lnTo>
                  <a:pt x="3424385" y="670750"/>
                </a:lnTo>
                <a:lnTo>
                  <a:pt x="3426875" y="725329"/>
                </a:lnTo>
                <a:lnTo>
                  <a:pt x="3429365" y="757373"/>
                </a:lnTo>
                <a:lnTo>
                  <a:pt x="3431855" y="732911"/>
                </a:lnTo>
                <a:lnTo>
                  <a:pt x="3434345" y="736927"/>
                </a:lnTo>
                <a:lnTo>
                  <a:pt x="3436835" y="665071"/>
                </a:lnTo>
                <a:lnTo>
                  <a:pt x="3439325" y="695008"/>
                </a:lnTo>
                <a:lnTo>
                  <a:pt x="3441815" y="742713"/>
                </a:lnTo>
                <a:lnTo>
                  <a:pt x="3444305" y="728935"/>
                </a:lnTo>
                <a:lnTo>
                  <a:pt x="3446795" y="645783"/>
                </a:lnTo>
                <a:lnTo>
                  <a:pt x="3449285" y="680461"/>
                </a:lnTo>
                <a:lnTo>
                  <a:pt x="3451775" y="609671"/>
                </a:lnTo>
                <a:lnTo>
                  <a:pt x="3454270" y="583509"/>
                </a:lnTo>
                <a:lnTo>
                  <a:pt x="3456760" y="523182"/>
                </a:lnTo>
                <a:lnTo>
                  <a:pt x="3459250" y="555575"/>
                </a:lnTo>
                <a:lnTo>
                  <a:pt x="3461740" y="558015"/>
                </a:lnTo>
                <a:lnTo>
                  <a:pt x="3464230" y="667321"/>
                </a:lnTo>
                <a:lnTo>
                  <a:pt x="3466720" y="627500"/>
                </a:lnTo>
                <a:lnTo>
                  <a:pt x="3469210" y="631166"/>
                </a:lnTo>
                <a:lnTo>
                  <a:pt x="3471700" y="544521"/>
                </a:lnTo>
                <a:lnTo>
                  <a:pt x="3474190" y="615509"/>
                </a:lnTo>
                <a:lnTo>
                  <a:pt x="3476684" y="614533"/>
                </a:lnTo>
                <a:lnTo>
                  <a:pt x="3479174" y="602819"/>
                </a:lnTo>
                <a:lnTo>
                  <a:pt x="3481665" y="659829"/>
                </a:lnTo>
                <a:lnTo>
                  <a:pt x="3484155" y="660386"/>
                </a:lnTo>
                <a:lnTo>
                  <a:pt x="3486645" y="600370"/>
                </a:lnTo>
                <a:lnTo>
                  <a:pt x="3489135" y="619633"/>
                </a:lnTo>
                <a:lnTo>
                  <a:pt x="3491625" y="656712"/>
                </a:lnTo>
                <a:lnTo>
                  <a:pt x="3494115" y="659691"/>
                </a:lnTo>
                <a:lnTo>
                  <a:pt x="3496605" y="638736"/>
                </a:lnTo>
                <a:lnTo>
                  <a:pt x="3499095" y="663793"/>
                </a:lnTo>
                <a:lnTo>
                  <a:pt x="3501585" y="669074"/>
                </a:lnTo>
                <a:lnTo>
                  <a:pt x="3504079" y="699779"/>
                </a:lnTo>
                <a:lnTo>
                  <a:pt x="3506569" y="779010"/>
                </a:lnTo>
                <a:lnTo>
                  <a:pt x="3509059" y="677758"/>
                </a:lnTo>
                <a:lnTo>
                  <a:pt x="3511549" y="572757"/>
                </a:lnTo>
                <a:lnTo>
                  <a:pt x="3514039" y="565887"/>
                </a:lnTo>
                <a:lnTo>
                  <a:pt x="3516530" y="599282"/>
                </a:lnTo>
                <a:lnTo>
                  <a:pt x="3519020" y="653180"/>
                </a:lnTo>
                <a:lnTo>
                  <a:pt x="3521510" y="756151"/>
                </a:lnTo>
                <a:lnTo>
                  <a:pt x="3524000" y="802876"/>
                </a:lnTo>
                <a:lnTo>
                  <a:pt x="3526490" y="750058"/>
                </a:lnTo>
                <a:lnTo>
                  <a:pt x="3528980" y="647152"/>
                </a:lnTo>
                <a:lnTo>
                  <a:pt x="3531474" y="611196"/>
                </a:lnTo>
                <a:lnTo>
                  <a:pt x="3533964" y="623826"/>
                </a:lnTo>
                <a:lnTo>
                  <a:pt x="3536454" y="637933"/>
                </a:lnTo>
                <a:lnTo>
                  <a:pt x="3538944" y="644911"/>
                </a:lnTo>
                <a:lnTo>
                  <a:pt x="3541434" y="715652"/>
                </a:lnTo>
                <a:lnTo>
                  <a:pt x="3543924" y="760966"/>
                </a:lnTo>
                <a:lnTo>
                  <a:pt x="3546414" y="784157"/>
                </a:lnTo>
                <a:lnTo>
                  <a:pt x="3548904" y="699287"/>
                </a:lnTo>
                <a:lnTo>
                  <a:pt x="3551394" y="778721"/>
                </a:lnTo>
                <a:lnTo>
                  <a:pt x="3553885" y="668444"/>
                </a:lnTo>
                <a:lnTo>
                  <a:pt x="3556379" y="700820"/>
                </a:lnTo>
                <a:lnTo>
                  <a:pt x="3558869" y="687516"/>
                </a:lnTo>
                <a:lnTo>
                  <a:pt x="3561359" y="590754"/>
                </a:lnTo>
                <a:lnTo>
                  <a:pt x="3563849" y="685064"/>
                </a:lnTo>
                <a:lnTo>
                  <a:pt x="3566339" y="680275"/>
                </a:lnTo>
                <a:lnTo>
                  <a:pt x="3568829" y="661716"/>
                </a:lnTo>
                <a:lnTo>
                  <a:pt x="3571319" y="501354"/>
                </a:lnTo>
                <a:lnTo>
                  <a:pt x="3573809" y="508198"/>
                </a:lnTo>
                <a:lnTo>
                  <a:pt x="3576299" y="554673"/>
                </a:lnTo>
                <a:lnTo>
                  <a:pt x="3578793" y="645589"/>
                </a:lnTo>
                <a:lnTo>
                  <a:pt x="3581283" y="595487"/>
                </a:lnTo>
                <a:lnTo>
                  <a:pt x="3583774" y="577014"/>
                </a:lnTo>
                <a:lnTo>
                  <a:pt x="3586264" y="564406"/>
                </a:lnTo>
                <a:lnTo>
                  <a:pt x="3588754" y="529797"/>
                </a:lnTo>
                <a:lnTo>
                  <a:pt x="3591244" y="634513"/>
                </a:lnTo>
                <a:lnTo>
                  <a:pt x="3593734" y="638058"/>
                </a:lnTo>
                <a:lnTo>
                  <a:pt x="3596224" y="605267"/>
                </a:lnTo>
                <a:lnTo>
                  <a:pt x="3598714" y="555955"/>
                </a:lnTo>
                <a:lnTo>
                  <a:pt x="3601204" y="528972"/>
                </a:lnTo>
                <a:lnTo>
                  <a:pt x="3603694" y="643153"/>
                </a:lnTo>
                <a:lnTo>
                  <a:pt x="3606184" y="540696"/>
                </a:lnTo>
                <a:lnTo>
                  <a:pt x="3608678" y="591277"/>
                </a:lnTo>
                <a:lnTo>
                  <a:pt x="3611168" y="459206"/>
                </a:lnTo>
                <a:lnTo>
                  <a:pt x="3613659" y="505621"/>
                </a:lnTo>
                <a:lnTo>
                  <a:pt x="3616149" y="583979"/>
                </a:lnTo>
                <a:lnTo>
                  <a:pt x="3618639" y="639820"/>
                </a:lnTo>
                <a:lnTo>
                  <a:pt x="3621129" y="633964"/>
                </a:lnTo>
                <a:lnTo>
                  <a:pt x="3623619" y="720234"/>
                </a:lnTo>
                <a:lnTo>
                  <a:pt x="3626109" y="820925"/>
                </a:lnTo>
                <a:lnTo>
                  <a:pt x="3628599" y="832567"/>
                </a:lnTo>
                <a:lnTo>
                  <a:pt x="3631089" y="809059"/>
                </a:lnTo>
                <a:lnTo>
                  <a:pt x="3633579" y="851328"/>
                </a:lnTo>
                <a:lnTo>
                  <a:pt x="3636073" y="795734"/>
                </a:lnTo>
                <a:lnTo>
                  <a:pt x="3638563" y="775871"/>
                </a:lnTo>
                <a:lnTo>
                  <a:pt x="3641053" y="932671"/>
                </a:lnTo>
                <a:lnTo>
                  <a:pt x="3643543" y="954680"/>
                </a:lnTo>
                <a:lnTo>
                  <a:pt x="3646033" y="838404"/>
                </a:lnTo>
                <a:lnTo>
                  <a:pt x="3648523" y="758262"/>
                </a:lnTo>
                <a:lnTo>
                  <a:pt x="3651013" y="709465"/>
                </a:lnTo>
                <a:lnTo>
                  <a:pt x="3653504" y="658452"/>
                </a:lnTo>
                <a:lnTo>
                  <a:pt x="3655994" y="587442"/>
                </a:lnTo>
                <a:lnTo>
                  <a:pt x="3658488" y="742139"/>
                </a:lnTo>
                <a:lnTo>
                  <a:pt x="3660978" y="835045"/>
                </a:lnTo>
                <a:lnTo>
                  <a:pt x="3663468" y="787016"/>
                </a:lnTo>
                <a:lnTo>
                  <a:pt x="3665958" y="708135"/>
                </a:lnTo>
                <a:lnTo>
                  <a:pt x="3668448" y="615134"/>
                </a:lnTo>
                <a:lnTo>
                  <a:pt x="3670938" y="713455"/>
                </a:lnTo>
                <a:lnTo>
                  <a:pt x="3673428" y="710726"/>
                </a:lnTo>
                <a:lnTo>
                  <a:pt x="3675918" y="672498"/>
                </a:lnTo>
                <a:lnTo>
                  <a:pt x="3678408" y="688017"/>
                </a:lnTo>
                <a:lnTo>
                  <a:pt x="3680898" y="806032"/>
                </a:lnTo>
                <a:lnTo>
                  <a:pt x="3683393" y="815053"/>
                </a:lnTo>
                <a:lnTo>
                  <a:pt x="3685883" y="813684"/>
                </a:lnTo>
                <a:lnTo>
                  <a:pt x="3688373" y="708389"/>
                </a:lnTo>
                <a:lnTo>
                  <a:pt x="3690863" y="755952"/>
                </a:lnTo>
                <a:lnTo>
                  <a:pt x="3693353" y="723874"/>
                </a:lnTo>
                <a:lnTo>
                  <a:pt x="3695843" y="823240"/>
                </a:lnTo>
                <a:lnTo>
                  <a:pt x="3698333" y="847300"/>
                </a:lnTo>
                <a:lnTo>
                  <a:pt x="3700823" y="837135"/>
                </a:lnTo>
                <a:lnTo>
                  <a:pt x="3703313" y="702521"/>
                </a:lnTo>
                <a:lnTo>
                  <a:pt x="3705803" y="676147"/>
                </a:lnTo>
                <a:lnTo>
                  <a:pt x="3708293" y="673004"/>
                </a:lnTo>
                <a:lnTo>
                  <a:pt x="3710783" y="655472"/>
                </a:lnTo>
                <a:lnTo>
                  <a:pt x="3713278" y="814915"/>
                </a:lnTo>
                <a:lnTo>
                  <a:pt x="3715768" y="882422"/>
                </a:lnTo>
                <a:lnTo>
                  <a:pt x="3718258" y="671721"/>
                </a:lnTo>
                <a:lnTo>
                  <a:pt x="3720748" y="675534"/>
                </a:lnTo>
                <a:lnTo>
                  <a:pt x="3723238" y="766182"/>
                </a:lnTo>
                <a:lnTo>
                  <a:pt x="3725728" y="707103"/>
                </a:lnTo>
                <a:lnTo>
                  <a:pt x="3728218" y="671976"/>
                </a:lnTo>
                <a:lnTo>
                  <a:pt x="3730720" y="681480"/>
                </a:lnTo>
                <a:lnTo>
                  <a:pt x="3733182" y="727436"/>
                </a:lnTo>
                <a:lnTo>
                  <a:pt x="3735684" y="594187"/>
                </a:lnTo>
                <a:lnTo>
                  <a:pt x="3738186" y="572062"/>
                </a:lnTo>
                <a:lnTo>
                  <a:pt x="3740689" y="574268"/>
                </a:lnTo>
                <a:lnTo>
                  <a:pt x="3743150" y="640683"/>
                </a:lnTo>
                <a:lnTo>
                  <a:pt x="3745652" y="586169"/>
                </a:lnTo>
                <a:lnTo>
                  <a:pt x="3748155" y="542267"/>
                </a:lnTo>
                <a:lnTo>
                  <a:pt x="3750616" y="581371"/>
                </a:lnTo>
                <a:lnTo>
                  <a:pt x="3753119" y="678751"/>
                </a:lnTo>
                <a:lnTo>
                  <a:pt x="3755621" y="694429"/>
                </a:lnTo>
                <a:lnTo>
                  <a:pt x="3758123" y="738607"/>
                </a:lnTo>
                <a:lnTo>
                  <a:pt x="3760585" y="790747"/>
                </a:lnTo>
                <a:lnTo>
                  <a:pt x="3763087" y="732873"/>
                </a:lnTo>
                <a:lnTo>
                  <a:pt x="3765589" y="816767"/>
                </a:lnTo>
                <a:lnTo>
                  <a:pt x="3768051" y="841423"/>
                </a:lnTo>
                <a:lnTo>
                  <a:pt x="3770553" y="774813"/>
                </a:lnTo>
                <a:lnTo>
                  <a:pt x="3773055" y="629556"/>
                </a:lnTo>
                <a:lnTo>
                  <a:pt x="3775558" y="651595"/>
                </a:lnTo>
                <a:lnTo>
                  <a:pt x="3778019" y="719867"/>
                </a:lnTo>
                <a:lnTo>
                  <a:pt x="3780521" y="750546"/>
                </a:lnTo>
                <a:lnTo>
                  <a:pt x="3783024" y="698842"/>
                </a:lnTo>
                <a:lnTo>
                  <a:pt x="3785485" y="598034"/>
                </a:lnTo>
                <a:lnTo>
                  <a:pt x="3787988" y="570201"/>
                </a:lnTo>
                <a:lnTo>
                  <a:pt x="3790490" y="552087"/>
                </a:lnTo>
                <a:lnTo>
                  <a:pt x="3792951" y="573487"/>
                </a:lnTo>
                <a:lnTo>
                  <a:pt x="3795454" y="482329"/>
                </a:lnTo>
                <a:lnTo>
                  <a:pt x="3797956" y="524516"/>
                </a:lnTo>
                <a:lnTo>
                  <a:pt x="3800458" y="551612"/>
                </a:lnTo>
                <a:lnTo>
                  <a:pt x="3802920" y="572183"/>
                </a:lnTo>
                <a:lnTo>
                  <a:pt x="3805422" y="610030"/>
                </a:lnTo>
                <a:lnTo>
                  <a:pt x="3807924" y="632488"/>
                </a:lnTo>
                <a:lnTo>
                  <a:pt x="3810386" y="654380"/>
                </a:lnTo>
                <a:lnTo>
                  <a:pt x="3812888" y="706416"/>
                </a:lnTo>
                <a:lnTo>
                  <a:pt x="3815391" y="748158"/>
                </a:lnTo>
                <a:lnTo>
                  <a:pt x="3817893" y="700846"/>
                </a:lnTo>
                <a:lnTo>
                  <a:pt x="3820354" y="709927"/>
                </a:lnTo>
                <a:lnTo>
                  <a:pt x="3822857" y="709314"/>
                </a:lnTo>
                <a:lnTo>
                  <a:pt x="3825359" y="823641"/>
                </a:lnTo>
                <a:lnTo>
                  <a:pt x="3827821" y="807164"/>
                </a:lnTo>
                <a:lnTo>
                  <a:pt x="3830323" y="814405"/>
                </a:lnTo>
                <a:lnTo>
                  <a:pt x="3832825" y="682628"/>
                </a:lnTo>
                <a:lnTo>
                  <a:pt x="3835328" y="502887"/>
                </a:lnTo>
                <a:lnTo>
                  <a:pt x="3837789" y="536814"/>
                </a:lnTo>
                <a:lnTo>
                  <a:pt x="3840291" y="524900"/>
                </a:lnTo>
                <a:lnTo>
                  <a:pt x="3842794" y="447043"/>
                </a:lnTo>
                <a:lnTo>
                  <a:pt x="3845255" y="507140"/>
                </a:lnTo>
                <a:lnTo>
                  <a:pt x="3847757" y="669281"/>
                </a:lnTo>
                <a:lnTo>
                  <a:pt x="3850260" y="665758"/>
                </a:lnTo>
                <a:lnTo>
                  <a:pt x="3852762" y="624599"/>
                </a:lnTo>
                <a:lnTo>
                  <a:pt x="3855224" y="641711"/>
                </a:lnTo>
                <a:lnTo>
                  <a:pt x="3857726" y="628420"/>
                </a:lnTo>
                <a:lnTo>
                  <a:pt x="3860228" y="735697"/>
                </a:lnTo>
                <a:lnTo>
                  <a:pt x="3862689" y="673988"/>
                </a:lnTo>
                <a:lnTo>
                  <a:pt x="3865192" y="595767"/>
                </a:lnTo>
                <a:lnTo>
                  <a:pt x="3867695" y="626335"/>
                </a:lnTo>
                <a:lnTo>
                  <a:pt x="3870156" y="631460"/>
                </a:lnTo>
                <a:lnTo>
                  <a:pt x="3872658" y="661505"/>
                </a:lnTo>
                <a:lnTo>
                  <a:pt x="3875160" y="662519"/>
                </a:lnTo>
                <a:lnTo>
                  <a:pt x="3877663" y="680500"/>
                </a:lnTo>
                <a:lnTo>
                  <a:pt x="3880124" y="597767"/>
                </a:lnTo>
                <a:lnTo>
                  <a:pt x="3882626" y="542008"/>
                </a:lnTo>
                <a:lnTo>
                  <a:pt x="3885129" y="568409"/>
                </a:lnTo>
                <a:lnTo>
                  <a:pt x="3887590" y="690094"/>
                </a:lnTo>
                <a:lnTo>
                  <a:pt x="3890093" y="593988"/>
                </a:lnTo>
                <a:lnTo>
                  <a:pt x="3892595" y="476029"/>
                </a:lnTo>
                <a:lnTo>
                  <a:pt x="3895097" y="553870"/>
                </a:lnTo>
                <a:lnTo>
                  <a:pt x="3897559" y="580521"/>
                </a:lnTo>
                <a:lnTo>
                  <a:pt x="3900061" y="545316"/>
                </a:lnTo>
                <a:lnTo>
                  <a:pt x="3902564" y="711019"/>
                </a:lnTo>
                <a:lnTo>
                  <a:pt x="3905025" y="719042"/>
                </a:lnTo>
                <a:lnTo>
                  <a:pt x="3907527" y="715687"/>
                </a:lnTo>
                <a:lnTo>
                  <a:pt x="3910030" y="715868"/>
                </a:lnTo>
                <a:lnTo>
                  <a:pt x="3912532" y="709050"/>
                </a:lnTo>
                <a:lnTo>
                  <a:pt x="3914993" y="735705"/>
                </a:lnTo>
                <a:lnTo>
                  <a:pt x="3917495" y="832938"/>
                </a:lnTo>
                <a:lnTo>
                  <a:pt x="3919998" y="974650"/>
                </a:lnTo>
                <a:lnTo>
                  <a:pt x="3922459" y="965306"/>
                </a:lnTo>
                <a:lnTo>
                  <a:pt x="3924962" y="942956"/>
                </a:lnTo>
                <a:lnTo>
                  <a:pt x="3927464" y="973260"/>
                </a:lnTo>
                <a:lnTo>
                  <a:pt x="3929925" y="852231"/>
                </a:lnTo>
                <a:lnTo>
                  <a:pt x="3932428" y="855331"/>
                </a:lnTo>
                <a:lnTo>
                  <a:pt x="3934930" y="875475"/>
                </a:lnTo>
                <a:lnTo>
                  <a:pt x="3937433" y="757783"/>
                </a:lnTo>
                <a:lnTo>
                  <a:pt x="3939894" y="665335"/>
                </a:lnTo>
                <a:lnTo>
                  <a:pt x="3942396" y="562730"/>
                </a:lnTo>
                <a:lnTo>
                  <a:pt x="3944899" y="560770"/>
                </a:lnTo>
                <a:lnTo>
                  <a:pt x="3947360" y="721745"/>
                </a:lnTo>
                <a:lnTo>
                  <a:pt x="3949862" y="811598"/>
                </a:lnTo>
                <a:lnTo>
                  <a:pt x="3952365" y="863315"/>
                </a:lnTo>
                <a:lnTo>
                  <a:pt x="3954867" y="861376"/>
                </a:lnTo>
                <a:lnTo>
                  <a:pt x="3957329" y="832243"/>
                </a:lnTo>
                <a:lnTo>
                  <a:pt x="3959831" y="832873"/>
                </a:lnTo>
                <a:lnTo>
                  <a:pt x="3962333" y="805048"/>
                </a:lnTo>
                <a:lnTo>
                  <a:pt x="3964794" y="717457"/>
                </a:lnTo>
                <a:lnTo>
                  <a:pt x="3967297" y="663072"/>
                </a:lnTo>
                <a:lnTo>
                  <a:pt x="3969799" y="634081"/>
                </a:lnTo>
                <a:lnTo>
                  <a:pt x="3972302" y="704814"/>
                </a:lnTo>
                <a:lnTo>
                  <a:pt x="3974763" y="756384"/>
                </a:lnTo>
                <a:lnTo>
                  <a:pt x="3977265" y="766428"/>
                </a:lnTo>
                <a:lnTo>
                  <a:pt x="3979768" y="725424"/>
                </a:lnTo>
                <a:lnTo>
                  <a:pt x="3982229" y="663612"/>
                </a:lnTo>
                <a:lnTo>
                  <a:pt x="3984731" y="738175"/>
                </a:lnTo>
                <a:lnTo>
                  <a:pt x="3987234" y="735606"/>
                </a:lnTo>
                <a:lnTo>
                  <a:pt x="3989736" y="795579"/>
                </a:lnTo>
                <a:lnTo>
                  <a:pt x="3992198" y="749393"/>
                </a:lnTo>
                <a:lnTo>
                  <a:pt x="3994700" y="656863"/>
                </a:lnTo>
                <a:lnTo>
                  <a:pt x="3997202" y="786325"/>
                </a:lnTo>
                <a:lnTo>
                  <a:pt x="3999664" y="828771"/>
                </a:lnTo>
                <a:lnTo>
                  <a:pt x="4002166" y="796019"/>
                </a:lnTo>
                <a:lnTo>
                  <a:pt x="4004668" y="804962"/>
                </a:lnTo>
                <a:lnTo>
                  <a:pt x="4007171" y="758237"/>
                </a:lnTo>
                <a:lnTo>
                  <a:pt x="4009632" y="603039"/>
                </a:lnTo>
                <a:lnTo>
                  <a:pt x="4012135" y="653689"/>
                </a:lnTo>
                <a:lnTo>
                  <a:pt x="4014637" y="740071"/>
                </a:lnTo>
                <a:lnTo>
                  <a:pt x="4017098" y="804033"/>
                </a:lnTo>
                <a:lnTo>
                  <a:pt x="4019600" y="742489"/>
                </a:lnTo>
                <a:lnTo>
                  <a:pt x="4022103" y="753236"/>
                </a:lnTo>
                <a:lnTo>
                  <a:pt x="4024564" y="721335"/>
                </a:lnTo>
                <a:lnTo>
                  <a:pt x="4027067" y="701066"/>
                </a:lnTo>
                <a:lnTo>
                  <a:pt x="4029569" y="606066"/>
                </a:lnTo>
                <a:lnTo>
                  <a:pt x="4032071" y="575490"/>
                </a:lnTo>
                <a:lnTo>
                  <a:pt x="4034533" y="643827"/>
                </a:lnTo>
                <a:lnTo>
                  <a:pt x="4037035" y="689826"/>
                </a:lnTo>
                <a:lnTo>
                  <a:pt x="4039537" y="685457"/>
                </a:lnTo>
                <a:lnTo>
                  <a:pt x="4041999" y="703445"/>
                </a:lnTo>
                <a:lnTo>
                  <a:pt x="4044501" y="603941"/>
                </a:lnTo>
                <a:lnTo>
                  <a:pt x="4047004" y="593293"/>
                </a:lnTo>
                <a:lnTo>
                  <a:pt x="4049506" y="766259"/>
                </a:lnTo>
                <a:lnTo>
                  <a:pt x="4051967" y="782106"/>
                </a:lnTo>
                <a:lnTo>
                  <a:pt x="4054470" y="804063"/>
                </a:lnTo>
                <a:lnTo>
                  <a:pt x="4056972" y="678721"/>
                </a:lnTo>
                <a:lnTo>
                  <a:pt x="4059434" y="658555"/>
                </a:lnTo>
                <a:lnTo>
                  <a:pt x="4061936" y="601022"/>
                </a:lnTo>
                <a:lnTo>
                  <a:pt x="4064438" y="506134"/>
                </a:lnTo>
                <a:lnTo>
                  <a:pt x="4066941" y="481694"/>
                </a:lnTo>
                <a:lnTo>
                  <a:pt x="4069402" y="625562"/>
                </a:lnTo>
                <a:lnTo>
                  <a:pt x="4071904" y="683069"/>
                </a:lnTo>
                <a:lnTo>
                  <a:pt x="4074406" y="673422"/>
                </a:lnTo>
                <a:lnTo>
                  <a:pt x="4076868" y="651638"/>
                </a:lnTo>
                <a:lnTo>
                  <a:pt x="4079370" y="635066"/>
                </a:lnTo>
                <a:lnTo>
                  <a:pt x="4081873" y="646271"/>
                </a:lnTo>
                <a:lnTo>
                  <a:pt x="4084334" y="507007"/>
                </a:lnTo>
                <a:lnTo>
                  <a:pt x="4086836" y="545838"/>
                </a:lnTo>
                <a:lnTo>
                  <a:pt x="4089339" y="657545"/>
                </a:lnTo>
                <a:lnTo>
                  <a:pt x="4091841" y="646530"/>
                </a:lnTo>
                <a:lnTo>
                  <a:pt x="4094303" y="708610"/>
                </a:lnTo>
                <a:lnTo>
                  <a:pt x="4096805" y="667023"/>
                </a:lnTo>
                <a:lnTo>
                  <a:pt x="4099307" y="683462"/>
                </a:lnTo>
                <a:lnTo>
                  <a:pt x="4101769" y="689351"/>
                </a:lnTo>
                <a:lnTo>
                  <a:pt x="4104271" y="491881"/>
                </a:lnTo>
                <a:lnTo>
                  <a:pt x="4106773" y="550960"/>
                </a:lnTo>
                <a:lnTo>
                  <a:pt x="4109276" y="575084"/>
                </a:lnTo>
                <a:lnTo>
                  <a:pt x="4111737" y="590210"/>
                </a:lnTo>
                <a:lnTo>
                  <a:pt x="4114240" y="677719"/>
                </a:lnTo>
                <a:lnTo>
                  <a:pt x="4116742" y="634591"/>
                </a:lnTo>
                <a:lnTo>
                  <a:pt x="4119203" y="649535"/>
                </a:lnTo>
                <a:lnTo>
                  <a:pt x="4121705" y="656573"/>
                </a:lnTo>
                <a:lnTo>
                  <a:pt x="4124208" y="669562"/>
                </a:lnTo>
                <a:lnTo>
                  <a:pt x="4126710" y="660693"/>
                </a:lnTo>
                <a:lnTo>
                  <a:pt x="4129172" y="642229"/>
                </a:lnTo>
                <a:lnTo>
                  <a:pt x="4131674" y="602478"/>
                </a:lnTo>
                <a:lnTo>
                  <a:pt x="4134176" y="633848"/>
                </a:lnTo>
                <a:lnTo>
                  <a:pt x="4136638" y="524430"/>
                </a:lnTo>
                <a:lnTo>
                  <a:pt x="4139140" y="621447"/>
                </a:lnTo>
                <a:lnTo>
                  <a:pt x="4141642" y="682162"/>
                </a:lnTo>
                <a:lnTo>
                  <a:pt x="4144145" y="752545"/>
                </a:lnTo>
                <a:lnTo>
                  <a:pt x="4146606" y="591013"/>
                </a:lnTo>
                <a:lnTo>
                  <a:pt x="4149109" y="531511"/>
                </a:lnTo>
                <a:lnTo>
                  <a:pt x="4151611" y="550636"/>
                </a:lnTo>
                <a:lnTo>
                  <a:pt x="4154072" y="503962"/>
                </a:lnTo>
                <a:lnTo>
                  <a:pt x="4156575" y="477135"/>
                </a:lnTo>
                <a:lnTo>
                  <a:pt x="4159077" y="303501"/>
                </a:lnTo>
                <a:lnTo>
                  <a:pt x="4161539" y="320406"/>
                </a:lnTo>
                <a:lnTo>
                  <a:pt x="4164041" y="390511"/>
                </a:lnTo>
                <a:lnTo>
                  <a:pt x="4166543" y="382838"/>
                </a:lnTo>
                <a:lnTo>
                  <a:pt x="4169046" y="427944"/>
                </a:lnTo>
                <a:lnTo>
                  <a:pt x="4171507" y="533571"/>
                </a:lnTo>
                <a:lnTo>
                  <a:pt x="4174009" y="582209"/>
                </a:lnTo>
                <a:lnTo>
                  <a:pt x="4176511" y="531036"/>
                </a:lnTo>
                <a:lnTo>
                  <a:pt x="4178973" y="445704"/>
                </a:lnTo>
                <a:lnTo>
                  <a:pt x="4181476" y="533061"/>
                </a:lnTo>
                <a:lnTo>
                  <a:pt x="4183978" y="544811"/>
                </a:lnTo>
                <a:lnTo>
                  <a:pt x="4186480" y="491842"/>
                </a:lnTo>
                <a:lnTo>
                  <a:pt x="4188941" y="447889"/>
                </a:lnTo>
                <a:lnTo>
                  <a:pt x="4191444" y="629802"/>
                </a:lnTo>
                <a:lnTo>
                  <a:pt x="4193946" y="691925"/>
                </a:lnTo>
                <a:lnTo>
                  <a:pt x="4196408" y="725221"/>
                </a:lnTo>
                <a:lnTo>
                  <a:pt x="4198910" y="746604"/>
                </a:lnTo>
                <a:lnTo>
                  <a:pt x="4201413" y="702301"/>
                </a:lnTo>
                <a:lnTo>
                  <a:pt x="4203915" y="734565"/>
                </a:lnTo>
                <a:lnTo>
                  <a:pt x="4206376" y="640796"/>
                </a:lnTo>
                <a:lnTo>
                  <a:pt x="4208878" y="571293"/>
                </a:lnTo>
                <a:lnTo>
                  <a:pt x="4211381" y="631572"/>
                </a:lnTo>
                <a:lnTo>
                  <a:pt x="4213842" y="653067"/>
                </a:lnTo>
                <a:lnTo>
                  <a:pt x="4216345" y="616494"/>
                </a:lnTo>
                <a:lnTo>
                  <a:pt x="4218847" y="674290"/>
                </a:lnTo>
                <a:lnTo>
                  <a:pt x="4221349" y="622707"/>
                </a:lnTo>
                <a:lnTo>
                  <a:pt x="4223811" y="645817"/>
                </a:lnTo>
                <a:lnTo>
                  <a:pt x="4226313" y="582187"/>
                </a:lnTo>
                <a:lnTo>
                  <a:pt x="4228815" y="545325"/>
                </a:lnTo>
                <a:lnTo>
                  <a:pt x="4231277" y="638844"/>
                </a:lnTo>
                <a:lnTo>
                  <a:pt x="4233779" y="633429"/>
                </a:lnTo>
                <a:lnTo>
                  <a:pt x="4236282" y="624530"/>
                </a:lnTo>
                <a:lnTo>
                  <a:pt x="4238784" y="549129"/>
                </a:lnTo>
                <a:lnTo>
                  <a:pt x="4241245" y="602564"/>
                </a:lnTo>
                <a:lnTo>
                  <a:pt x="4243747" y="587589"/>
                </a:lnTo>
                <a:lnTo>
                  <a:pt x="4246250" y="623627"/>
                </a:lnTo>
                <a:lnTo>
                  <a:pt x="4248712" y="470722"/>
                </a:lnTo>
                <a:lnTo>
                  <a:pt x="4251214" y="526684"/>
                </a:lnTo>
                <a:lnTo>
                  <a:pt x="4253716" y="563806"/>
                </a:lnTo>
                <a:lnTo>
                  <a:pt x="4256177" y="665589"/>
                </a:lnTo>
                <a:lnTo>
                  <a:pt x="4258680" y="683488"/>
                </a:lnTo>
                <a:lnTo>
                  <a:pt x="4261182" y="704106"/>
                </a:lnTo>
                <a:lnTo>
                  <a:pt x="4263684" y="729828"/>
                </a:lnTo>
                <a:lnTo>
                  <a:pt x="4266146" y="649155"/>
                </a:lnTo>
                <a:lnTo>
                  <a:pt x="4268648" y="708420"/>
                </a:lnTo>
                <a:lnTo>
                  <a:pt x="4271151" y="768764"/>
                </a:lnTo>
                <a:lnTo>
                  <a:pt x="4273612" y="633546"/>
                </a:lnTo>
                <a:lnTo>
                  <a:pt x="4276114" y="498068"/>
                </a:lnTo>
                <a:lnTo>
                  <a:pt x="4278617" y="614939"/>
                </a:lnTo>
                <a:lnTo>
                  <a:pt x="4281119" y="704672"/>
                </a:lnTo>
                <a:lnTo>
                  <a:pt x="4283581" y="700816"/>
                </a:lnTo>
                <a:lnTo>
                  <a:pt x="4286083" y="611213"/>
                </a:lnTo>
                <a:lnTo>
                  <a:pt x="4288585" y="623027"/>
                </a:lnTo>
                <a:lnTo>
                  <a:pt x="4291047" y="648650"/>
                </a:lnTo>
                <a:lnTo>
                  <a:pt x="4293549" y="548792"/>
                </a:lnTo>
                <a:lnTo>
                  <a:pt x="4296051" y="652277"/>
                </a:lnTo>
                <a:lnTo>
                  <a:pt x="4298553" y="540329"/>
                </a:lnTo>
                <a:lnTo>
                  <a:pt x="4301015" y="536378"/>
                </a:lnTo>
                <a:lnTo>
                  <a:pt x="4303518" y="446706"/>
                </a:lnTo>
                <a:lnTo>
                  <a:pt x="4306020" y="492351"/>
                </a:lnTo>
                <a:lnTo>
                  <a:pt x="4308481" y="546901"/>
                </a:lnTo>
                <a:lnTo>
                  <a:pt x="4310983" y="501199"/>
                </a:lnTo>
                <a:lnTo>
                  <a:pt x="4313486" y="410448"/>
                </a:lnTo>
                <a:lnTo>
                  <a:pt x="4315947" y="489432"/>
                </a:lnTo>
                <a:lnTo>
                  <a:pt x="4318450" y="561379"/>
                </a:lnTo>
                <a:lnTo>
                  <a:pt x="4320952" y="659480"/>
                </a:lnTo>
                <a:lnTo>
                  <a:pt x="4323454" y="634996"/>
                </a:lnTo>
                <a:lnTo>
                  <a:pt x="4325916" y="608069"/>
                </a:lnTo>
                <a:lnTo>
                  <a:pt x="4328418" y="697668"/>
                </a:lnTo>
                <a:lnTo>
                  <a:pt x="4330920" y="716101"/>
                </a:lnTo>
                <a:lnTo>
                  <a:pt x="4333382" y="785392"/>
                </a:lnTo>
                <a:lnTo>
                  <a:pt x="4335884" y="629690"/>
                </a:lnTo>
                <a:lnTo>
                  <a:pt x="4338387" y="758090"/>
                </a:lnTo>
                <a:lnTo>
                  <a:pt x="4340889" y="675767"/>
                </a:lnTo>
                <a:lnTo>
                  <a:pt x="4343350" y="638939"/>
                </a:lnTo>
                <a:lnTo>
                  <a:pt x="4345853" y="518082"/>
                </a:lnTo>
                <a:lnTo>
                  <a:pt x="4348355" y="631862"/>
                </a:lnTo>
                <a:lnTo>
                  <a:pt x="4350816" y="580395"/>
                </a:lnTo>
                <a:lnTo>
                  <a:pt x="4353319" y="551180"/>
                </a:lnTo>
                <a:lnTo>
                  <a:pt x="4355821" y="567722"/>
                </a:lnTo>
                <a:lnTo>
                  <a:pt x="4358324" y="557739"/>
                </a:lnTo>
                <a:lnTo>
                  <a:pt x="4360785" y="603777"/>
                </a:lnTo>
                <a:lnTo>
                  <a:pt x="4363287" y="689282"/>
                </a:lnTo>
                <a:lnTo>
                  <a:pt x="4365789" y="653447"/>
                </a:lnTo>
                <a:lnTo>
                  <a:pt x="4368251" y="616045"/>
                </a:lnTo>
                <a:lnTo>
                  <a:pt x="4370753" y="660974"/>
                </a:lnTo>
                <a:lnTo>
                  <a:pt x="4373256" y="706429"/>
                </a:lnTo>
                <a:lnTo>
                  <a:pt x="4375758" y="779606"/>
                </a:lnTo>
                <a:lnTo>
                  <a:pt x="4378219" y="711071"/>
                </a:lnTo>
                <a:lnTo>
                  <a:pt x="4380722" y="624970"/>
                </a:lnTo>
                <a:lnTo>
                  <a:pt x="4383224" y="764610"/>
                </a:lnTo>
                <a:lnTo>
                  <a:pt x="4385685" y="781079"/>
                </a:lnTo>
                <a:lnTo>
                  <a:pt x="4388188" y="737070"/>
                </a:lnTo>
                <a:lnTo>
                  <a:pt x="4390690" y="728114"/>
                </a:lnTo>
                <a:lnTo>
                  <a:pt x="4393152" y="715406"/>
                </a:lnTo>
                <a:lnTo>
                  <a:pt x="4395654" y="635312"/>
                </a:lnTo>
                <a:lnTo>
                  <a:pt x="4398156" y="615121"/>
                </a:lnTo>
                <a:lnTo>
                  <a:pt x="4400659" y="559462"/>
                </a:lnTo>
                <a:lnTo>
                  <a:pt x="4403120" y="577420"/>
                </a:lnTo>
                <a:lnTo>
                  <a:pt x="4405623" y="769688"/>
                </a:lnTo>
                <a:lnTo>
                  <a:pt x="4408125" y="792746"/>
                </a:lnTo>
                <a:lnTo>
                  <a:pt x="4410586" y="871247"/>
                </a:lnTo>
                <a:lnTo>
                  <a:pt x="4413088" y="855379"/>
                </a:lnTo>
                <a:lnTo>
                  <a:pt x="4415591" y="796235"/>
                </a:lnTo>
                <a:lnTo>
                  <a:pt x="4418093" y="901741"/>
                </a:lnTo>
                <a:lnTo>
                  <a:pt x="4420554" y="899828"/>
                </a:lnTo>
                <a:lnTo>
                  <a:pt x="4423057" y="909051"/>
                </a:lnTo>
                <a:lnTo>
                  <a:pt x="4425559" y="818671"/>
                </a:lnTo>
                <a:lnTo>
                  <a:pt x="4428021" y="900061"/>
                </a:lnTo>
                <a:lnTo>
                  <a:pt x="4430523" y="904517"/>
                </a:lnTo>
                <a:lnTo>
                  <a:pt x="4433025" y="781813"/>
                </a:lnTo>
                <a:lnTo>
                  <a:pt x="4435528" y="698614"/>
                </a:lnTo>
                <a:lnTo>
                  <a:pt x="4437989" y="712915"/>
                </a:lnTo>
                <a:lnTo>
                  <a:pt x="4440492" y="733615"/>
                </a:lnTo>
                <a:lnTo>
                  <a:pt x="4442994" y="818451"/>
                </a:lnTo>
                <a:lnTo>
                  <a:pt x="4445455" y="868276"/>
                </a:lnTo>
                <a:lnTo>
                  <a:pt x="4447958" y="744924"/>
                </a:lnTo>
                <a:lnTo>
                  <a:pt x="4450460" y="570360"/>
                </a:lnTo>
                <a:lnTo>
                  <a:pt x="4452962" y="598043"/>
                </a:lnTo>
                <a:lnTo>
                  <a:pt x="4455423" y="668664"/>
                </a:lnTo>
                <a:lnTo>
                  <a:pt x="4457926" y="605673"/>
                </a:lnTo>
                <a:lnTo>
                  <a:pt x="4460429" y="639077"/>
                </a:lnTo>
                <a:lnTo>
                  <a:pt x="4462890" y="606152"/>
                </a:lnTo>
                <a:lnTo>
                  <a:pt x="4465392" y="522482"/>
                </a:lnTo>
                <a:lnTo>
                  <a:pt x="4467894" y="534271"/>
                </a:lnTo>
                <a:lnTo>
                  <a:pt x="4470356" y="560904"/>
                </a:lnTo>
                <a:lnTo>
                  <a:pt x="4472858" y="512430"/>
                </a:lnTo>
                <a:lnTo>
                  <a:pt x="4475361" y="490093"/>
                </a:lnTo>
                <a:lnTo>
                  <a:pt x="4477863" y="555286"/>
                </a:lnTo>
                <a:lnTo>
                  <a:pt x="4480324" y="538411"/>
                </a:lnTo>
                <a:lnTo>
                  <a:pt x="4482827" y="559829"/>
                </a:lnTo>
                <a:lnTo>
                  <a:pt x="4485329" y="537215"/>
                </a:lnTo>
                <a:lnTo>
                  <a:pt x="4487790" y="532634"/>
                </a:lnTo>
                <a:lnTo>
                  <a:pt x="4490293" y="662019"/>
                </a:lnTo>
                <a:lnTo>
                  <a:pt x="4492795" y="753448"/>
                </a:lnTo>
                <a:lnTo>
                  <a:pt x="4495298" y="768086"/>
                </a:lnTo>
                <a:lnTo>
                  <a:pt x="4497759" y="810113"/>
                </a:lnTo>
                <a:lnTo>
                  <a:pt x="4500261" y="808429"/>
                </a:lnTo>
                <a:lnTo>
                  <a:pt x="4502764" y="610846"/>
                </a:lnTo>
                <a:lnTo>
                  <a:pt x="4505225" y="571215"/>
                </a:lnTo>
                <a:lnTo>
                  <a:pt x="4507727" y="515936"/>
                </a:lnTo>
                <a:lnTo>
                  <a:pt x="4510230" y="491613"/>
                </a:lnTo>
                <a:lnTo>
                  <a:pt x="4512732" y="412939"/>
                </a:lnTo>
                <a:lnTo>
                  <a:pt x="4515193" y="450605"/>
                </a:lnTo>
                <a:lnTo>
                  <a:pt x="4517696" y="390300"/>
                </a:lnTo>
                <a:lnTo>
                  <a:pt x="4520198" y="422521"/>
                </a:lnTo>
                <a:lnTo>
                  <a:pt x="4522659" y="418634"/>
                </a:lnTo>
                <a:lnTo>
                  <a:pt x="4525162" y="449456"/>
                </a:lnTo>
                <a:lnTo>
                  <a:pt x="4527664" y="492131"/>
                </a:lnTo>
                <a:lnTo>
                  <a:pt x="4530167" y="483581"/>
                </a:lnTo>
                <a:lnTo>
                  <a:pt x="4532628" y="445125"/>
                </a:lnTo>
                <a:lnTo>
                  <a:pt x="4535130" y="410806"/>
                </a:lnTo>
                <a:lnTo>
                  <a:pt x="4537633" y="523264"/>
                </a:lnTo>
                <a:lnTo>
                  <a:pt x="4540094" y="547971"/>
                </a:lnTo>
                <a:lnTo>
                  <a:pt x="4542596" y="661215"/>
                </a:lnTo>
                <a:lnTo>
                  <a:pt x="4545099" y="607754"/>
                </a:lnTo>
                <a:lnTo>
                  <a:pt x="4547560" y="549310"/>
                </a:lnTo>
                <a:lnTo>
                  <a:pt x="4550063" y="643671"/>
                </a:lnTo>
                <a:lnTo>
                  <a:pt x="4552565" y="508233"/>
                </a:lnTo>
                <a:lnTo>
                  <a:pt x="4555067" y="575762"/>
                </a:lnTo>
                <a:lnTo>
                  <a:pt x="4557528" y="655809"/>
                </a:lnTo>
                <a:lnTo>
                  <a:pt x="4560031" y="738408"/>
                </a:lnTo>
                <a:lnTo>
                  <a:pt x="4562534" y="670767"/>
                </a:lnTo>
                <a:lnTo>
                  <a:pt x="4564995" y="702146"/>
                </a:lnTo>
                <a:lnTo>
                  <a:pt x="4567497" y="763625"/>
                </a:lnTo>
                <a:lnTo>
                  <a:pt x="4569999" y="732847"/>
                </a:lnTo>
                <a:lnTo>
                  <a:pt x="4572502" y="742178"/>
                </a:lnTo>
                <a:lnTo>
                  <a:pt x="4574963" y="757420"/>
                </a:lnTo>
                <a:lnTo>
                  <a:pt x="4577465" y="677425"/>
                </a:lnTo>
                <a:lnTo>
                  <a:pt x="4579968" y="699179"/>
                </a:lnTo>
                <a:lnTo>
                  <a:pt x="4582429" y="852749"/>
                </a:lnTo>
                <a:lnTo>
                  <a:pt x="4584932" y="688393"/>
                </a:lnTo>
                <a:lnTo>
                  <a:pt x="4587434" y="610423"/>
                </a:lnTo>
                <a:lnTo>
                  <a:pt x="4589936" y="501847"/>
                </a:lnTo>
                <a:lnTo>
                  <a:pt x="4592398" y="651470"/>
                </a:lnTo>
                <a:lnTo>
                  <a:pt x="4594900" y="646137"/>
                </a:lnTo>
                <a:lnTo>
                  <a:pt x="4597403" y="649518"/>
                </a:lnTo>
                <a:lnTo>
                  <a:pt x="4599864" y="614391"/>
                </a:lnTo>
                <a:lnTo>
                  <a:pt x="4602366" y="630087"/>
                </a:lnTo>
                <a:lnTo>
                  <a:pt x="4604869" y="626645"/>
                </a:lnTo>
                <a:lnTo>
                  <a:pt x="4607371" y="524210"/>
                </a:lnTo>
                <a:lnTo>
                  <a:pt x="4609832" y="520962"/>
                </a:lnTo>
                <a:lnTo>
                  <a:pt x="4612334" y="420141"/>
                </a:lnTo>
                <a:lnTo>
                  <a:pt x="4614837" y="368394"/>
                </a:lnTo>
                <a:lnTo>
                  <a:pt x="4617299" y="470874"/>
                </a:lnTo>
                <a:lnTo>
                  <a:pt x="4619801" y="544167"/>
                </a:lnTo>
                <a:lnTo>
                  <a:pt x="4622303" y="593341"/>
                </a:lnTo>
                <a:lnTo>
                  <a:pt x="4624764" y="565706"/>
                </a:lnTo>
                <a:lnTo>
                  <a:pt x="4627267" y="564872"/>
                </a:lnTo>
                <a:lnTo>
                  <a:pt x="4629769" y="623031"/>
                </a:lnTo>
                <a:lnTo>
                  <a:pt x="4632272" y="622647"/>
                </a:lnTo>
                <a:lnTo>
                  <a:pt x="4634733" y="599563"/>
                </a:lnTo>
                <a:lnTo>
                  <a:pt x="4637235" y="663664"/>
                </a:lnTo>
                <a:lnTo>
                  <a:pt x="4639738" y="727272"/>
                </a:lnTo>
                <a:lnTo>
                  <a:pt x="4642199" y="599589"/>
                </a:lnTo>
                <a:lnTo>
                  <a:pt x="4644701" y="646327"/>
                </a:lnTo>
                <a:lnTo>
                  <a:pt x="4647204" y="598630"/>
                </a:lnTo>
                <a:lnTo>
                  <a:pt x="4649706" y="584549"/>
                </a:lnTo>
                <a:lnTo>
                  <a:pt x="4652168" y="572891"/>
                </a:lnTo>
                <a:lnTo>
                  <a:pt x="4654670" y="538493"/>
                </a:lnTo>
                <a:lnTo>
                  <a:pt x="4657172" y="607391"/>
                </a:lnTo>
                <a:lnTo>
                  <a:pt x="4659634" y="650075"/>
                </a:lnTo>
                <a:lnTo>
                  <a:pt x="4662136" y="611196"/>
                </a:lnTo>
                <a:lnTo>
                  <a:pt x="4664638" y="677943"/>
                </a:lnTo>
                <a:lnTo>
                  <a:pt x="4667141" y="580564"/>
                </a:lnTo>
                <a:lnTo>
                  <a:pt x="4669602" y="609373"/>
                </a:lnTo>
                <a:lnTo>
                  <a:pt x="4672105" y="545782"/>
                </a:lnTo>
                <a:lnTo>
                  <a:pt x="4674607" y="516476"/>
                </a:lnTo>
                <a:lnTo>
                  <a:pt x="4677068" y="707673"/>
                </a:lnTo>
                <a:lnTo>
                  <a:pt x="4679570" y="542993"/>
                </a:lnTo>
                <a:lnTo>
                  <a:pt x="4682073" y="510720"/>
                </a:lnTo>
                <a:lnTo>
                  <a:pt x="4684575" y="481310"/>
                </a:lnTo>
                <a:lnTo>
                  <a:pt x="4687037" y="593026"/>
                </a:lnTo>
                <a:lnTo>
                  <a:pt x="4689539" y="681899"/>
                </a:lnTo>
                <a:lnTo>
                  <a:pt x="4692041" y="771320"/>
                </a:lnTo>
                <a:lnTo>
                  <a:pt x="4694503" y="654842"/>
                </a:lnTo>
                <a:lnTo>
                  <a:pt x="4697005" y="657688"/>
                </a:lnTo>
                <a:lnTo>
                  <a:pt x="4699507" y="610768"/>
                </a:lnTo>
                <a:lnTo>
                  <a:pt x="4701969" y="645748"/>
                </a:lnTo>
                <a:lnTo>
                  <a:pt x="4704471" y="658331"/>
                </a:lnTo>
                <a:lnTo>
                  <a:pt x="4706974" y="634625"/>
                </a:lnTo>
                <a:lnTo>
                  <a:pt x="4709476" y="676574"/>
                </a:lnTo>
                <a:lnTo>
                  <a:pt x="4711937" y="744367"/>
                </a:lnTo>
                <a:lnTo>
                  <a:pt x="4714439" y="731927"/>
                </a:lnTo>
                <a:lnTo>
                  <a:pt x="4716942" y="676847"/>
                </a:lnTo>
                <a:lnTo>
                  <a:pt x="4719404" y="772171"/>
                </a:lnTo>
                <a:lnTo>
                  <a:pt x="4721906" y="828439"/>
                </a:lnTo>
                <a:lnTo>
                  <a:pt x="4724408" y="712975"/>
                </a:lnTo>
                <a:lnTo>
                  <a:pt x="4726910" y="617526"/>
                </a:lnTo>
                <a:lnTo>
                  <a:pt x="4729372" y="589040"/>
                </a:lnTo>
                <a:lnTo>
                  <a:pt x="4731874" y="531611"/>
                </a:lnTo>
                <a:lnTo>
                  <a:pt x="4734376" y="570844"/>
                </a:lnTo>
                <a:lnTo>
                  <a:pt x="4736838" y="726853"/>
                </a:lnTo>
                <a:lnTo>
                  <a:pt x="4739340" y="826267"/>
                </a:lnTo>
                <a:lnTo>
                  <a:pt x="4741843" y="746664"/>
                </a:lnTo>
                <a:lnTo>
                  <a:pt x="4744345" y="693553"/>
                </a:lnTo>
                <a:lnTo>
                  <a:pt x="4746806" y="654777"/>
                </a:lnTo>
                <a:lnTo>
                  <a:pt x="4749309" y="582045"/>
                </a:lnTo>
                <a:lnTo>
                  <a:pt x="4751811" y="501320"/>
                </a:lnTo>
                <a:lnTo>
                  <a:pt x="4754273" y="564704"/>
                </a:lnTo>
                <a:lnTo>
                  <a:pt x="4756775" y="479311"/>
                </a:lnTo>
                <a:lnTo>
                  <a:pt x="4759277" y="524719"/>
                </a:lnTo>
                <a:lnTo>
                  <a:pt x="4761780" y="593349"/>
                </a:lnTo>
                <a:lnTo>
                  <a:pt x="4764241" y="639630"/>
                </a:lnTo>
                <a:lnTo>
                  <a:pt x="4766743" y="768777"/>
                </a:lnTo>
                <a:lnTo>
                  <a:pt x="4769245" y="598958"/>
                </a:lnTo>
                <a:lnTo>
                  <a:pt x="4771707" y="429619"/>
                </a:lnTo>
                <a:lnTo>
                  <a:pt x="4774210" y="423915"/>
                </a:lnTo>
                <a:lnTo>
                  <a:pt x="4776712" y="372406"/>
                </a:lnTo>
                <a:lnTo>
                  <a:pt x="4779173" y="356140"/>
                </a:lnTo>
                <a:lnTo>
                  <a:pt x="4781675" y="438989"/>
                </a:lnTo>
                <a:lnTo>
                  <a:pt x="4784178" y="390136"/>
                </a:lnTo>
                <a:lnTo>
                  <a:pt x="4786680" y="441187"/>
                </a:lnTo>
                <a:lnTo>
                  <a:pt x="4789142" y="512365"/>
                </a:lnTo>
                <a:lnTo>
                  <a:pt x="4791644" y="633740"/>
                </a:lnTo>
                <a:lnTo>
                  <a:pt x="4794146" y="689645"/>
                </a:lnTo>
                <a:lnTo>
                  <a:pt x="4796608" y="761311"/>
                </a:lnTo>
                <a:lnTo>
                  <a:pt x="4799110" y="772300"/>
                </a:lnTo>
                <a:lnTo>
                  <a:pt x="4801612" y="645066"/>
                </a:lnTo>
                <a:lnTo>
                  <a:pt x="4804115" y="589234"/>
                </a:lnTo>
                <a:lnTo>
                  <a:pt x="4806576" y="658862"/>
                </a:lnTo>
                <a:lnTo>
                  <a:pt x="4809079" y="650040"/>
                </a:lnTo>
                <a:lnTo>
                  <a:pt x="4811581" y="700056"/>
                </a:lnTo>
                <a:lnTo>
                  <a:pt x="4814042" y="751017"/>
                </a:lnTo>
                <a:lnTo>
                  <a:pt x="4816545" y="732903"/>
                </a:lnTo>
                <a:lnTo>
                  <a:pt x="4819047" y="791338"/>
                </a:lnTo>
                <a:lnTo>
                  <a:pt x="4821549" y="836941"/>
                </a:lnTo>
                <a:lnTo>
                  <a:pt x="4824011" y="939670"/>
                </a:lnTo>
                <a:lnTo>
                  <a:pt x="4826513" y="822186"/>
                </a:lnTo>
                <a:lnTo>
                  <a:pt x="4829016" y="866182"/>
                </a:lnTo>
                <a:lnTo>
                  <a:pt x="4831477" y="841146"/>
                </a:lnTo>
                <a:lnTo>
                  <a:pt x="4833979" y="751177"/>
                </a:lnTo>
                <a:lnTo>
                  <a:pt x="4836481" y="664467"/>
                </a:lnTo>
                <a:lnTo>
                  <a:pt x="4838984" y="638637"/>
                </a:lnTo>
                <a:lnTo>
                  <a:pt x="4841445" y="661284"/>
                </a:lnTo>
                <a:lnTo>
                  <a:pt x="4843948" y="658871"/>
                </a:lnTo>
                <a:lnTo>
                  <a:pt x="4846450" y="803744"/>
                </a:lnTo>
                <a:lnTo>
                  <a:pt x="4848911" y="819436"/>
                </a:lnTo>
                <a:lnTo>
                  <a:pt x="4851414" y="763349"/>
                </a:lnTo>
                <a:lnTo>
                  <a:pt x="4853916" y="883364"/>
                </a:lnTo>
                <a:lnTo>
                  <a:pt x="4856377" y="669113"/>
                </a:lnTo>
                <a:lnTo>
                  <a:pt x="4858880" y="535821"/>
                </a:lnTo>
                <a:lnTo>
                  <a:pt x="4861382" y="650956"/>
                </a:lnTo>
                <a:lnTo>
                  <a:pt x="4863885" y="713027"/>
                </a:lnTo>
                <a:lnTo>
                  <a:pt x="4866346" y="646940"/>
                </a:lnTo>
                <a:lnTo>
                  <a:pt x="4868848" y="628986"/>
                </a:lnTo>
                <a:lnTo>
                  <a:pt x="4871351" y="657718"/>
                </a:lnTo>
                <a:lnTo>
                  <a:pt x="4873812" y="741167"/>
                </a:lnTo>
                <a:lnTo>
                  <a:pt x="4876315" y="773440"/>
                </a:lnTo>
                <a:lnTo>
                  <a:pt x="4878817" y="806646"/>
                </a:lnTo>
                <a:lnTo>
                  <a:pt x="4881319" y="821677"/>
                </a:lnTo>
                <a:lnTo>
                  <a:pt x="4883780" y="863587"/>
                </a:lnTo>
                <a:lnTo>
                  <a:pt x="4886283" y="907035"/>
                </a:lnTo>
                <a:lnTo>
                  <a:pt x="4888785" y="943384"/>
                </a:lnTo>
                <a:lnTo>
                  <a:pt x="4891246" y="853435"/>
                </a:lnTo>
                <a:lnTo>
                  <a:pt x="4893749" y="763090"/>
                </a:lnTo>
                <a:lnTo>
                  <a:pt x="4896251" y="669385"/>
                </a:lnTo>
                <a:lnTo>
                  <a:pt x="4898754" y="699024"/>
                </a:lnTo>
                <a:lnTo>
                  <a:pt x="4901215" y="691256"/>
                </a:lnTo>
                <a:lnTo>
                  <a:pt x="4903717" y="776813"/>
                </a:lnTo>
                <a:lnTo>
                  <a:pt x="4906220" y="749816"/>
                </a:lnTo>
                <a:lnTo>
                  <a:pt x="4908681" y="788959"/>
                </a:lnTo>
                <a:lnTo>
                  <a:pt x="4911184" y="714854"/>
                </a:lnTo>
                <a:lnTo>
                  <a:pt x="4913686" y="690435"/>
                </a:lnTo>
                <a:lnTo>
                  <a:pt x="4916188" y="677948"/>
                </a:lnTo>
                <a:lnTo>
                  <a:pt x="4918650" y="624439"/>
                </a:lnTo>
                <a:lnTo>
                  <a:pt x="4921152" y="574553"/>
                </a:lnTo>
                <a:lnTo>
                  <a:pt x="4923654" y="424727"/>
                </a:lnTo>
                <a:lnTo>
                  <a:pt x="4926115" y="387001"/>
                </a:lnTo>
                <a:lnTo>
                  <a:pt x="4928618" y="504476"/>
                </a:lnTo>
                <a:lnTo>
                  <a:pt x="4931121" y="667727"/>
                </a:lnTo>
                <a:lnTo>
                  <a:pt x="4933582" y="573202"/>
                </a:lnTo>
                <a:lnTo>
                  <a:pt x="4936084" y="548507"/>
                </a:lnTo>
                <a:lnTo>
                  <a:pt x="4938586" y="646025"/>
                </a:lnTo>
                <a:lnTo>
                  <a:pt x="4941089" y="726011"/>
                </a:lnTo>
                <a:lnTo>
                  <a:pt x="4943550" y="739207"/>
                </a:lnTo>
                <a:lnTo>
                  <a:pt x="4946053" y="739518"/>
                </a:lnTo>
                <a:lnTo>
                  <a:pt x="4948555" y="739531"/>
                </a:lnTo>
                <a:lnTo>
                  <a:pt x="4951016" y="883212"/>
                </a:lnTo>
                <a:lnTo>
                  <a:pt x="4953519" y="959015"/>
                </a:lnTo>
                <a:lnTo>
                  <a:pt x="4956021" y="810143"/>
                </a:lnTo>
                <a:lnTo>
                  <a:pt x="4958523" y="671294"/>
                </a:lnTo>
                <a:lnTo>
                  <a:pt x="4960985" y="600876"/>
                </a:lnTo>
                <a:lnTo>
                  <a:pt x="4963487" y="552644"/>
                </a:lnTo>
                <a:lnTo>
                  <a:pt x="4965990" y="464867"/>
                </a:lnTo>
                <a:lnTo>
                  <a:pt x="4968451" y="461011"/>
                </a:lnTo>
                <a:lnTo>
                  <a:pt x="4970953" y="514861"/>
                </a:lnTo>
                <a:lnTo>
                  <a:pt x="4973456" y="662999"/>
                </a:lnTo>
                <a:lnTo>
                  <a:pt x="4975958" y="761643"/>
                </a:lnTo>
                <a:lnTo>
                  <a:pt x="4978419" y="834929"/>
                </a:lnTo>
                <a:lnTo>
                  <a:pt x="4980922" y="850236"/>
                </a:lnTo>
                <a:lnTo>
                  <a:pt x="4983424" y="800881"/>
                </a:lnTo>
                <a:lnTo>
                  <a:pt x="4985885" y="849506"/>
                </a:lnTo>
                <a:lnTo>
                  <a:pt x="4988388" y="830369"/>
                </a:lnTo>
                <a:lnTo>
                  <a:pt x="4990890" y="686700"/>
                </a:lnTo>
                <a:lnTo>
                  <a:pt x="4993392" y="714279"/>
                </a:lnTo>
                <a:lnTo>
                  <a:pt x="4995854" y="830425"/>
                </a:lnTo>
                <a:lnTo>
                  <a:pt x="4998356" y="770992"/>
                </a:lnTo>
                <a:lnTo>
                  <a:pt x="5000859" y="731249"/>
                </a:lnTo>
                <a:lnTo>
                  <a:pt x="5003320" y="657061"/>
                </a:lnTo>
                <a:lnTo>
                  <a:pt x="5005822" y="641046"/>
                </a:lnTo>
                <a:lnTo>
                  <a:pt x="5008325" y="629927"/>
                </a:lnTo>
                <a:lnTo>
                  <a:pt x="5010786" y="672766"/>
                </a:lnTo>
                <a:lnTo>
                  <a:pt x="5013288" y="601510"/>
                </a:lnTo>
                <a:lnTo>
                  <a:pt x="5015791" y="578038"/>
                </a:lnTo>
                <a:lnTo>
                  <a:pt x="5018293" y="647463"/>
                </a:lnTo>
                <a:lnTo>
                  <a:pt x="5020755" y="591130"/>
                </a:lnTo>
                <a:lnTo>
                  <a:pt x="5023257" y="628826"/>
                </a:lnTo>
                <a:lnTo>
                  <a:pt x="5025759" y="694343"/>
                </a:lnTo>
                <a:lnTo>
                  <a:pt x="5028220" y="696299"/>
                </a:lnTo>
                <a:lnTo>
                  <a:pt x="5030723" y="673414"/>
                </a:lnTo>
                <a:lnTo>
                  <a:pt x="5033226" y="627479"/>
                </a:lnTo>
                <a:lnTo>
                  <a:pt x="5035728" y="698406"/>
                </a:lnTo>
                <a:lnTo>
                  <a:pt x="5038189" y="769200"/>
                </a:lnTo>
                <a:lnTo>
                  <a:pt x="5040691" y="781558"/>
                </a:lnTo>
                <a:lnTo>
                  <a:pt x="5043194" y="882794"/>
                </a:lnTo>
                <a:lnTo>
                  <a:pt x="5045655" y="831042"/>
                </a:lnTo>
                <a:lnTo>
                  <a:pt x="5048157" y="696748"/>
                </a:lnTo>
                <a:lnTo>
                  <a:pt x="5050660" y="699002"/>
                </a:lnTo>
                <a:lnTo>
                  <a:pt x="5053162" y="664052"/>
                </a:lnTo>
                <a:lnTo>
                  <a:pt x="5055624" y="452902"/>
                </a:lnTo>
                <a:lnTo>
                  <a:pt x="5058126" y="389587"/>
                </a:lnTo>
                <a:lnTo>
                  <a:pt x="5060628" y="349382"/>
                </a:lnTo>
                <a:lnTo>
                  <a:pt x="5063090" y="412170"/>
                </a:lnTo>
                <a:lnTo>
                  <a:pt x="5065592" y="500823"/>
                </a:lnTo>
                <a:lnTo>
                  <a:pt x="5068095" y="579856"/>
                </a:lnTo>
                <a:lnTo>
                  <a:pt x="5070597" y="621935"/>
                </a:lnTo>
                <a:lnTo>
                  <a:pt x="5073058" y="780327"/>
                </a:lnTo>
                <a:lnTo>
                  <a:pt x="5075561" y="628442"/>
                </a:lnTo>
                <a:lnTo>
                  <a:pt x="5078063" y="475762"/>
                </a:lnTo>
                <a:lnTo>
                  <a:pt x="5080524" y="459124"/>
                </a:lnTo>
                <a:lnTo>
                  <a:pt x="5083026" y="488694"/>
                </a:lnTo>
                <a:lnTo>
                  <a:pt x="5085529" y="543943"/>
                </a:lnTo>
                <a:lnTo>
                  <a:pt x="5087991" y="683535"/>
                </a:lnTo>
                <a:lnTo>
                  <a:pt x="5090493" y="772719"/>
                </a:lnTo>
                <a:lnTo>
                  <a:pt x="5092995" y="771920"/>
                </a:lnTo>
                <a:lnTo>
                  <a:pt x="5095497" y="800082"/>
                </a:lnTo>
                <a:lnTo>
                  <a:pt x="5097959" y="903956"/>
                </a:lnTo>
                <a:lnTo>
                  <a:pt x="5100461" y="809569"/>
                </a:lnTo>
                <a:lnTo>
                  <a:pt x="5102964" y="645766"/>
                </a:lnTo>
                <a:lnTo>
                  <a:pt x="5105425" y="693492"/>
                </a:lnTo>
                <a:lnTo>
                  <a:pt x="5107927" y="724578"/>
                </a:lnTo>
                <a:lnTo>
                  <a:pt x="5110430" y="763828"/>
                </a:lnTo>
                <a:lnTo>
                  <a:pt x="5112932" y="770020"/>
                </a:lnTo>
                <a:lnTo>
                  <a:pt x="5115393" y="868553"/>
                </a:lnTo>
                <a:lnTo>
                  <a:pt x="5117896" y="791429"/>
                </a:lnTo>
                <a:lnTo>
                  <a:pt x="5120398" y="824634"/>
                </a:lnTo>
                <a:lnTo>
                  <a:pt x="5122860" y="641063"/>
                </a:lnTo>
                <a:lnTo>
                  <a:pt x="5125362" y="641029"/>
                </a:lnTo>
                <a:lnTo>
                  <a:pt x="5127864" y="643611"/>
                </a:lnTo>
                <a:lnTo>
                  <a:pt x="5130367" y="715527"/>
                </a:lnTo>
                <a:lnTo>
                  <a:pt x="5132828" y="744320"/>
                </a:lnTo>
                <a:lnTo>
                  <a:pt x="5135330" y="678716"/>
                </a:lnTo>
                <a:lnTo>
                  <a:pt x="5137833" y="736901"/>
                </a:lnTo>
                <a:lnTo>
                  <a:pt x="5140294" y="735878"/>
                </a:lnTo>
                <a:lnTo>
                  <a:pt x="5142797" y="742187"/>
                </a:lnTo>
                <a:lnTo>
                  <a:pt x="5145299" y="749890"/>
                </a:lnTo>
                <a:lnTo>
                  <a:pt x="5147801" y="724504"/>
                </a:lnTo>
                <a:lnTo>
                  <a:pt x="5150262" y="776286"/>
                </a:lnTo>
                <a:lnTo>
                  <a:pt x="5152765" y="815398"/>
                </a:lnTo>
                <a:lnTo>
                  <a:pt x="5155267" y="659963"/>
                </a:lnTo>
                <a:lnTo>
                  <a:pt x="5157729" y="569605"/>
                </a:lnTo>
                <a:lnTo>
                  <a:pt x="5160231" y="635368"/>
                </a:lnTo>
                <a:lnTo>
                  <a:pt x="5162733" y="631110"/>
                </a:lnTo>
                <a:lnTo>
                  <a:pt x="5165195" y="707491"/>
                </a:lnTo>
                <a:lnTo>
                  <a:pt x="5167697" y="733736"/>
                </a:lnTo>
                <a:lnTo>
                  <a:pt x="5170199" y="657532"/>
                </a:lnTo>
                <a:lnTo>
                  <a:pt x="5172702" y="657411"/>
                </a:lnTo>
                <a:lnTo>
                  <a:pt x="5175163" y="732609"/>
                </a:lnTo>
                <a:lnTo>
                  <a:pt x="5177666" y="785051"/>
                </a:lnTo>
                <a:lnTo>
                  <a:pt x="5180168" y="707258"/>
                </a:lnTo>
                <a:lnTo>
                  <a:pt x="5182629" y="673504"/>
                </a:lnTo>
                <a:lnTo>
                  <a:pt x="5185131" y="593669"/>
                </a:lnTo>
                <a:lnTo>
                  <a:pt x="5187634" y="646651"/>
                </a:lnTo>
                <a:lnTo>
                  <a:pt x="5190137" y="653737"/>
                </a:lnTo>
                <a:lnTo>
                  <a:pt x="5192598" y="696701"/>
                </a:lnTo>
                <a:lnTo>
                  <a:pt x="5195100" y="590383"/>
                </a:lnTo>
                <a:lnTo>
                  <a:pt x="5197602" y="679623"/>
                </a:lnTo>
                <a:lnTo>
                  <a:pt x="5200064" y="576690"/>
                </a:lnTo>
                <a:lnTo>
                  <a:pt x="5202566" y="566422"/>
                </a:lnTo>
                <a:lnTo>
                  <a:pt x="5205068" y="471379"/>
                </a:lnTo>
                <a:lnTo>
                  <a:pt x="5207571" y="488776"/>
                </a:lnTo>
                <a:lnTo>
                  <a:pt x="5210032" y="575754"/>
                </a:lnTo>
                <a:lnTo>
                  <a:pt x="5212535" y="507123"/>
                </a:lnTo>
                <a:lnTo>
                  <a:pt x="5215037" y="514982"/>
                </a:lnTo>
                <a:lnTo>
                  <a:pt x="5217498" y="517158"/>
                </a:lnTo>
                <a:lnTo>
                  <a:pt x="5220001" y="448537"/>
                </a:lnTo>
                <a:lnTo>
                  <a:pt x="5222503" y="400451"/>
                </a:lnTo>
                <a:lnTo>
                  <a:pt x="5225006" y="528135"/>
                </a:lnTo>
                <a:lnTo>
                  <a:pt x="5227467" y="608044"/>
                </a:lnTo>
                <a:lnTo>
                  <a:pt x="5229969" y="662593"/>
                </a:lnTo>
                <a:lnTo>
                  <a:pt x="5232472" y="656958"/>
                </a:lnTo>
                <a:lnTo>
                  <a:pt x="5234933" y="710825"/>
                </a:lnTo>
                <a:lnTo>
                  <a:pt x="5237435" y="743383"/>
                </a:lnTo>
                <a:lnTo>
                  <a:pt x="5239937" y="741293"/>
                </a:lnTo>
                <a:lnTo>
                  <a:pt x="5242399" y="752347"/>
                </a:lnTo>
                <a:lnTo>
                  <a:pt x="5244902" y="700449"/>
                </a:lnTo>
                <a:lnTo>
                  <a:pt x="5247404" y="819621"/>
                </a:lnTo>
                <a:lnTo>
                  <a:pt x="5249906" y="746492"/>
                </a:lnTo>
                <a:lnTo>
                  <a:pt x="5252367" y="757731"/>
                </a:lnTo>
                <a:lnTo>
                  <a:pt x="5254870" y="761320"/>
                </a:lnTo>
                <a:lnTo>
                  <a:pt x="5257372" y="761557"/>
                </a:lnTo>
                <a:lnTo>
                  <a:pt x="5259834" y="683570"/>
                </a:lnTo>
                <a:lnTo>
                  <a:pt x="5262336" y="494048"/>
                </a:lnTo>
                <a:lnTo>
                  <a:pt x="5264838" y="633537"/>
                </a:lnTo>
                <a:lnTo>
                  <a:pt x="5267341" y="548028"/>
                </a:lnTo>
                <a:lnTo>
                  <a:pt x="5269802" y="558447"/>
                </a:lnTo>
                <a:lnTo>
                  <a:pt x="5272304" y="475757"/>
                </a:lnTo>
                <a:lnTo>
                  <a:pt x="5274807" y="527206"/>
                </a:lnTo>
                <a:lnTo>
                  <a:pt x="5277268" y="561595"/>
                </a:lnTo>
                <a:lnTo>
                  <a:pt x="5279771" y="529244"/>
                </a:lnTo>
                <a:lnTo>
                  <a:pt x="5282273" y="520617"/>
                </a:lnTo>
                <a:lnTo>
                  <a:pt x="5284775" y="417417"/>
                </a:lnTo>
                <a:lnTo>
                  <a:pt x="5287237" y="321569"/>
                </a:lnTo>
                <a:lnTo>
                  <a:pt x="5289739" y="325895"/>
                </a:lnTo>
                <a:lnTo>
                  <a:pt x="5292241" y="370260"/>
                </a:lnTo>
                <a:lnTo>
                  <a:pt x="5294703" y="425021"/>
                </a:lnTo>
                <a:lnTo>
                  <a:pt x="5297205" y="630929"/>
                </a:lnTo>
                <a:lnTo>
                  <a:pt x="5299708" y="642549"/>
                </a:lnTo>
                <a:lnTo>
                  <a:pt x="5302210" y="745058"/>
                </a:lnTo>
                <a:lnTo>
                  <a:pt x="5304671" y="696757"/>
                </a:lnTo>
                <a:lnTo>
                  <a:pt x="5307173" y="694019"/>
                </a:lnTo>
                <a:lnTo>
                  <a:pt x="5309676" y="674554"/>
                </a:lnTo>
                <a:lnTo>
                  <a:pt x="5312137" y="707530"/>
                </a:lnTo>
                <a:lnTo>
                  <a:pt x="5314640" y="711796"/>
                </a:lnTo>
                <a:lnTo>
                  <a:pt x="5317142" y="600591"/>
                </a:lnTo>
                <a:lnTo>
                  <a:pt x="5319603" y="541188"/>
                </a:lnTo>
                <a:lnTo>
                  <a:pt x="5322106" y="393098"/>
                </a:lnTo>
                <a:lnTo>
                  <a:pt x="5324608" y="424654"/>
                </a:lnTo>
                <a:lnTo>
                  <a:pt x="5327110" y="421350"/>
                </a:lnTo>
                <a:lnTo>
                  <a:pt x="5329572" y="574924"/>
                </a:lnTo>
                <a:lnTo>
                  <a:pt x="5332074" y="540367"/>
                </a:lnTo>
                <a:lnTo>
                  <a:pt x="5334577" y="467225"/>
                </a:lnTo>
                <a:lnTo>
                  <a:pt x="5337038" y="495089"/>
                </a:lnTo>
                <a:lnTo>
                  <a:pt x="5339540" y="412149"/>
                </a:lnTo>
                <a:lnTo>
                  <a:pt x="5342043" y="393400"/>
                </a:lnTo>
                <a:lnTo>
                  <a:pt x="5344545" y="497835"/>
                </a:lnTo>
                <a:lnTo>
                  <a:pt x="5347007" y="430785"/>
                </a:lnTo>
                <a:lnTo>
                  <a:pt x="5349509" y="621624"/>
                </a:lnTo>
                <a:lnTo>
                  <a:pt x="5352011" y="770845"/>
                </a:lnTo>
                <a:lnTo>
                  <a:pt x="5354472" y="800661"/>
                </a:lnTo>
                <a:lnTo>
                  <a:pt x="5356975" y="744851"/>
                </a:lnTo>
                <a:lnTo>
                  <a:pt x="5359477" y="679645"/>
                </a:lnTo>
                <a:lnTo>
                  <a:pt x="5361979" y="651984"/>
                </a:lnTo>
                <a:lnTo>
                  <a:pt x="5364441" y="688324"/>
                </a:lnTo>
                <a:lnTo>
                  <a:pt x="5366943" y="770020"/>
                </a:lnTo>
                <a:lnTo>
                  <a:pt x="5369446" y="831763"/>
                </a:lnTo>
                <a:lnTo>
                  <a:pt x="5371907" y="689291"/>
                </a:lnTo>
                <a:lnTo>
                  <a:pt x="5374409" y="649630"/>
                </a:lnTo>
                <a:lnTo>
                  <a:pt x="5376912" y="585020"/>
                </a:lnTo>
                <a:lnTo>
                  <a:pt x="5379414" y="647281"/>
                </a:lnTo>
                <a:lnTo>
                  <a:pt x="5381876" y="660818"/>
                </a:lnTo>
                <a:lnTo>
                  <a:pt x="5384378" y="646793"/>
                </a:lnTo>
                <a:lnTo>
                  <a:pt x="5386880" y="585629"/>
                </a:lnTo>
                <a:lnTo>
                  <a:pt x="5389342" y="402951"/>
                </a:lnTo>
                <a:lnTo>
                  <a:pt x="5391844" y="399575"/>
                </a:lnTo>
                <a:lnTo>
                  <a:pt x="5394346" y="352997"/>
                </a:lnTo>
                <a:lnTo>
                  <a:pt x="5396808" y="359897"/>
                </a:lnTo>
                <a:lnTo>
                  <a:pt x="5399310" y="373468"/>
                </a:lnTo>
                <a:lnTo>
                  <a:pt x="5401813" y="447803"/>
                </a:lnTo>
                <a:lnTo>
                  <a:pt x="5404315" y="439136"/>
                </a:lnTo>
                <a:lnTo>
                  <a:pt x="5406776" y="420940"/>
                </a:lnTo>
                <a:lnTo>
                  <a:pt x="5409278" y="577977"/>
                </a:lnTo>
                <a:lnTo>
                  <a:pt x="5411781" y="595474"/>
                </a:lnTo>
                <a:lnTo>
                  <a:pt x="5414242" y="638097"/>
                </a:lnTo>
                <a:lnTo>
                  <a:pt x="5416745" y="716127"/>
                </a:lnTo>
                <a:lnTo>
                  <a:pt x="5419247" y="688445"/>
                </a:lnTo>
                <a:lnTo>
                  <a:pt x="5421749" y="691618"/>
                </a:lnTo>
                <a:lnTo>
                  <a:pt x="5424211" y="684317"/>
                </a:lnTo>
                <a:lnTo>
                  <a:pt x="5426713" y="693147"/>
                </a:lnTo>
                <a:lnTo>
                  <a:pt x="5429215" y="654851"/>
                </a:lnTo>
                <a:lnTo>
                  <a:pt x="5431677" y="659302"/>
                </a:lnTo>
                <a:lnTo>
                  <a:pt x="5434179" y="698255"/>
                </a:lnTo>
                <a:lnTo>
                  <a:pt x="5436682" y="751872"/>
                </a:lnTo>
                <a:lnTo>
                  <a:pt x="5439184" y="717207"/>
                </a:lnTo>
                <a:lnTo>
                  <a:pt x="5441645" y="698385"/>
                </a:lnTo>
                <a:lnTo>
                  <a:pt x="5444148" y="553334"/>
                </a:lnTo>
                <a:lnTo>
                  <a:pt x="5446650" y="561491"/>
                </a:lnTo>
                <a:lnTo>
                  <a:pt x="5449112" y="472627"/>
                </a:lnTo>
                <a:lnTo>
                  <a:pt x="5451614" y="505703"/>
                </a:lnTo>
                <a:lnTo>
                  <a:pt x="5454116" y="551547"/>
                </a:lnTo>
                <a:lnTo>
                  <a:pt x="5456619" y="517456"/>
                </a:lnTo>
                <a:lnTo>
                  <a:pt x="5459080" y="497235"/>
                </a:lnTo>
                <a:lnTo>
                  <a:pt x="5461582" y="539750"/>
                </a:lnTo>
                <a:lnTo>
                  <a:pt x="5464084" y="652307"/>
                </a:lnTo>
                <a:lnTo>
                  <a:pt x="5466546" y="780042"/>
                </a:lnTo>
                <a:lnTo>
                  <a:pt x="5469048" y="756622"/>
                </a:lnTo>
                <a:lnTo>
                  <a:pt x="5471551" y="703031"/>
                </a:lnTo>
                <a:lnTo>
                  <a:pt x="5474012" y="758232"/>
                </a:lnTo>
                <a:lnTo>
                  <a:pt x="5476514" y="825628"/>
                </a:lnTo>
                <a:lnTo>
                  <a:pt x="5479017" y="695267"/>
                </a:lnTo>
                <a:lnTo>
                  <a:pt x="5481519" y="594550"/>
                </a:lnTo>
                <a:lnTo>
                  <a:pt x="5483981" y="650148"/>
                </a:lnTo>
                <a:lnTo>
                  <a:pt x="5486483" y="677542"/>
                </a:lnTo>
                <a:lnTo>
                  <a:pt x="5488985" y="555437"/>
                </a:lnTo>
                <a:lnTo>
                  <a:pt x="5491447" y="535803"/>
                </a:lnTo>
                <a:lnTo>
                  <a:pt x="5493949" y="533148"/>
                </a:lnTo>
                <a:lnTo>
                  <a:pt x="5496451" y="625898"/>
                </a:lnTo>
                <a:lnTo>
                  <a:pt x="5498954" y="720635"/>
                </a:lnTo>
                <a:lnTo>
                  <a:pt x="5501415" y="702482"/>
                </a:lnTo>
                <a:lnTo>
                  <a:pt x="5503918" y="679999"/>
                </a:lnTo>
                <a:lnTo>
                  <a:pt x="5506420" y="704581"/>
                </a:lnTo>
                <a:lnTo>
                  <a:pt x="5508881" y="702953"/>
                </a:lnTo>
                <a:lnTo>
                  <a:pt x="5511383" y="693220"/>
                </a:lnTo>
                <a:lnTo>
                  <a:pt x="5513886" y="747062"/>
                </a:lnTo>
                <a:lnTo>
                  <a:pt x="5516388" y="736271"/>
                </a:lnTo>
                <a:lnTo>
                  <a:pt x="5518850" y="614633"/>
                </a:lnTo>
                <a:lnTo>
                  <a:pt x="5521352" y="728080"/>
                </a:lnTo>
                <a:lnTo>
                  <a:pt x="5523854" y="650217"/>
                </a:lnTo>
                <a:lnTo>
                  <a:pt x="5526316" y="495966"/>
                </a:lnTo>
                <a:lnTo>
                  <a:pt x="5528818" y="573176"/>
                </a:lnTo>
                <a:lnTo>
                  <a:pt x="5531320" y="614693"/>
                </a:lnTo>
                <a:lnTo>
                  <a:pt x="5533823" y="653305"/>
                </a:lnTo>
                <a:lnTo>
                  <a:pt x="5536284" y="704145"/>
                </a:lnTo>
                <a:lnTo>
                  <a:pt x="5538787" y="680992"/>
                </a:lnTo>
                <a:lnTo>
                  <a:pt x="5541289" y="612279"/>
                </a:lnTo>
                <a:lnTo>
                  <a:pt x="5543750" y="678971"/>
                </a:lnTo>
                <a:lnTo>
                  <a:pt x="5546253" y="766924"/>
                </a:lnTo>
                <a:lnTo>
                  <a:pt x="5548755" y="812043"/>
                </a:lnTo>
                <a:lnTo>
                  <a:pt x="5551216" y="727194"/>
                </a:lnTo>
                <a:lnTo>
                  <a:pt x="5553719" y="668141"/>
                </a:lnTo>
                <a:lnTo>
                  <a:pt x="5556221" y="587870"/>
                </a:lnTo>
                <a:lnTo>
                  <a:pt x="5558724" y="715864"/>
                </a:lnTo>
                <a:lnTo>
                  <a:pt x="5561185" y="768617"/>
                </a:lnTo>
                <a:lnTo>
                  <a:pt x="5563687" y="859187"/>
                </a:lnTo>
                <a:lnTo>
                  <a:pt x="5566189" y="805955"/>
                </a:lnTo>
                <a:lnTo>
                  <a:pt x="5568651" y="726551"/>
                </a:lnTo>
                <a:lnTo>
                  <a:pt x="5571154" y="633727"/>
                </a:lnTo>
                <a:lnTo>
                  <a:pt x="5573656" y="721633"/>
                </a:lnTo>
                <a:lnTo>
                  <a:pt x="5576158" y="743145"/>
                </a:lnTo>
                <a:lnTo>
                  <a:pt x="5578619" y="731832"/>
                </a:lnTo>
                <a:lnTo>
                  <a:pt x="5581122" y="692214"/>
                </a:lnTo>
                <a:lnTo>
                  <a:pt x="5583624" y="635126"/>
                </a:lnTo>
                <a:lnTo>
                  <a:pt x="5586085" y="749436"/>
                </a:lnTo>
                <a:lnTo>
                  <a:pt x="5588588" y="825053"/>
                </a:lnTo>
                <a:lnTo>
                  <a:pt x="5591090" y="795488"/>
                </a:lnTo>
                <a:lnTo>
                  <a:pt x="5593593" y="655157"/>
                </a:lnTo>
                <a:lnTo>
                  <a:pt x="5596054" y="609887"/>
                </a:lnTo>
                <a:lnTo>
                  <a:pt x="5598556" y="696787"/>
                </a:lnTo>
                <a:lnTo>
                  <a:pt x="5601059" y="684006"/>
                </a:lnTo>
                <a:lnTo>
                  <a:pt x="5603520" y="650157"/>
                </a:lnTo>
                <a:lnTo>
                  <a:pt x="5606023" y="770569"/>
                </a:lnTo>
                <a:lnTo>
                  <a:pt x="5608525" y="820437"/>
                </a:lnTo>
                <a:lnTo>
                  <a:pt x="5611027" y="774347"/>
                </a:lnTo>
                <a:lnTo>
                  <a:pt x="5613488" y="792293"/>
                </a:lnTo>
                <a:lnTo>
                  <a:pt x="5615991" y="764532"/>
                </a:lnTo>
                <a:lnTo>
                  <a:pt x="5618493" y="727263"/>
                </a:lnTo>
                <a:lnTo>
                  <a:pt x="5620954" y="821603"/>
                </a:lnTo>
                <a:lnTo>
                  <a:pt x="5623457" y="684787"/>
                </a:lnTo>
                <a:lnTo>
                  <a:pt x="5625959" y="730886"/>
                </a:lnTo>
                <a:lnTo>
                  <a:pt x="5628421" y="729971"/>
                </a:lnTo>
                <a:lnTo>
                  <a:pt x="5630923" y="725178"/>
                </a:lnTo>
                <a:lnTo>
                  <a:pt x="5633425" y="733525"/>
                </a:lnTo>
                <a:lnTo>
                  <a:pt x="5635928" y="638671"/>
                </a:lnTo>
                <a:lnTo>
                  <a:pt x="5638389" y="594900"/>
                </a:lnTo>
                <a:lnTo>
                  <a:pt x="5640892" y="698376"/>
                </a:lnTo>
                <a:lnTo>
                  <a:pt x="5643394" y="732998"/>
                </a:lnTo>
                <a:lnTo>
                  <a:pt x="5645855" y="786632"/>
                </a:lnTo>
                <a:lnTo>
                  <a:pt x="5648358" y="638805"/>
                </a:lnTo>
                <a:lnTo>
                  <a:pt x="5650860" y="567251"/>
                </a:lnTo>
                <a:lnTo>
                  <a:pt x="5653362" y="671108"/>
                </a:lnTo>
                <a:lnTo>
                  <a:pt x="5655823" y="712846"/>
                </a:lnTo>
                <a:lnTo>
                  <a:pt x="5658326" y="702159"/>
                </a:lnTo>
                <a:lnTo>
                  <a:pt x="5660829" y="698730"/>
                </a:lnTo>
                <a:lnTo>
                  <a:pt x="5663290" y="694956"/>
                </a:lnTo>
                <a:lnTo>
                  <a:pt x="5665792" y="709987"/>
                </a:lnTo>
                <a:lnTo>
                  <a:pt x="5668294" y="641063"/>
                </a:lnTo>
                <a:lnTo>
                  <a:pt x="5670797" y="612431"/>
                </a:lnTo>
                <a:lnTo>
                  <a:pt x="5673258" y="672960"/>
                </a:lnTo>
                <a:lnTo>
                  <a:pt x="5675761" y="535203"/>
                </a:lnTo>
                <a:lnTo>
                  <a:pt x="5678263" y="541542"/>
                </a:lnTo>
                <a:lnTo>
                  <a:pt x="5680724" y="620259"/>
                </a:lnTo>
                <a:lnTo>
                  <a:pt x="5683227" y="564004"/>
                </a:lnTo>
                <a:lnTo>
                  <a:pt x="5685729" y="555200"/>
                </a:lnTo>
                <a:lnTo>
                  <a:pt x="5688231" y="605928"/>
                </a:lnTo>
                <a:lnTo>
                  <a:pt x="5690693" y="598540"/>
                </a:lnTo>
                <a:lnTo>
                  <a:pt x="5693195" y="623524"/>
                </a:lnTo>
                <a:lnTo>
                  <a:pt x="5695698" y="709029"/>
                </a:lnTo>
                <a:lnTo>
                  <a:pt x="5698159" y="689131"/>
                </a:lnTo>
                <a:lnTo>
                  <a:pt x="5700661" y="708614"/>
                </a:lnTo>
                <a:lnTo>
                  <a:pt x="5703164" y="714914"/>
                </a:lnTo>
                <a:lnTo>
                  <a:pt x="5705625" y="659626"/>
                </a:lnTo>
                <a:lnTo>
                  <a:pt x="5708127" y="700488"/>
                </a:lnTo>
                <a:lnTo>
                  <a:pt x="5710630" y="673919"/>
                </a:lnTo>
                <a:lnTo>
                  <a:pt x="5713132" y="666751"/>
                </a:lnTo>
                <a:lnTo>
                  <a:pt x="5715594" y="632220"/>
                </a:lnTo>
                <a:lnTo>
                  <a:pt x="5718096" y="640830"/>
                </a:lnTo>
                <a:lnTo>
                  <a:pt x="5720598" y="617660"/>
                </a:lnTo>
                <a:lnTo>
                  <a:pt x="5723059" y="591851"/>
                </a:lnTo>
                <a:lnTo>
                  <a:pt x="5725562" y="683708"/>
                </a:lnTo>
                <a:lnTo>
                  <a:pt x="5728065" y="838210"/>
                </a:lnTo>
                <a:lnTo>
                  <a:pt x="5730567" y="809038"/>
                </a:lnTo>
                <a:lnTo>
                  <a:pt x="5733028" y="825256"/>
                </a:lnTo>
                <a:lnTo>
                  <a:pt x="5735530" y="646340"/>
                </a:lnTo>
                <a:lnTo>
                  <a:pt x="5738033" y="659674"/>
                </a:lnTo>
                <a:lnTo>
                  <a:pt x="5740494" y="653685"/>
                </a:lnTo>
                <a:lnTo>
                  <a:pt x="5742996" y="662640"/>
                </a:lnTo>
                <a:lnTo>
                  <a:pt x="5745499" y="730066"/>
                </a:lnTo>
                <a:lnTo>
                  <a:pt x="5748001" y="685120"/>
                </a:lnTo>
                <a:lnTo>
                  <a:pt x="5750463" y="666531"/>
                </a:lnTo>
                <a:lnTo>
                  <a:pt x="5752965" y="556694"/>
                </a:lnTo>
                <a:lnTo>
                  <a:pt x="5755467" y="502360"/>
                </a:lnTo>
                <a:lnTo>
                  <a:pt x="5757929" y="611783"/>
                </a:lnTo>
                <a:lnTo>
                  <a:pt x="5760431" y="498669"/>
                </a:lnTo>
                <a:lnTo>
                  <a:pt x="5762934" y="480058"/>
                </a:lnTo>
                <a:lnTo>
                  <a:pt x="5765436" y="401453"/>
                </a:lnTo>
                <a:lnTo>
                  <a:pt x="5767897" y="387260"/>
                </a:lnTo>
                <a:lnTo>
                  <a:pt x="5770400" y="460782"/>
                </a:lnTo>
                <a:lnTo>
                  <a:pt x="5772902" y="582537"/>
                </a:lnTo>
                <a:lnTo>
                  <a:pt x="5775363" y="664057"/>
                </a:lnTo>
                <a:lnTo>
                  <a:pt x="5777865" y="612314"/>
                </a:lnTo>
                <a:lnTo>
                  <a:pt x="5780368" y="548123"/>
                </a:lnTo>
                <a:lnTo>
                  <a:pt x="5782829" y="570218"/>
                </a:lnTo>
                <a:lnTo>
                  <a:pt x="5785332" y="667248"/>
                </a:lnTo>
                <a:lnTo>
                  <a:pt x="5787834" y="552302"/>
                </a:lnTo>
                <a:lnTo>
                  <a:pt x="5790336" y="539111"/>
                </a:lnTo>
                <a:lnTo>
                  <a:pt x="5792798" y="483681"/>
                </a:lnTo>
                <a:lnTo>
                  <a:pt x="5795300" y="607361"/>
                </a:lnTo>
                <a:lnTo>
                  <a:pt x="5797803" y="585365"/>
                </a:lnTo>
                <a:lnTo>
                  <a:pt x="5800264" y="627829"/>
                </a:lnTo>
                <a:lnTo>
                  <a:pt x="5802766" y="687123"/>
                </a:lnTo>
                <a:lnTo>
                  <a:pt x="5805269" y="644932"/>
                </a:lnTo>
                <a:lnTo>
                  <a:pt x="5807771" y="513095"/>
                </a:lnTo>
                <a:lnTo>
                  <a:pt x="5810232" y="568171"/>
                </a:lnTo>
                <a:lnTo>
                  <a:pt x="5812735" y="506359"/>
                </a:lnTo>
                <a:lnTo>
                  <a:pt x="5815237" y="524313"/>
                </a:lnTo>
                <a:lnTo>
                  <a:pt x="5817699" y="506717"/>
                </a:lnTo>
                <a:lnTo>
                  <a:pt x="5820201" y="560800"/>
                </a:lnTo>
                <a:lnTo>
                  <a:pt x="5822703" y="599420"/>
                </a:lnTo>
                <a:lnTo>
                  <a:pt x="5825206" y="706727"/>
                </a:lnTo>
                <a:lnTo>
                  <a:pt x="5827667" y="661164"/>
                </a:lnTo>
                <a:lnTo>
                  <a:pt x="5830169" y="697491"/>
                </a:lnTo>
                <a:lnTo>
                  <a:pt x="5832672" y="561966"/>
                </a:lnTo>
                <a:lnTo>
                  <a:pt x="5835133" y="471254"/>
                </a:lnTo>
                <a:lnTo>
                  <a:pt x="5837635" y="502119"/>
                </a:lnTo>
                <a:lnTo>
                  <a:pt x="5840138" y="469194"/>
                </a:lnTo>
                <a:lnTo>
                  <a:pt x="5842640" y="658262"/>
                </a:lnTo>
                <a:lnTo>
                  <a:pt x="5845101" y="539793"/>
                </a:lnTo>
                <a:lnTo>
                  <a:pt x="5847604" y="461292"/>
                </a:lnTo>
                <a:lnTo>
                  <a:pt x="5850106" y="323116"/>
                </a:lnTo>
                <a:lnTo>
                  <a:pt x="5852568" y="517750"/>
                </a:lnTo>
                <a:lnTo>
                  <a:pt x="5855070" y="522983"/>
                </a:lnTo>
                <a:lnTo>
                  <a:pt x="5857572" y="565615"/>
                </a:lnTo>
                <a:lnTo>
                  <a:pt x="5860034" y="731392"/>
                </a:lnTo>
                <a:lnTo>
                  <a:pt x="5862536" y="730588"/>
                </a:lnTo>
                <a:lnTo>
                  <a:pt x="5865038" y="728032"/>
                </a:lnTo>
                <a:lnTo>
                  <a:pt x="5867541" y="778069"/>
                </a:lnTo>
                <a:lnTo>
                  <a:pt x="5870002" y="661759"/>
                </a:lnTo>
                <a:lnTo>
                  <a:pt x="5872505" y="409295"/>
                </a:lnTo>
                <a:lnTo>
                  <a:pt x="5875007" y="326629"/>
                </a:lnTo>
                <a:lnTo>
                  <a:pt x="5877468" y="381301"/>
                </a:lnTo>
                <a:lnTo>
                  <a:pt x="5879970" y="441654"/>
                </a:lnTo>
                <a:lnTo>
                  <a:pt x="5882473" y="530592"/>
                </a:lnTo>
                <a:lnTo>
                  <a:pt x="5884976" y="603998"/>
                </a:lnTo>
                <a:lnTo>
                  <a:pt x="5887437" y="802025"/>
                </a:lnTo>
                <a:lnTo>
                  <a:pt x="5889939" y="698406"/>
                </a:lnTo>
                <a:lnTo>
                  <a:pt x="5892441" y="587978"/>
                </a:lnTo>
                <a:lnTo>
                  <a:pt x="5894903" y="672507"/>
                </a:lnTo>
                <a:lnTo>
                  <a:pt x="5897405" y="698817"/>
                </a:lnTo>
                <a:lnTo>
                  <a:pt x="5899907" y="536585"/>
                </a:lnTo>
                <a:lnTo>
                  <a:pt x="5902410" y="514429"/>
                </a:lnTo>
                <a:lnTo>
                  <a:pt x="5904871" y="557372"/>
                </a:lnTo>
                <a:lnTo>
                  <a:pt x="5907374" y="532953"/>
                </a:lnTo>
                <a:lnTo>
                  <a:pt x="5909876" y="611688"/>
                </a:lnTo>
                <a:lnTo>
                  <a:pt x="5912337" y="488901"/>
                </a:lnTo>
                <a:lnTo>
                  <a:pt x="5914840" y="460005"/>
                </a:lnTo>
                <a:lnTo>
                  <a:pt x="5917342" y="443407"/>
                </a:lnTo>
                <a:lnTo>
                  <a:pt x="5919845" y="330747"/>
                </a:lnTo>
                <a:lnTo>
                  <a:pt x="5922306" y="432672"/>
                </a:lnTo>
                <a:lnTo>
                  <a:pt x="5924808" y="448420"/>
                </a:lnTo>
                <a:lnTo>
                  <a:pt x="5927311" y="457928"/>
                </a:lnTo>
                <a:lnTo>
                  <a:pt x="5929772" y="423907"/>
                </a:lnTo>
                <a:lnTo>
                  <a:pt x="5932274" y="382320"/>
                </a:lnTo>
                <a:lnTo>
                  <a:pt x="5934776" y="418242"/>
                </a:lnTo>
                <a:lnTo>
                  <a:pt x="5937238" y="538135"/>
                </a:lnTo>
                <a:lnTo>
                  <a:pt x="5939740" y="551266"/>
                </a:lnTo>
                <a:lnTo>
                  <a:pt x="5942243" y="437340"/>
                </a:lnTo>
                <a:lnTo>
                  <a:pt x="5944745" y="530367"/>
                </a:lnTo>
                <a:lnTo>
                  <a:pt x="5947206" y="644988"/>
                </a:lnTo>
                <a:lnTo>
                  <a:pt x="5949709" y="760741"/>
                </a:lnTo>
                <a:lnTo>
                  <a:pt x="5952211" y="756919"/>
                </a:lnTo>
                <a:lnTo>
                  <a:pt x="5954673" y="678328"/>
                </a:lnTo>
                <a:lnTo>
                  <a:pt x="5957175" y="692866"/>
                </a:lnTo>
                <a:lnTo>
                  <a:pt x="5959677" y="665849"/>
                </a:lnTo>
                <a:lnTo>
                  <a:pt x="5962180" y="692331"/>
                </a:lnTo>
                <a:lnTo>
                  <a:pt x="5964641" y="570533"/>
                </a:lnTo>
                <a:lnTo>
                  <a:pt x="5967143" y="546944"/>
                </a:lnTo>
                <a:lnTo>
                  <a:pt x="5969646" y="608842"/>
                </a:lnTo>
                <a:lnTo>
                  <a:pt x="5972107" y="675508"/>
                </a:lnTo>
                <a:lnTo>
                  <a:pt x="5974610" y="781148"/>
                </a:lnTo>
                <a:lnTo>
                  <a:pt x="5977112" y="686735"/>
                </a:lnTo>
                <a:lnTo>
                  <a:pt x="5979614" y="520379"/>
                </a:lnTo>
                <a:lnTo>
                  <a:pt x="5982075" y="647134"/>
                </a:lnTo>
                <a:lnTo>
                  <a:pt x="5984578" y="587714"/>
                </a:lnTo>
                <a:lnTo>
                  <a:pt x="5987080" y="384164"/>
                </a:lnTo>
                <a:lnTo>
                  <a:pt x="5989542" y="375726"/>
                </a:lnTo>
                <a:lnTo>
                  <a:pt x="5992044" y="425129"/>
                </a:lnTo>
                <a:lnTo>
                  <a:pt x="5994546" y="596955"/>
                </a:lnTo>
                <a:lnTo>
                  <a:pt x="5997008" y="663798"/>
                </a:lnTo>
                <a:lnTo>
                  <a:pt x="5999510" y="555463"/>
                </a:lnTo>
                <a:lnTo>
                  <a:pt x="6002012" y="562510"/>
                </a:lnTo>
                <a:lnTo>
                  <a:pt x="6004515" y="495909"/>
                </a:lnTo>
                <a:lnTo>
                  <a:pt x="6006976" y="480796"/>
                </a:lnTo>
                <a:lnTo>
                  <a:pt x="6009479" y="571267"/>
                </a:lnTo>
                <a:lnTo>
                  <a:pt x="6011981" y="608255"/>
                </a:lnTo>
                <a:lnTo>
                  <a:pt x="6014442" y="709577"/>
                </a:lnTo>
                <a:lnTo>
                  <a:pt x="6016945" y="699948"/>
                </a:lnTo>
                <a:lnTo>
                  <a:pt x="6019447" y="699827"/>
                </a:lnTo>
                <a:lnTo>
                  <a:pt x="6021949" y="739492"/>
                </a:lnTo>
                <a:lnTo>
                  <a:pt x="6024411" y="594714"/>
                </a:lnTo>
                <a:lnTo>
                  <a:pt x="6026913" y="574333"/>
                </a:lnTo>
                <a:lnTo>
                  <a:pt x="6029416" y="530894"/>
                </a:lnTo>
                <a:lnTo>
                  <a:pt x="6031877" y="543122"/>
                </a:lnTo>
                <a:lnTo>
                  <a:pt x="6034379" y="666177"/>
                </a:lnTo>
                <a:lnTo>
                  <a:pt x="6036881" y="644513"/>
                </a:lnTo>
                <a:lnTo>
                  <a:pt x="6039384" y="657662"/>
                </a:lnTo>
                <a:lnTo>
                  <a:pt x="6041846" y="547121"/>
                </a:lnTo>
                <a:lnTo>
                  <a:pt x="6044348" y="401159"/>
                </a:lnTo>
                <a:lnTo>
                  <a:pt x="6046850" y="569475"/>
                </a:lnTo>
                <a:lnTo>
                  <a:pt x="6049311" y="638809"/>
                </a:lnTo>
                <a:lnTo>
                  <a:pt x="6051814" y="658059"/>
                </a:lnTo>
                <a:lnTo>
                  <a:pt x="6054316" y="626775"/>
                </a:lnTo>
                <a:lnTo>
                  <a:pt x="6056818" y="696113"/>
                </a:lnTo>
                <a:lnTo>
                  <a:pt x="6059280" y="639004"/>
                </a:lnTo>
                <a:lnTo>
                  <a:pt x="6061782" y="623195"/>
                </a:lnTo>
                <a:lnTo>
                  <a:pt x="6064285" y="613273"/>
                </a:lnTo>
                <a:lnTo>
                  <a:pt x="6066746" y="574786"/>
                </a:lnTo>
                <a:lnTo>
                  <a:pt x="6069248" y="622034"/>
                </a:lnTo>
                <a:lnTo>
                  <a:pt x="6071751" y="651979"/>
                </a:lnTo>
                <a:lnTo>
                  <a:pt x="6074253" y="557691"/>
                </a:lnTo>
                <a:lnTo>
                  <a:pt x="6076715" y="448817"/>
                </a:lnTo>
                <a:lnTo>
                  <a:pt x="6079217" y="451909"/>
                </a:lnTo>
                <a:lnTo>
                  <a:pt x="6081719" y="514326"/>
                </a:lnTo>
                <a:lnTo>
                  <a:pt x="6084180" y="644332"/>
                </a:lnTo>
                <a:lnTo>
                  <a:pt x="6086683" y="711602"/>
                </a:lnTo>
                <a:lnTo>
                  <a:pt x="6089185" y="751129"/>
                </a:lnTo>
                <a:lnTo>
                  <a:pt x="6091647" y="689947"/>
                </a:lnTo>
                <a:lnTo>
                  <a:pt x="6094149" y="670853"/>
                </a:lnTo>
                <a:lnTo>
                  <a:pt x="6096651" y="569570"/>
                </a:lnTo>
                <a:lnTo>
                  <a:pt x="6099154" y="619659"/>
                </a:lnTo>
                <a:lnTo>
                  <a:pt x="6101615" y="685353"/>
                </a:lnTo>
                <a:lnTo>
                  <a:pt x="6104117" y="627997"/>
                </a:lnTo>
                <a:lnTo>
                  <a:pt x="6106620" y="621136"/>
                </a:lnTo>
                <a:lnTo>
                  <a:pt x="6109081" y="621019"/>
                </a:lnTo>
                <a:lnTo>
                  <a:pt x="6111584" y="633731"/>
                </a:lnTo>
                <a:lnTo>
                  <a:pt x="6114086" y="684684"/>
                </a:lnTo>
                <a:lnTo>
                  <a:pt x="6116588" y="706079"/>
                </a:lnTo>
                <a:lnTo>
                  <a:pt x="6119050" y="683496"/>
                </a:lnTo>
                <a:lnTo>
                  <a:pt x="6121552" y="649885"/>
                </a:lnTo>
                <a:lnTo>
                  <a:pt x="6124054" y="715963"/>
                </a:lnTo>
                <a:lnTo>
                  <a:pt x="6126516" y="721089"/>
                </a:lnTo>
                <a:lnTo>
                  <a:pt x="6129018" y="761134"/>
                </a:lnTo>
                <a:lnTo>
                  <a:pt x="6131521" y="785984"/>
                </a:lnTo>
                <a:lnTo>
                  <a:pt x="6134023" y="699447"/>
                </a:lnTo>
                <a:lnTo>
                  <a:pt x="6136484" y="650166"/>
                </a:lnTo>
                <a:lnTo>
                  <a:pt x="6138986" y="675245"/>
                </a:lnTo>
                <a:lnTo>
                  <a:pt x="6141489" y="579212"/>
                </a:lnTo>
                <a:lnTo>
                  <a:pt x="6143951" y="654151"/>
                </a:lnTo>
                <a:lnTo>
                  <a:pt x="6146453" y="668642"/>
                </a:lnTo>
                <a:lnTo>
                  <a:pt x="6148955" y="723930"/>
                </a:lnTo>
                <a:lnTo>
                  <a:pt x="6151457" y="725277"/>
                </a:lnTo>
                <a:lnTo>
                  <a:pt x="6153919" y="788942"/>
                </a:lnTo>
                <a:lnTo>
                  <a:pt x="6156421" y="691381"/>
                </a:lnTo>
                <a:lnTo>
                  <a:pt x="6158923" y="610095"/>
                </a:lnTo>
                <a:lnTo>
                  <a:pt x="6161385" y="586777"/>
                </a:lnTo>
                <a:lnTo>
                  <a:pt x="6163887" y="585089"/>
                </a:lnTo>
                <a:lnTo>
                  <a:pt x="6166390" y="603561"/>
                </a:lnTo>
                <a:lnTo>
                  <a:pt x="6168851" y="578090"/>
                </a:lnTo>
                <a:lnTo>
                  <a:pt x="6171353" y="501393"/>
                </a:lnTo>
                <a:lnTo>
                  <a:pt x="6173856" y="492451"/>
                </a:lnTo>
                <a:lnTo>
                  <a:pt x="6176358" y="552540"/>
                </a:lnTo>
                <a:lnTo>
                  <a:pt x="6178820" y="533023"/>
                </a:lnTo>
                <a:lnTo>
                  <a:pt x="6181322" y="404532"/>
                </a:lnTo>
                <a:lnTo>
                  <a:pt x="6183824" y="452008"/>
                </a:lnTo>
                <a:lnTo>
                  <a:pt x="6186286" y="442535"/>
                </a:lnTo>
                <a:lnTo>
                  <a:pt x="6188788" y="368960"/>
                </a:lnTo>
                <a:lnTo>
                  <a:pt x="6191290" y="317405"/>
                </a:lnTo>
                <a:lnTo>
                  <a:pt x="6193792" y="220796"/>
                </a:lnTo>
                <a:lnTo>
                  <a:pt x="6196254" y="107380"/>
                </a:lnTo>
                <a:lnTo>
                  <a:pt x="6198757" y="111996"/>
                </a:lnTo>
                <a:lnTo>
                  <a:pt x="6201259" y="91004"/>
                </a:lnTo>
                <a:lnTo>
                  <a:pt x="6203720" y="226135"/>
                </a:lnTo>
                <a:lnTo>
                  <a:pt x="6206222" y="334198"/>
                </a:lnTo>
                <a:lnTo>
                  <a:pt x="6208725" y="325167"/>
                </a:lnTo>
                <a:lnTo>
                  <a:pt x="6211227" y="289277"/>
                </a:lnTo>
                <a:lnTo>
                  <a:pt x="6213689" y="417663"/>
                </a:lnTo>
                <a:lnTo>
                  <a:pt x="6216191" y="455368"/>
                </a:lnTo>
                <a:lnTo>
                  <a:pt x="6218693" y="389639"/>
                </a:lnTo>
                <a:lnTo>
                  <a:pt x="6221155" y="402619"/>
                </a:lnTo>
                <a:lnTo>
                  <a:pt x="6223657" y="376486"/>
                </a:lnTo>
                <a:lnTo>
                  <a:pt x="6226159" y="320710"/>
                </a:lnTo>
                <a:lnTo>
                  <a:pt x="6228621" y="447302"/>
                </a:lnTo>
                <a:lnTo>
                  <a:pt x="6231123" y="504519"/>
                </a:lnTo>
                <a:lnTo>
                  <a:pt x="6233626" y="432655"/>
                </a:lnTo>
                <a:lnTo>
                  <a:pt x="6236128" y="558546"/>
                </a:lnTo>
                <a:lnTo>
                  <a:pt x="6238589" y="643218"/>
                </a:lnTo>
                <a:lnTo>
                  <a:pt x="6241092" y="587270"/>
                </a:lnTo>
                <a:lnTo>
                  <a:pt x="6243594" y="582537"/>
                </a:lnTo>
                <a:lnTo>
                  <a:pt x="6246055" y="523087"/>
                </a:lnTo>
                <a:lnTo>
                  <a:pt x="6248558" y="594373"/>
                </a:lnTo>
                <a:lnTo>
                  <a:pt x="6251060" y="638183"/>
                </a:lnTo>
                <a:lnTo>
                  <a:pt x="6253563" y="585581"/>
                </a:lnTo>
                <a:lnTo>
                  <a:pt x="6256024" y="623817"/>
                </a:lnTo>
                <a:lnTo>
                  <a:pt x="6258526" y="621283"/>
                </a:lnTo>
                <a:lnTo>
                  <a:pt x="6261028" y="615673"/>
                </a:lnTo>
                <a:lnTo>
                  <a:pt x="6263490" y="358221"/>
                </a:lnTo>
                <a:lnTo>
                  <a:pt x="6265992" y="196400"/>
                </a:lnTo>
                <a:lnTo>
                  <a:pt x="6268495" y="182602"/>
                </a:lnTo>
                <a:lnTo>
                  <a:pt x="6270997" y="146010"/>
                </a:lnTo>
                <a:lnTo>
                  <a:pt x="6273458" y="260254"/>
                </a:lnTo>
                <a:lnTo>
                  <a:pt x="6275961" y="304669"/>
                </a:lnTo>
                <a:lnTo>
                  <a:pt x="6278463" y="324795"/>
                </a:lnTo>
                <a:lnTo>
                  <a:pt x="6280924" y="376426"/>
                </a:lnTo>
                <a:lnTo>
                  <a:pt x="6283427" y="255606"/>
                </a:lnTo>
                <a:lnTo>
                  <a:pt x="6285929" y="319064"/>
                </a:lnTo>
                <a:lnTo>
                  <a:pt x="6288432" y="344158"/>
                </a:lnTo>
                <a:lnTo>
                  <a:pt x="6290893" y="569091"/>
                </a:lnTo>
                <a:lnTo>
                  <a:pt x="6293395" y="646128"/>
                </a:lnTo>
                <a:lnTo>
                  <a:pt x="6295898" y="652351"/>
                </a:lnTo>
                <a:lnTo>
                  <a:pt x="6298359" y="564138"/>
                </a:lnTo>
                <a:lnTo>
                  <a:pt x="6300862" y="564125"/>
                </a:lnTo>
                <a:lnTo>
                  <a:pt x="6303364" y="548287"/>
                </a:lnTo>
                <a:lnTo>
                  <a:pt x="6305866" y="603536"/>
                </a:lnTo>
                <a:lnTo>
                  <a:pt x="6308327" y="570408"/>
                </a:lnTo>
                <a:lnTo>
                  <a:pt x="6310830" y="643214"/>
                </a:lnTo>
                <a:lnTo>
                  <a:pt x="6313332" y="696196"/>
                </a:lnTo>
                <a:lnTo>
                  <a:pt x="6315793" y="759070"/>
                </a:lnTo>
                <a:lnTo>
                  <a:pt x="6318296" y="787849"/>
                </a:lnTo>
                <a:lnTo>
                  <a:pt x="6320798" y="655114"/>
                </a:lnTo>
                <a:lnTo>
                  <a:pt x="6323260" y="676531"/>
                </a:lnTo>
                <a:lnTo>
                  <a:pt x="6325762" y="730031"/>
                </a:lnTo>
                <a:lnTo>
                  <a:pt x="6328264" y="797103"/>
                </a:lnTo>
                <a:lnTo>
                  <a:pt x="6330767" y="744099"/>
                </a:lnTo>
                <a:lnTo>
                  <a:pt x="6333228" y="654384"/>
                </a:lnTo>
                <a:lnTo>
                  <a:pt x="6335731" y="633960"/>
                </a:lnTo>
                <a:lnTo>
                  <a:pt x="6338233" y="621373"/>
                </a:lnTo>
                <a:lnTo>
                  <a:pt x="6340694" y="601053"/>
                </a:lnTo>
                <a:lnTo>
                  <a:pt x="6343197" y="637238"/>
                </a:lnTo>
                <a:lnTo>
                  <a:pt x="6345699" y="714089"/>
                </a:lnTo>
                <a:lnTo>
                  <a:pt x="6348201" y="675650"/>
                </a:lnTo>
                <a:lnTo>
                  <a:pt x="6350662" y="806957"/>
                </a:lnTo>
                <a:lnTo>
                  <a:pt x="6353165" y="775452"/>
                </a:lnTo>
                <a:lnTo>
                  <a:pt x="6355668" y="783851"/>
                </a:lnTo>
                <a:lnTo>
                  <a:pt x="6358129" y="872569"/>
                </a:lnTo>
                <a:lnTo>
                  <a:pt x="6360631" y="916500"/>
                </a:lnTo>
                <a:lnTo>
                  <a:pt x="6363133" y="916215"/>
                </a:lnTo>
                <a:lnTo>
                  <a:pt x="6365636" y="885747"/>
                </a:lnTo>
                <a:lnTo>
                  <a:pt x="6368097" y="786075"/>
                </a:lnTo>
                <a:lnTo>
                  <a:pt x="6370600" y="690323"/>
                </a:lnTo>
                <a:lnTo>
                  <a:pt x="6373102" y="645312"/>
                </a:lnTo>
                <a:lnTo>
                  <a:pt x="6375563" y="618264"/>
                </a:lnTo>
                <a:lnTo>
                  <a:pt x="6378066" y="637181"/>
                </a:lnTo>
                <a:lnTo>
                  <a:pt x="6380568" y="607854"/>
                </a:lnTo>
                <a:lnTo>
                  <a:pt x="6383029" y="591950"/>
                </a:lnTo>
                <a:lnTo>
                  <a:pt x="6385532" y="687490"/>
                </a:lnTo>
                <a:lnTo>
                  <a:pt x="6388034" y="693147"/>
                </a:lnTo>
                <a:lnTo>
                  <a:pt x="6390537" y="674433"/>
                </a:lnTo>
                <a:lnTo>
                  <a:pt x="6392998" y="690457"/>
                </a:lnTo>
                <a:lnTo>
                  <a:pt x="6395500" y="634565"/>
                </a:lnTo>
                <a:lnTo>
                  <a:pt x="6398003" y="662576"/>
                </a:lnTo>
                <a:lnTo>
                  <a:pt x="6400464" y="651863"/>
                </a:lnTo>
                <a:lnTo>
                  <a:pt x="6402966" y="691454"/>
                </a:lnTo>
                <a:lnTo>
                  <a:pt x="6405469" y="813244"/>
                </a:lnTo>
                <a:lnTo>
                  <a:pt x="6407971" y="810264"/>
                </a:lnTo>
                <a:lnTo>
                  <a:pt x="6410432" y="852157"/>
                </a:lnTo>
                <a:lnTo>
                  <a:pt x="6412935" y="614594"/>
                </a:lnTo>
                <a:lnTo>
                  <a:pt x="6415437" y="709050"/>
                </a:lnTo>
                <a:lnTo>
                  <a:pt x="6417898" y="664614"/>
                </a:lnTo>
                <a:lnTo>
                  <a:pt x="6420401" y="653823"/>
                </a:lnTo>
                <a:lnTo>
                  <a:pt x="6422903" y="755577"/>
                </a:lnTo>
                <a:lnTo>
                  <a:pt x="6425406" y="617945"/>
                </a:lnTo>
                <a:lnTo>
                  <a:pt x="6427867" y="543325"/>
                </a:lnTo>
                <a:lnTo>
                  <a:pt x="6430369" y="589804"/>
                </a:lnTo>
                <a:lnTo>
                  <a:pt x="6432872" y="496713"/>
                </a:lnTo>
                <a:lnTo>
                  <a:pt x="6435333" y="506160"/>
                </a:lnTo>
                <a:lnTo>
                  <a:pt x="6437835" y="484527"/>
                </a:lnTo>
                <a:lnTo>
                  <a:pt x="6440338" y="532163"/>
                </a:lnTo>
                <a:lnTo>
                  <a:pt x="6442840" y="536166"/>
                </a:lnTo>
                <a:lnTo>
                  <a:pt x="6445302" y="472873"/>
                </a:lnTo>
                <a:lnTo>
                  <a:pt x="6447804" y="486578"/>
                </a:lnTo>
                <a:lnTo>
                  <a:pt x="6450306" y="549280"/>
                </a:lnTo>
                <a:lnTo>
                  <a:pt x="6452767" y="457354"/>
                </a:lnTo>
                <a:lnTo>
                  <a:pt x="6455270" y="445428"/>
                </a:lnTo>
                <a:lnTo>
                  <a:pt x="6457773" y="492386"/>
                </a:lnTo>
                <a:lnTo>
                  <a:pt x="6460234" y="474695"/>
                </a:lnTo>
                <a:lnTo>
                  <a:pt x="6462736" y="494061"/>
                </a:lnTo>
                <a:lnTo>
                  <a:pt x="6465238" y="454236"/>
                </a:lnTo>
                <a:lnTo>
                  <a:pt x="6467741" y="629836"/>
                </a:lnTo>
                <a:lnTo>
                  <a:pt x="6470202" y="412624"/>
                </a:lnTo>
                <a:lnTo>
                  <a:pt x="6472704" y="404869"/>
                </a:lnTo>
                <a:lnTo>
                  <a:pt x="6475207" y="414299"/>
                </a:lnTo>
                <a:lnTo>
                  <a:pt x="6477668" y="506096"/>
                </a:lnTo>
                <a:lnTo>
                  <a:pt x="6480171" y="689032"/>
                </a:lnTo>
                <a:lnTo>
                  <a:pt x="6482673" y="617310"/>
                </a:lnTo>
                <a:lnTo>
                  <a:pt x="6485175" y="562450"/>
                </a:lnTo>
                <a:lnTo>
                  <a:pt x="6487637" y="495486"/>
                </a:lnTo>
                <a:lnTo>
                  <a:pt x="6490139" y="436053"/>
                </a:lnTo>
                <a:lnTo>
                  <a:pt x="6492642" y="507365"/>
                </a:lnTo>
                <a:lnTo>
                  <a:pt x="6495103" y="647005"/>
                </a:lnTo>
                <a:lnTo>
                  <a:pt x="6497605" y="659868"/>
                </a:lnTo>
                <a:lnTo>
                  <a:pt x="6500108" y="718710"/>
                </a:lnTo>
                <a:lnTo>
                  <a:pt x="6502610" y="705838"/>
                </a:lnTo>
                <a:lnTo>
                  <a:pt x="6505071" y="560390"/>
                </a:lnTo>
                <a:lnTo>
                  <a:pt x="6507573" y="577118"/>
                </a:lnTo>
                <a:lnTo>
                  <a:pt x="6510076" y="590487"/>
                </a:lnTo>
                <a:lnTo>
                  <a:pt x="6512538" y="648430"/>
                </a:lnTo>
                <a:lnTo>
                  <a:pt x="6515040" y="767028"/>
                </a:lnTo>
                <a:lnTo>
                  <a:pt x="6517542" y="743681"/>
                </a:lnTo>
                <a:lnTo>
                  <a:pt x="6520044" y="642933"/>
                </a:lnTo>
                <a:lnTo>
                  <a:pt x="6522506" y="749052"/>
                </a:lnTo>
                <a:lnTo>
                  <a:pt x="6525008" y="733106"/>
                </a:lnTo>
                <a:lnTo>
                  <a:pt x="6527511" y="650524"/>
                </a:lnTo>
                <a:lnTo>
                  <a:pt x="6529972" y="671760"/>
                </a:lnTo>
                <a:lnTo>
                  <a:pt x="6532474" y="628671"/>
                </a:lnTo>
                <a:lnTo>
                  <a:pt x="6534977" y="611960"/>
                </a:lnTo>
                <a:lnTo>
                  <a:pt x="6537438" y="558166"/>
                </a:lnTo>
                <a:lnTo>
                  <a:pt x="6539940" y="586056"/>
                </a:lnTo>
                <a:lnTo>
                  <a:pt x="6542443" y="696390"/>
                </a:lnTo>
                <a:lnTo>
                  <a:pt x="6544945" y="828115"/>
                </a:lnTo>
                <a:lnTo>
                  <a:pt x="6547407" y="833672"/>
                </a:lnTo>
                <a:lnTo>
                  <a:pt x="6549909" y="669605"/>
                </a:lnTo>
                <a:lnTo>
                  <a:pt x="6552411" y="681890"/>
                </a:lnTo>
                <a:lnTo>
                  <a:pt x="6554872" y="483504"/>
                </a:lnTo>
                <a:lnTo>
                  <a:pt x="6557375" y="625359"/>
                </a:lnTo>
                <a:lnTo>
                  <a:pt x="6559877" y="663232"/>
                </a:lnTo>
                <a:lnTo>
                  <a:pt x="6562380" y="691096"/>
                </a:lnTo>
                <a:lnTo>
                  <a:pt x="6564841" y="731020"/>
                </a:lnTo>
                <a:lnTo>
                  <a:pt x="6567343" y="660758"/>
                </a:lnTo>
                <a:lnTo>
                  <a:pt x="6569846" y="630134"/>
                </a:lnTo>
                <a:lnTo>
                  <a:pt x="6572307" y="627453"/>
                </a:lnTo>
                <a:lnTo>
                  <a:pt x="6574809" y="513130"/>
                </a:lnTo>
                <a:lnTo>
                  <a:pt x="6577312" y="473896"/>
                </a:lnTo>
                <a:lnTo>
                  <a:pt x="6579814" y="499372"/>
                </a:lnTo>
                <a:lnTo>
                  <a:pt x="6582276" y="515820"/>
                </a:lnTo>
                <a:lnTo>
                  <a:pt x="6584778" y="439171"/>
                </a:lnTo>
                <a:lnTo>
                  <a:pt x="6587280" y="489476"/>
                </a:lnTo>
                <a:lnTo>
                  <a:pt x="6589742" y="463995"/>
                </a:lnTo>
                <a:lnTo>
                  <a:pt x="6592244" y="423475"/>
                </a:lnTo>
                <a:lnTo>
                  <a:pt x="6594746" y="413656"/>
                </a:lnTo>
                <a:lnTo>
                  <a:pt x="6597249" y="512512"/>
                </a:lnTo>
                <a:lnTo>
                  <a:pt x="6599710" y="516074"/>
                </a:lnTo>
                <a:lnTo>
                  <a:pt x="6602213" y="501151"/>
                </a:lnTo>
                <a:lnTo>
                  <a:pt x="6604715" y="483901"/>
                </a:lnTo>
                <a:lnTo>
                  <a:pt x="6607176" y="433799"/>
                </a:lnTo>
                <a:lnTo>
                  <a:pt x="6609678" y="536822"/>
                </a:lnTo>
                <a:lnTo>
                  <a:pt x="6612181" y="619175"/>
                </a:lnTo>
                <a:lnTo>
                  <a:pt x="6614643" y="626645"/>
                </a:lnTo>
                <a:lnTo>
                  <a:pt x="6617145" y="699861"/>
                </a:lnTo>
                <a:lnTo>
                  <a:pt x="6619647" y="673552"/>
                </a:lnTo>
                <a:lnTo>
                  <a:pt x="6622149" y="577308"/>
                </a:lnTo>
                <a:lnTo>
                  <a:pt x="6624611" y="534711"/>
                </a:lnTo>
                <a:lnTo>
                  <a:pt x="6627113" y="565835"/>
                </a:lnTo>
                <a:lnTo>
                  <a:pt x="6629615" y="639401"/>
                </a:lnTo>
                <a:lnTo>
                  <a:pt x="6632077" y="856670"/>
                </a:lnTo>
                <a:lnTo>
                  <a:pt x="6634579" y="1041614"/>
                </a:lnTo>
                <a:lnTo>
                  <a:pt x="6637082" y="807971"/>
                </a:lnTo>
                <a:lnTo>
                  <a:pt x="6639584" y="647743"/>
                </a:lnTo>
                <a:lnTo>
                  <a:pt x="6642045" y="548623"/>
                </a:lnTo>
              </a:path>
            </a:pathLst>
          </a:custGeom>
          <a:noFill/>
          <a:ln w="5468" cap="flat">
            <a:solidFill>
              <a:schemeClr val="tx1"/>
            </a:solidFill>
            <a:prstDash val="solid"/>
            <a:round/>
          </a:ln>
        </p:spPr>
        <p:txBody>
          <a:bodyPr rtlCol="0" anchor="ctr"/>
          <a:lstStyle/>
          <a:p>
            <a:endParaRPr lang="en-US" sz="1000" dirty="0">
              <a:latin typeface="Arial" panose="020B0604020202020204" pitchFamily="34" charset="0"/>
              <a:cs typeface="Arial" panose="020B0604020202020204" pitchFamily="34" charset="0"/>
            </a:endParaRPr>
          </a:p>
        </p:txBody>
      </p:sp>
      <p:pic>
        <p:nvPicPr>
          <p:cNvPr id="1042" name="Picture 42" descr="Neuron Photo">
            <a:extLst>
              <a:ext uri="{FF2B5EF4-FFF2-40B4-BE49-F238E27FC236}">
                <a16:creationId xmlns:a16="http://schemas.microsoft.com/office/drawing/2014/main" id="{8352B3B8-D6AA-35D5-7DD3-CAD09337EADA}"/>
              </a:ext>
            </a:extLst>
          </p:cNvPr>
          <p:cNvPicPr>
            <a:picLocks noChangeAspect="1" noChangeArrowheads="1"/>
          </p:cNvPicPr>
          <p:nvPr/>
        </p:nvPicPr>
        <p:blipFill>
          <a:blip r:embed="rId4" cstate="print"/>
          <a:srcRect/>
          <a:stretch>
            <a:fillRect/>
          </a:stretch>
        </p:blipFill>
        <p:spPr bwMode="auto">
          <a:xfrm>
            <a:off x="8962592" y="1599911"/>
            <a:ext cx="2257472" cy="2186258"/>
          </a:xfrm>
          <a:prstGeom prst="rect">
            <a:avLst/>
          </a:prstGeom>
          <a:noFill/>
          <a:ln w="28575">
            <a:solidFill>
              <a:schemeClr val="bg1"/>
            </a:solidFill>
            <a:miter lim="800000"/>
            <a:headEnd/>
            <a:tailEnd/>
          </a:ln>
        </p:spPr>
      </p:pic>
      <p:grpSp>
        <p:nvGrpSpPr>
          <p:cNvPr id="4" name="Group 3">
            <a:extLst>
              <a:ext uri="{FF2B5EF4-FFF2-40B4-BE49-F238E27FC236}">
                <a16:creationId xmlns:a16="http://schemas.microsoft.com/office/drawing/2014/main" id="{1667C87B-B751-AF78-1ADF-A54451F52FF5}"/>
              </a:ext>
            </a:extLst>
          </p:cNvPr>
          <p:cNvGrpSpPr/>
          <p:nvPr/>
        </p:nvGrpSpPr>
        <p:grpSpPr>
          <a:xfrm>
            <a:off x="5938434" y="4303799"/>
            <a:ext cx="5250852" cy="1992377"/>
            <a:chOff x="5064364" y="4430973"/>
            <a:chExt cx="5250852" cy="1992377"/>
          </a:xfrm>
        </p:grpSpPr>
        <p:pic>
          <p:nvPicPr>
            <p:cNvPr id="1044" name="Picture 8" descr="How does one tell if two lions or more are fighting for territory/pride  ownership? - Quora">
              <a:extLst>
                <a:ext uri="{FF2B5EF4-FFF2-40B4-BE49-F238E27FC236}">
                  <a16:creationId xmlns:a16="http://schemas.microsoft.com/office/drawing/2014/main" id="{D3A55DA5-0239-F5DB-AF5C-31847972429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9865" y="4531335"/>
              <a:ext cx="2355351" cy="1892015"/>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42" descr="Neuron Photo">
              <a:extLst>
                <a:ext uri="{FF2B5EF4-FFF2-40B4-BE49-F238E27FC236}">
                  <a16:creationId xmlns:a16="http://schemas.microsoft.com/office/drawing/2014/main" id="{AE3DD979-3AE1-CD25-CE5F-BE9F1568BA2B}"/>
                </a:ext>
              </a:extLst>
            </p:cNvPr>
            <p:cNvPicPr>
              <a:picLocks noChangeAspect="1" noChangeArrowheads="1"/>
            </p:cNvPicPr>
            <p:nvPr/>
          </p:nvPicPr>
          <p:blipFill>
            <a:blip r:embed="rId4" cstate="print"/>
            <a:srcRect/>
            <a:stretch>
              <a:fillRect/>
            </a:stretch>
          </p:blipFill>
          <p:spPr bwMode="auto">
            <a:xfrm>
              <a:off x="5064364" y="4430973"/>
              <a:ext cx="2111828" cy="1892015"/>
            </a:xfrm>
            <a:prstGeom prst="rect">
              <a:avLst/>
            </a:prstGeom>
            <a:noFill/>
            <a:ln w="28575">
              <a:solidFill>
                <a:schemeClr val="bg1"/>
              </a:solidFill>
              <a:miter lim="800000"/>
              <a:headEnd/>
              <a:tailEnd/>
            </a:ln>
          </p:spPr>
        </p:pic>
        <p:sp>
          <p:nvSpPr>
            <p:cNvPr id="1046" name="Arrow: Right 131">
              <a:extLst>
                <a:ext uri="{FF2B5EF4-FFF2-40B4-BE49-F238E27FC236}">
                  <a16:creationId xmlns:a16="http://schemas.microsoft.com/office/drawing/2014/main" id="{55261892-719C-7BFA-058D-394C930E2B73}"/>
                </a:ext>
              </a:extLst>
            </p:cNvPr>
            <p:cNvSpPr/>
            <p:nvPr/>
          </p:nvSpPr>
          <p:spPr>
            <a:xfrm>
              <a:off x="7253314" y="5350557"/>
              <a:ext cx="671432" cy="253573"/>
            </a:xfrm>
            <a:prstGeom prst="rightArrow">
              <a:avLst/>
            </a:prstGeom>
            <a:solidFill>
              <a:schemeClr val="bg1"/>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F7F1474B-66AA-93E3-DD31-5191A8C424A1}"/>
              </a:ext>
            </a:extLst>
          </p:cNvPr>
          <p:cNvSpPr txBox="1"/>
          <p:nvPr/>
        </p:nvSpPr>
        <p:spPr>
          <a:xfrm>
            <a:off x="123092" y="3630861"/>
            <a:ext cx="2332554" cy="584775"/>
          </a:xfrm>
          <a:prstGeom prst="rect">
            <a:avLst/>
          </a:prstGeom>
          <a:noFill/>
        </p:spPr>
        <p:txBody>
          <a:bodyPr wrap="square">
            <a:spAutoFit/>
          </a:bodyPr>
          <a:lstStyle/>
          <a:p>
            <a:pPr algn="ctr"/>
            <a:r>
              <a:rPr lang="en-US" sz="3200" dirty="0">
                <a:solidFill>
                  <a:schemeClr val="bg1"/>
                </a:solidFill>
                <a:latin typeface="Helvetica Neue UltraLight" panose="02000206000000020004" pitchFamily="2" charset="0"/>
                <a:ea typeface="Helvetica Neue UltraLight" panose="02000206000000020004" pitchFamily="2" charset="0"/>
              </a:rPr>
              <a:t>Correlation</a:t>
            </a:r>
            <a:endParaRPr lang="en-US" sz="3200" dirty="0">
              <a:latin typeface="Helvetica Neue UltraLight" panose="02000206000000020004" pitchFamily="2" charset="0"/>
              <a:ea typeface="Helvetica Neue UltraLight" panose="02000206000000020004" pitchFamily="2" charset="0"/>
            </a:endParaRPr>
          </a:p>
        </p:txBody>
      </p:sp>
      <p:sp>
        <p:nvSpPr>
          <p:cNvPr id="6" name="Left Brace 5">
            <a:extLst>
              <a:ext uri="{FF2B5EF4-FFF2-40B4-BE49-F238E27FC236}">
                <a16:creationId xmlns:a16="http://schemas.microsoft.com/office/drawing/2014/main" id="{5AEEA91C-6F22-DBC9-2B5F-D40A4787D40D}"/>
              </a:ext>
            </a:extLst>
          </p:cNvPr>
          <p:cNvSpPr/>
          <p:nvPr/>
        </p:nvSpPr>
        <p:spPr>
          <a:xfrm>
            <a:off x="2455646" y="1650684"/>
            <a:ext cx="437530" cy="454513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86538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2365-D37F-633D-A337-67D36552501F}"/>
              </a:ext>
            </a:extLst>
          </p:cNvPr>
          <p:cNvSpPr>
            <a:spLocks noGrp="1"/>
          </p:cNvSpPr>
          <p:nvPr>
            <p:ph type="title"/>
          </p:nvPr>
        </p:nvSpPr>
        <p:spPr>
          <a:xfrm>
            <a:off x="2090811" y="173396"/>
            <a:ext cx="8010378" cy="1021223"/>
          </a:xfrm>
        </p:spPr>
        <p:txBody>
          <a:bodyPr/>
          <a:lstStyle/>
          <a:p>
            <a:pPr algn="ctr"/>
            <a:r>
              <a:rPr lang="en-US" dirty="0">
                <a:solidFill>
                  <a:schemeClr val="bg1"/>
                </a:solidFill>
                <a:latin typeface="Helvetica Neue Light" panose="02000403000000020004" pitchFamily="2" charset="0"/>
                <a:ea typeface="Helvetica Neue Light" panose="02000403000000020004" pitchFamily="2" charset="0"/>
              </a:rPr>
              <a:t>Predictive Power?</a:t>
            </a:r>
          </a:p>
        </p:txBody>
      </p:sp>
      <p:sp>
        <p:nvSpPr>
          <p:cNvPr id="3" name="Content Placeholder 2">
            <a:extLst>
              <a:ext uri="{FF2B5EF4-FFF2-40B4-BE49-F238E27FC236}">
                <a16:creationId xmlns:a16="http://schemas.microsoft.com/office/drawing/2014/main" id="{95F49D0E-375D-C674-BA16-C2FA4536D746}"/>
              </a:ext>
            </a:extLst>
          </p:cNvPr>
          <p:cNvSpPr>
            <a:spLocks noGrp="1"/>
          </p:cNvSpPr>
          <p:nvPr>
            <p:ph idx="1"/>
          </p:nvPr>
        </p:nvSpPr>
        <p:spPr>
          <a:xfrm>
            <a:off x="838199" y="7034981"/>
            <a:ext cx="10515600" cy="4351338"/>
          </a:xfrm>
        </p:spPr>
        <p:txBody>
          <a:bodyPr/>
          <a:lstStyle/>
          <a:p>
            <a:r>
              <a:rPr lang="en-US" dirty="0">
                <a:solidFill>
                  <a:schemeClr val="bg1"/>
                </a:solidFill>
              </a:rPr>
              <a:t>These assumptions often fail in biology (Fails in brain-behavior dynamics)</a:t>
            </a:r>
          </a:p>
          <a:p>
            <a:pPr>
              <a:buFont typeface="Arial" panose="020B0604020202020204" pitchFamily="34" charset="0"/>
              <a:buChar char="•"/>
            </a:pPr>
            <a:endParaRPr lang="en-US" dirty="0">
              <a:solidFill>
                <a:schemeClr val="bg1"/>
              </a:solidFill>
            </a:endParaRPr>
          </a:p>
        </p:txBody>
      </p:sp>
      <p:sp>
        <p:nvSpPr>
          <p:cNvPr id="7" name="TextBox 6">
            <a:extLst>
              <a:ext uri="{FF2B5EF4-FFF2-40B4-BE49-F238E27FC236}">
                <a16:creationId xmlns:a16="http://schemas.microsoft.com/office/drawing/2014/main" id="{979B9D54-B0F2-64A1-87F0-3764CA5DB6E0}"/>
              </a:ext>
            </a:extLst>
          </p:cNvPr>
          <p:cNvSpPr txBox="1"/>
          <p:nvPr/>
        </p:nvSpPr>
        <p:spPr>
          <a:xfrm>
            <a:off x="2884538" y="7139884"/>
            <a:ext cx="6098458" cy="1200329"/>
          </a:xfrm>
          <a:prstGeom prst="rect">
            <a:avLst/>
          </a:prstGeom>
          <a:noFill/>
        </p:spPr>
        <p:txBody>
          <a:bodyPr wrap="square">
            <a:spAutoFit/>
          </a:bodyPr>
          <a:lstStyle/>
          <a:p>
            <a:r>
              <a:rPr lang="en-US" dirty="0">
                <a:solidFill>
                  <a:schemeClr val="bg1"/>
                </a:solidFill>
              </a:rPr>
              <a:t>Granger causality</a:t>
            </a:r>
          </a:p>
          <a:p>
            <a:pPr lvl="1"/>
            <a:r>
              <a:rPr lang="en-US" dirty="0">
                <a:solidFill>
                  <a:schemeClr val="bg1"/>
                </a:solidFill>
              </a:rPr>
              <a:t>Linearity</a:t>
            </a:r>
          </a:p>
          <a:p>
            <a:pPr lvl="1"/>
            <a:r>
              <a:rPr lang="en-US" dirty="0">
                <a:solidFill>
                  <a:schemeClr val="bg1"/>
                </a:solidFill>
              </a:rPr>
              <a:t>Fixed lags</a:t>
            </a:r>
          </a:p>
          <a:p>
            <a:pPr lvl="1"/>
            <a:r>
              <a:rPr lang="en-US" dirty="0">
                <a:solidFill>
                  <a:schemeClr val="bg1"/>
                </a:solidFill>
              </a:rPr>
              <a:t>Stationarity (stable behavior over time)</a:t>
            </a:r>
          </a:p>
        </p:txBody>
      </p:sp>
      <p:sp>
        <p:nvSpPr>
          <p:cNvPr id="10" name="Arrow: Down 3">
            <a:extLst>
              <a:ext uri="{FF2B5EF4-FFF2-40B4-BE49-F238E27FC236}">
                <a16:creationId xmlns:a16="http://schemas.microsoft.com/office/drawing/2014/main" id="{839F7FAD-CDA8-81B8-DE4F-2A572202749B}"/>
              </a:ext>
            </a:extLst>
          </p:cNvPr>
          <p:cNvSpPr/>
          <p:nvPr/>
        </p:nvSpPr>
        <p:spPr>
          <a:xfrm rot="16200000">
            <a:off x="5553608" y="-1625347"/>
            <a:ext cx="952496" cy="7776924"/>
          </a:xfrm>
          <a:prstGeom prst="down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AEA3BCA-ED84-836B-8358-3E4A51C3D3A6}"/>
              </a:ext>
            </a:extLst>
          </p:cNvPr>
          <p:cNvSpPr txBox="1"/>
          <p:nvPr/>
        </p:nvSpPr>
        <p:spPr>
          <a:xfrm>
            <a:off x="632533" y="1369874"/>
            <a:ext cx="1657826" cy="1754326"/>
          </a:xfrm>
          <a:prstGeom prst="rect">
            <a:avLst/>
          </a:prstGeom>
          <a:noFill/>
          <a:ln>
            <a:noFill/>
          </a:ln>
        </p:spPr>
        <p:txBody>
          <a:bodyPr wrap="none" rtlCol="0">
            <a:spAutoFit/>
          </a:bodyPr>
          <a:lstStyle/>
          <a:p>
            <a:r>
              <a:rPr lang="en-US" sz="3600" dirty="0">
                <a:solidFill>
                  <a:schemeClr val="bg1"/>
                </a:solidFill>
                <a:latin typeface="Helvetica Neue UltraLight" panose="02000206000000020004" pitchFamily="2" charset="0"/>
                <a:ea typeface="Helvetica Neue UltraLight" panose="02000206000000020004" pitchFamily="2" charset="0"/>
              </a:rPr>
              <a:t>Past </a:t>
            </a:r>
          </a:p>
          <a:p>
            <a:r>
              <a:rPr lang="en-US" sz="3600" dirty="0">
                <a:solidFill>
                  <a:schemeClr val="bg1"/>
                </a:solidFill>
                <a:latin typeface="Helvetica Neue UltraLight" panose="02000206000000020004" pitchFamily="2" charset="0"/>
                <a:ea typeface="Helvetica Neue UltraLight" panose="02000206000000020004" pitchFamily="2" charset="0"/>
              </a:rPr>
              <a:t>Fetal </a:t>
            </a:r>
          </a:p>
          <a:p>
            <a:r>
              <a:rPr lang="en-US" sz="3600" dirty="0">
                <a:solidFill>
                  <a:schemeClr val="bg1"/>
                </a:solidFill>
                <a:latin typeface="Helvetica Neue UltraLight" panose="02000206000000020004" pitchFamily="2" charset="0"/>
                <a:ea typeface="Helvetica Neue UltraLight" panose="02000206000000020004" pitchFamily="2" charset="0"/>
              </a:rPr>
              <a:t>Markers</a:t>
            </a:r>
          </a:p>
        </p:txBody>
      </p:sp>
      <p:sp>
        <p:nvSpPr>
          <p:cNvPr id="12" name="Arrow: Down 6">
            <a:extLst>
              <a:ext uri="{FF2B5EF4-FFF2-40B4-BE49-F238E27FC236}">
                <a16:creationId xmlns:a16="http://schemas.microsoft.com/office/drawing/2014/main" id="{B92EE023-8F39-313B-C9B1-C3598F5DDC1D}"/>
              </a:ext>
            </a:extLst>
          </p:cNvPr>
          <p:cNvSpPr/>
          <p:nvPr/>
        </p:nvSpPr>
        <p:spPr>
          <a:xfrm rot="16200000">
            <a:off x="5553608" y="1589327"/>
            <a:ext cx="952496" cy="7776924"/>
          </a:xfrm>
          <a:prstGeom prst="downArrow">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C0F0355-6D2E-FBB8-5842-12E096D980B2}"/>
              </a:ext>
            </a:extLst>
          </p:cNvPr>
          <p:cNvSpPr txBox="1"/>
          <p:nvPr/>
        </p:nvSpPr>
        <p:spPr>
          <a:xfrm>
            <a:off x="10050606" y="1353663"/>
            <a:ext cx="1657826" cy="1754326"/>
          </a:xfrm>
          <a:prstGeom prst="rect">
            <a:avLst/>
          </a:prstGeom>
          <a:noFill/>
          <a:ln>
            <a:noFill/>
          </a:ln>
        </p:spPr>
        <p:txBody>
          <a:bodyPr wrap="none" rtlCol="0">
            <a:spAutoFit/>
          </a:bodyPr>
          <a:lstStyle/>
          <a:p>
            <a:r>
              <a:rPr lang="en-US" sz="3600" dirty="0">
                <a:solidFill>
                  <a:schemeClr val="bg1"/>
                </a:solidFill>
                <a:latin typeface="Helvetica Neue UltraLight" panose="02000206000000020004" pitchFamily="2" charset="0"/>
                <a:ea typeface="Helvetica Neue UltraLight" panose="02000206000000020004" pitchFamily="2" charset="0"/>
              </a:rPr>
              <a:t>Future </a:t>
            </a:r>
          </a:p>
          <a:p>
            <a:r>
              <a:rPr lang="en-US" sz="3600" dirty="0">
                <a:solidFill>
                  <a:schemeClr val="bg1"/>
                </a:solidFill>
                <a:latin typeface="Helvetica Neue UltraLight" panose="02000206000000020004" pitchFamily="2" charset="0"/>
                <a:ea typeface="Helvetica Neue UltraLight" panose="02000206000000020004" pitchFamily="2" charset="0"/>
              </a:rPr>
              <a:t>Fetal</a:t>
            </a:r>
          </a:p>
          <a:p>
            <a:r>
              <a:rPr lang="en-US" sz="3600" dirty="0">
                <a:solidFill>
                  <a:schemeClr val="bg1"/>
                </a:solidFill>
                <a:latin typeface="Helvetica Neue UltraLight" panose="02000206000000020004" pitchFamily="2" charset="0"/>
                <a:ea typeface="Helvetica Neue UltraLight" panose="02000206000000020004" pitchFamily="2" charset="0"/>
              </a:rPr>
              <a:t>Markers</a:t>
            </a:r>
          </a:p>
        </p:txBody>
      </p:sp>
      <p:sp>
        <p:nvSpPr>
          <p:cNvPr id="14" name="TextBox 13">
            <a:extLst>
              <a:ext uri="{FF2B5EF4-FFF2-40B4-BE49-F238E27FC236}">
                <a16:creationId xmlns:a16="http://schemas.microsoft.com/office/drawing/2014/main" id="{FAE2F7DA-135D-F93F-B47F-84A5C070583C}"/>
              </a:ext>
            </a:extLst>
          </p:cNvPr>
          <p:cNvSpPr txBox="1"/>
          <p:nvPr/>
        </p:nvSpPr>
        <p:spPr>
          <a:xfrm>
            <a:off x="631543" y="4600625"/>
            <a:ext cx="1657826" cy="1754326"/>
          </a:xfrm>
          <a:prstGeom prst="rect">
            <a:avLst/>
          </a:prstGeom>
          <a:noFill/>
          <a:ln>
            <a:noFill/>
          </a:ln>
        </p:spPr>
        <p:txBody>
          <a:bodyPr wrap="none" rtlCol="0">
            <a:spAutoFit/>
          </a:bodyPr>
          <a:lstStyle/>
          <a:p>
            <a:r>
              <a:rPr lang="en-US" sz="3600" dirty="0">
                <a:solidFill>
                  <a:schemeClr val="bg1"/>
                </a:solidFill>
                <a:latin typeface="Helvetica Neue UltraLight" panose="02000206000000020004" pitchFamily="2" charset="0"/>
                <a:ea typeface="Helvetica Neue UltraLight" panose="02000206000000020004" pitchFamily="2" charset="0"/>
              </a:rPr>
              <a:t>Past </a:t>
            </a:r>
          </a:p>
          <a:p>
            <a:r>
              <a:rPr lang="en-US" sz="3600" dirty="0">
                <a:solidFill>
                  <a:schemeClr val="bg1"/>
                </a:solidFill>
                <a:latin typeface="Helvetica Neue UltraLight" panose="02000206000000020004" pitchFamily="2" charset="0"/>
                <a:ea typeface="Helvetica Neue UltraLight" panose="02000206000000020004" pitchFamily="2" charset="0"/>
              </a:rPr>
              <a:t>Adult </a:t>
            </a:r>
          </a:p>
          <a:p>
            <a:r>
              <a:rPr lang="en-US" sz="3600" dirty="0">
                <a:solidFill>
                  <a:schemeClr val="bg1"/>
                </a:solidFill>
                <a:latin typeface="Helvetica Neue UltraLight" panose="02000206000000020004" pitchFamily="2" charset="0"/>
                <a:ea typeface="Helvetica Neue UltraLight" panose="02000206000000020004" pitchFamily="2" charset="0"/>
              </a:rPr>
              <a:t>Markers</a:t>
            </a:r>
          </a:p>
        </p:txBody>
      </p:sp>
      <p:sp>
        <p:nvSpPr>
          <p:cNvPr id="15" name="TextBox 14">
            <a:extLst>
              <a:ext uri="{FF2B5EF4-FFF2-40B4-BE49-F238E27FC236}">
                <a16:creationId xmlns:a16="http://schemas.microsoft.com/office/drawing/2014/main" id="{E7D341F9-23B4-A399-3255-64677849E1ED}"/>
              </a:ext>
            </a:extLst>
          </p:cNvPr>
          <p:cNvSpPr txBox="1"/>
          <p:nvPr/>
        </p:nvSpPr>
        <p:spPr>
          <a:xfrm>
            <a:off x="10058860" y="4525291"/>
            <a:ext cx="1657826" cy="1754326"/>
          </a:xfrm>
          <a:prstGeom prst="rect">
            <a:avLst/>
          </a:prstGeom>
          <a:noFill/>
          <a:ln>
            <a:noFill/>
          </a:ln>
        </p:spPr>
        <p:txBody>
          <a:bodyPr wrap="none" rtlCol="0">
            <a:spAutoFit/>
          </a:bodyPr>
          <a:lstStyle/>
          <a:p>
            <a:r>
              <a:rPr lang="en-US" sz="3600" dirty="0">
                <a:solidFill>
                  <a:schemeClr val="bg1"/>
                </a:solidFill>
                <a:latin typeface="Helvetica Neue UltraLight" panose="02000206000000020004" pitchFamily="2" charset="0"/>
                <a:ea typeface="Helvetica Neue UltraLight" panose="02000206000000020004" pitchFamily="2" charset="0"/>
              </a:rPr>
              <a:t>Future</a:t>
            </a:r>
          </a:p>
          <a:p>
            <a:r>
              <a:rPr lang="en-US" sz="3600" dirty="0">
                <a:solidFill>
                  <a:schemeClr val="bg1"/>
                </a:solidFill>
                <a:latin typeface="Helvetica Neue UltraLight" panose="02000206000000020004" pitchFamily="2" charset="0"/>
                <a:ea typeface="Helvetica Neue UltraLight" panose="02000206000000020004" pitchFamily="2" charset="0"/>
              </a:rPr>
              <a:t>Adult </a:t>
            </a:r>
          </a:p>
          <a:p>
            <a:r>
              <a:rPr lang="en-US" sz="3600" dirty="0">
                <a:solidFill>
                  <a:schemeClr val="bg1"/>
                </a:solidFill>
                <a:latin typeface="Helvetica Neue UltraLight" panose="02000206000000020004" pitchFamily="2" charset="0"/>
                <a:ea typeface="Helvetica Neue UltraLight" panose="02000206000000020004" pitchFamily="2" charset="0"/>
              </a:rPr>
              <a:t>Markers</a:t>
            </a:r>
          </a:p>
        </p:txBody>
      </p:sp>
    </p:spTree>
    <p:extLst>
      <p:ext uri="{BB962C8B-B14F-4D97-AF65-F5344CB8AC3E}">
        <p14:creationId xmlns:p14="http://schemas.microsoft.com/office/powerpoint/2010/main" val="237560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98F7DD7-A91D-C352-9370-6CF98D2081F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2348E2-A35C-E2A0-21BC-298CA2B15F8C}"/>
              </a:ext>
            </a:extLst>
          </p:cNvPr>
          <p:cNvSpPr>
            <a:spLocks noGrp="1"/>
          </p:cNvSpPr>
          <p:nvPr>
            <p:ph idx="1"/>
          </p:nvPr>
        </p:nvSpPr>
        <p:spPr>
          <a:xfrm>
            <a:off x="838199" y="7034981"/>
            <a:ext cx="10515600" cy="4351338"/>
          </a:xfrm>
        </p:spPr>
        <p:txBody>
          <a:bodyPr/>
          <a:lstStyle/>
          <a:p>
            <a:r>
              <a:rPr lang="en-US" dirty="0">
                <a:solidFill>
                  <a:schemeClr val="bg1"/>
                </a:solidFill>
              </a:rPr>
              <a:t>These assumptions often fail in biology (Fails in brain-behavior dynamics)</a:t>
            </a:r>
          </a:p>
          <a:p>
            <a:pPr>
              <a:buFont typeface="Arial" panose="020B0604020202020204" pitchFamily="34" charset="0"/>
              <a:buChar char="•"/>
            </a:pPr>
            <a:endParaRPr lang="en-US" dirty="0">
              <a:solidFill>
                <a:schemeClr val="bg1"/>
              </a:solidFill>
            </a:endParaRPr>
          </a:p>
        </p:txBody>
      </p:sp>
      <p:sp>
        <p:nvSpPr>
          <p:cNvPr id="7" name="TextBox 6">
            <a:extLst>
              <a:ext uri="{FF2B5EF4-FFF2-40B4-BE49-F238E27FC236}">
                <a16:creationId xmlns:a16="http://schemas.microsoft.com/office/drawing/2014/main" id="{7DBF3D9F-ED97-0435-4D50-DBC5B755F19F}"/>
              </a:ext>
            </a:extLst>
          </p:cNvPr>
          <p:cNvSpPr txBox="1"/>
          <p:nvPr/>
        </p:nvSpPr>
        <p:spPr>
          <a:xfrm>
            <a:off x="2884538" y="7139884"/>
            <a:ext cx="6098458" cy="1200329"/>
          </a:xfrm>
          <a:prstGeom prst="rect">
            <a:avLst/>
          </a:prstGeom>
          <a:noFill/>
        </p:spPr>
        <p:txBody>
          <a:bodyPr wrap="square">
            <a:spAutoFit/>
          </a:bodyPr>
          <a:lstStyle/>
          <a:p>
            <a:r>
              <a:rPr lang="en-US" dirty="0">
                <a:solidFill>
                  <a:schemeClr val="bg1"/>
                </a:solidFill>
              </a:rPr>
              <a:t>Granger causality</a:t>
            </a:r>
          </a:p>
          <a:p>
            <a:pPr lvl="1"/>
            <a:r>
              <a:rPr lang="en-US" dirty="0">
                <a:solidFill>
                  <a:schemeClr val="bg1"/>
                </a:solidFill>
              </a:rPr>
              <a:t>Linearity</a:t>
            </a:r>
          </a:p>
          <a:p>
            <a:pPr lvl="1"/>
            <a:r>
              <a:rPr lang="en-US" dirty="0">
                <a:solidFill>
                  <a:schemeClr val="bg1"/>
                </a:solidFill>
              </a:rPr>
              <a:t>Fixed lags</a:t>
            </a:r>
          </a:p>
          <a:p>
            <a:pPr lvl="1"/>
            <a:r>
              <a:rPr lang="en-US" dirty="0">
                <a:solidFill>
                  <a:schemeClr val="bg1"/>
                </a:solidFill>
              </a:rPr>
              <a:t>Stationarity (stable behavior over time)</a:t>
            </a:r>
          </a:p>
        </p:txBody>
      </p:sp>
      <p:sp>
        <p:nvSpPr>
          <p:cNvPr id="10" name="Arrow: Down 3">
            <a:extLst>
              <a:ext uri="{FF2B5EF4-FFF2-40B4-BE49-F238E27FC236}">
                <a16:creationId xmlns:a16="http://schemas.microsoft.com/office/drawing/2014/main" id="{7BF7402D-E1CF-2FC0-2C9E-41ACEF800F53}"/>
              </a:ext>
            </a:extLst>
          </p:cNvPr>
          <p:cNvSpPr/>
          <p:nvPr/>
        </p:nvSpPr>
        <p:spPr>
          <a:xfrm rot="16200000">
            <a:off x="5553608" y="-1625347"/>
            <a:ext cx="952496" cy="7776924"/>
          </a:xfrm>
          <a:prstGeom prst="down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DAE8008-B095-B3D2-13D9-C0DE27ABF7AD}"/>
              </a:ext>
            </a:extLst>
          </p:cNvPr>
          <p:cNvSpPr txBox="1"/>
          <p:nvPr/>
        </p:nvSpPr>
        <p:spPr>
          <a:xfrm>
            <a:off x="632533" y="1369874"/>
            <a:ext cx="1471878" cy="1754326"/>
          </a:xfrm>
          <a:prstGeom prst="rect">
            <a:avLst/>
          </a:prstGeom>
          <a:noFill/>
          <a:ln>
            <a:noFill/>
          </a:ln>
        </p:spPr>
        <p:txBody>
          <a:bodyPr wrap="none" rtlCol="0">
            <a:spAutoFit/>
          </a:bodyPr>
          <a:lstStyle/>
          <a:p>
            <a:r>
              <a:rPr lang="en-US" sz="3600" dirty="0">
                <a:solidFill>
                  <a:schemeClr val="bg1"/>
                </a:solidFill>
                <a:latin typeface="Helvetica Neue UltraLight" panose="02000206000000020004" pitchFamily="2" charset="0"/>
                <a:ea typeface="Helvetica Neue UltraLight" panose="02000206000000020004" pitchFamily="2" charset="0"/>
              </a:rPr>
              <a:t>Past </a:t>
            </a:r>
          </a:p>
          <a:p>
            <a:r>
              <a:rPr lang="en-US" sz="3600" dirty="0">
                <a:solidFill>
                  <a:schemeClr val="bg1"/>
                </a:solidFill>
                <a:latin typeface="Helvetica Neue UltraLight" panose="02000206000000020004" pitchFamily="2" charset="0"/>
                <a:ea typeface="Helvetica Neue UltraLight" panose="02000206000000020004" pitchFamily="2" charset="0"/>
              </a:rPr>
              <a:t>Neural</a:t>
            </a:r>
          </a:p>
          <a:p>
            <a:r>
              <a:rPr lang="en-US" sz="3600" dirty="0">
                <a:solidFill>
                  <a:schemeClr val="bg1"/>
                </a:solidFill>
                <a:latin typeface="Helvetica Neue UltraLight" panose="02000206000000020004" pitchFamily="2" charset="0"/>
                <a:ea typeface="Helvetica Neue UltraLight" panose="02000206000000020004" pitchFamily="2" charset="0"/>
              </a:rPr>
              <a:t>Activity</a:t>
            </a:r>
          </a:p>
        </p:txBody>
      </p:sp>
      <p:sp>
        <p:nvSpPr>
          <p:cNvPr id="12" name="Arrow: Down 6">
            <a:extLst>
              <a:ext uri="{FF2B5EF4-FFF2-40B4-BE49-F238E27FC236}">
                <a16:creationId xmlns:a16="http://schemas.microsoft.com/office/drawing/2014/main" id="{DC51BA6F-F7E1-A081-18F0-B49BC8083BD5}"/>
              </a:ext>
            </a:extLst>
          </p:cNvPr>
          <p:cNvSpPr/>
          <p:nvPr/>
        </p:nvSpPr>
        <p:spPr>
          <a:xfrm rot="16200000">
            <a:off x="5553608" y="1589327"/>
            <a:ext cx="952496" cy="7776924"/>
          </a:xfrm>
          <a:prstGeom prst="downArrow">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19A1604-F5FA-BA9A-756C-804510F38294}"/>
              </a:ext>
            </a:extLst>
          </p:cNvPr>
          <p:cNvSpPr txBox="1"/>
          <p:nvPr/>
        </p:nvSpPr>
        <p:spPr>
          <a:xfrm>
            <a:off x="10050606" y="1353663"/>
            <a:ext cx="1513556" cy="1754326"/>
          </a:xfrm>
          <a:prstGeom prst="rect">
            <a:avLst/>
          </a:prstGeom>
          <a:noFill/>
          <a:ln>
            <a:noFill/>
          </a:ln>
        </p:spPr>
        <p:txBody>
          <a:bodyPr wrap="none" rtlCol="0">
            <a:spAutoFit/>
          </a:bodyPr>
          <a:lstStyle/>
          <a:p>
            <a:r>
              <a:rPr lang="en-US" sz="3600">
                <a:solidFill>
                  <a:schemeClr val="bg1"/>
                </a:solidFill>
                <a:latin typeface="Helvetica Neue UltraLight" panose="02000206000000020004" pitchFamily="2" charset="0"/>
                <a:ea typeface="Helvetica Neue UltraLight" panose="02000206000000020004" pitchFamily="2" charset="0"/>
              </a:rPr>
              <a:t>Future </a:t>
            </a:r>
          </a:p>
          <a:p>
            <a:r>
              <a:rPr lang="en-US" sz="3600">
                <a:solidFill>
                  <a:schemeClr val="bg1"/>
                </a:solidFill>
                <a:latin typeface="Helvetica Neue UltraLight" panose="02000206000000020004" pitchFamily="2" charset="0"/>
                <a:ea typeface="Helvetica Neue UltraLight" panose="02000206000000020004" pitchFamily="2" charset="0"/>
              </a:rPr>
              <a:t>Neural</a:t>
            </a:r>
          </a:p>
          <a:p>
            <a:r>
              <a:rPr lang="en-US" sz="3600">
                <a:solidFill>
                  <a:schemeClr val="bg1"/>
                </a:solidFill>
                <a:latin typeface="Helvetica Neue UltraLight" panose="02000206000000020004" pitchFamily="2" charset="0"/>
                <a:ea typeface="Helvetica Neue UltraLight" panose="02000206000000020004" pitchFamily="2" charset="0"/>
              </a:rPr>
              <a:t>Activity</a:t>
            </a:r>
          </a:p>
        </p:txBody>
      </p:sp>
      <p:sp>
        <p:nvSpPr>
          <p:cNvPr id="14" name="TextBox 13">
            <a:extLst>
              <a:ext uri="{FF2B5EF4-FFF2-40B4-BE49-F238E27FC236}">
                <a16:creationId xmlns:a16="http://schemas.microsoft.com/office/drawing/2014/main" id="{5AAF11A5-7E13-D08D-DD1A-D7D9787FB849}"/>
              </a:ext>
            </a:extLst>
          </p:cNvPr>
          <p:cNvSpPr txBox="1"/>
          <p:nvPr/>
        </p:nvSpPr>
        <p:spPr>
          <a:xfrm>
            <a:off x="631543" y="4600625"/>
            <a:ext cx="1830950" cy="1754326"/>
          </a:xfrm>
          <a:prstGeom prst="rect">
            <a:avLst/>
          </a:prstGeom>
          <a:noFill/>
          <a:ln>
            <a:noFill/>
          </a:ln>
        </p:spPr>
        <p:txBody>
          <a:bodyPr wrap="none" rtlCol="0">
            <a:spAutoFit/>
          </a:bodyPr>
          <a:lstStyle/>
          <a:p>
            <a:r>
              <a:rPr lang="en-US" sz="3600">
                <a:solidFill>
                  <a:schemeClr val="bg1"/>
                </a:solidFill>
                <a:latin typeface="Helvetica Neue UltraLight" panose="02000206000000020004" pitchFamily="2" charset="0"/>
                <a:ea typeface="Helvetica Neue UltraLight" panose="02000206000000020004" pitchFamily="2" charset="0"/>
              </a:rPr>
              <a:t>Past </a:t>
            </a:r>
          </a:p>
          <a:p>
            <a:r>
              <a:rPr lang="en-US" sz="3600">
                <a:solidFill>
                  <a:schemeClr val="bg1"/>
                </a:solidFill>
                <a:latin typeface="Helvetica Neue UltraLight" panose="02000206000000020004" pitchFamily="2" charset="0"/>
                <a:ea typeface="Helvetica Neue UltraLight" panose="02000206000000020004" pitchFamily="2" charset="0"/>
              </a:rPr>
              <a:t>Social</a:t>
            </a:r>
          </a:p>
          <a:p>
            <a:r>
              <a:rPr lang="en-US" sz="3600">
                <a:solidFill>
                  <a:schemeClr val="bg1"/>
                </a:solidFill>
                <a:latin typeface="Helvetica Neue UltraLight" panose="02000206000000020004" pitchFamily="2" charset="0"/>
                <a:ea typeface="Helvetica Neue UltraLight" panose="02000206000000020004" pitchFamily="2" charset="0"/>
              </a:rPr>
              <a:t>Behavior</a:t>
            </a:r>
          </a:p>
        </p:txBody>
      </p:sp>
      <p:sp>
        <p:nvSpPr>
          <p:cNvPr id="15" name="TextBox 14">
            <a:extLst>
              <a:ext uri="{FF2B5EF4-FFF2-40B4-BE49-F238E27FC236}">
                <a16:creationId xmlns:a16="http://schemas.microsoft.com/office/drawing/2014/main" id="{227227F1-4556-DDA8-026A-A7C0E0CED7FB}"/>
              </a:ext>
            </a:extLst>
          </p:cNvPr>
          <p:cNvSpPr txBox="1"/>
          <p:nvPr/>
        </p:nvSpPr>
        <p:spPr>
          <a:xfrm>
            <a:off x="10058860" y="4525291"/>
            <a:ext cx="1830950" cy="1754326"/>
          </a:xfrm>
          <a:prstGeom prst="rect">
            <a:avLst/>
          </a:prstGeom>
          <a:noFill/>
          <a:ln>
            <a:noFill/>
          </a:ln>
        </p:spPr>
        <p:txBody>
          <a:bodyPr wrap="none" rtlCol="0">
            <a:spAutoFit/>
          </a:bodyPr>
          <a:lstStyle/>
          <a:p>
            <a:r>
              <a:rPr lang="en-US" sz="3600">
                <a:solidFill>
                  <a:schemeClr val="bg1"/>
                </a:solidFill>
                <a:latin typeface="Helvetica Neue UltraLight" panose="02000206000000020004" pitchFamily="2" charset="0"/>
                <a:ea typeface="Helvetica Neue UltraLight" panose="02000206000000020004" pitchFamily="2" charset="0"/>
              </a:rPr>
              <a:t>Future</a:t>
            </a:r>
          </a:p>
          <a:p>
            <a:r>
              <a:rPr lang="en-US" sz="3600">
                <a:solidFill>
                  <a:schemeClr val="bg1"/>
                </a:solidFill>
                <a:latin typeface="Helvetica Neue UltraLight" panose="02000206000000020004" pitchFamily="2" charset="0"/>
                <a:ea typeface="Helvetica Neue UltraLight" panose="02000206000000020004" pitchFamily="2" charset="0"/>
              </a:rPr>
              <a:t>Social</a:t>
            </a:r>
          </a:p>
          <a:p>
            <a:r>
              <a:rPr lang="en-US" sz="3600">
                <a:solidFill>
                  <a:schemeClr val="bg1"/>
                </a:solidFill>
                <a:latin typeface="Helvetica Neue UltraLight" panose="02000206000000020004" pitchFamily="2" charset="0"/>
                <a:ea typeface="Helvetica Neue UltraLight" panose="02000206000000020004" pitchFamily="2" charset="0"/>
              </a:rPr>
              <a:t>Behavior</a:t>
            </a:r>
          </a:p>
        </p:txBody>
      </p:sp>
      <p:sp>
        <p:nvSpPr>
          <p:cNvPr id="4" name="Arrow: Down 7">
            <a:extLst>
              <a:ext uri="{FF2B5EF4-FFF2-40B4-BE49-F238E27FC236}">
                <a16:creationId xmlns:a16="http://schemas.microsoft.com/office/drawing/2014/main" id="{8951312C-6482-9D65-2B23-075C116EF150}"/>
              </a:ext>
            </a:extLst>
          </p:cNvPr>
          <p:cNvSpPr/>
          <p:nvPr/>
        </p:nvSpPr>
        <p:spPr>
          <a:xfrm rot="16200000">
            <a:off x="3605498" y="567931"/>
            <a:ext cx="3946539" cy="6825667"/>
          </a:xfrm>
          <a:custGeom>
            <a:avLst/>
            <a:gdLst>
              <a:gd name="connsiteX0" fmla="*/ 0 w 609600"/>
              <a:gd name="connsiteY0" fmla="*/ 6400800 h 6705600"/>
              <a:gd name="connsiteX1" fmla="*/ 152400 w 609600"/>
              <a:gd name="connsiteY1" fmla="*/ 6400800 h 6705600"/>
              <a:gd name="connsiteX2" fmla="*/ 152400 w 609600"/>
              <a:gd name="connsiteY2" fmla="*/ 0 h 6705600"/>
              <a:gd name="connsiteX3" fmla="*/ 457200 w 609600"/>
              <a:gd name="connsiteY3" fmla="*/ 0 h 6705600"/>
              <a:gd name="connsiteX4" fmla="*/ 457200 w 609600"/>
              <a:gd name="connsiteY4" fmla="*/ 6400800 h 6705600"/>
              <a:gd name="connsiteX5" fmla="*/ 609600 w 609600"/>
              <a:gd name="connsiteY5" fmla="*/ 6400800 h 6705600"/>
              <a:gd name="connsiteX6" fmla="*/ 304800 w 609600"/>
              <a:gd name="connsiteY6" fmla="*/ 6705600 h 6705600"/>
              <a:gd name="connsiteX7" fmla="*/ 0 w 609600"/>
              <a:gd name="connsiteY7" fmla="*/ 6400800 h 6705600"/>
              <a:gd name="connsiteX0" fmla="*/ 0 w 1347850"/>
              <a:gd name="connsiteY0" fmla="*/ 6472052 h 6776852"/>
              <a:gd name="connsiteX1" fmla="*/ 152400 w 1347850"/>
              <a:gd name="connsiteY1" fmla="*/ 6472052 h 6776852"/>
              <a:gd name="connsiteX2" fmla="*/ 152400 w 1347850"/>
              <a:gd name="connsiteY2" fmla="*/ 71252 h 6776852"/>
              <a:gd name="connsiteX3" fmla="*/ 1347850 w 1347850"/>
              <a:gd name="connsiteY3" fmla="*/ 0 h 6776852"/>
              <a:gd name="connsiteX4" fmla="*/ 457200 w 1347850"/>
              <a:gd name="connsiteY4" fmla="*/ 6472052 h 6776852"/>
              <a:gd name="connsiteX5" fmla="*/ 609600 w 1347850"/>
              <a:gd name="connsiteY5" fmla="*/ 6472052 h 6776852"/>
              <a:gd name="connsiteX6" fmla="*/ 304800 w 1347850"/>
              <a:gd name="connsiteY6" fmla="*/ 6776852 h 6776852"/>
              <a:gd name="connsiteX7" fmla="*/ 0 w 1347850"/>
              <a:gd name="connsiteY7" fmla="*/ 6472052 h 6776852"/>
              <a:gd name="connsiteX0" fmla="*/ 0 w 1347850"/>
              <a:gd name="connsiteY0" fmla="*/ 6472052 h 6776852"/>
              <a:gd name="connsiteX1" fmla="*/ 152400 w 1347850"/>
              <a:gd name="connsiteY1" fmla="*/ 6472052 h 6776852"/>
              <a:gd name="connsiteX2" fmla="*/ 971797 w 1347850"/>
              <a:gd name="connsiteY2" fmla="*/ 106878 h 6776852"/>
              <a:gd name="connsiteX3" fmla="*/ 1347850 w 1347850"/>
              <a:gd name="connsiteY3" fmla="*/ 0 h 6776852"/>
              <a:gd name="connsiteX4" fmla="*/ 457200 w 1347850"/>
              <a:gd name="connsiteY4" fmla="*/ 6472052 h 6776852"/>
              <a:gd name="connsiteX5" fmla="*/ 609600 w 1347850"/>
              <a:gd name="connsiteY5" fmla="*/ 6472052 h 6776852"/>
              <a:gd name="connsiteX6" fmla="*/ 304800 w 1347850"/>
              <a:gd name="connsiteY6" fmla="*/ 6776852 h 6776852"/>
              <a:gd name="connsiteX7" fmla="*/ 0 w 1347850"/>
              <a:gd name="connsiteY7" fmla="*/ 6472052 h 6776852"/>
              <a:gd name="connsiteX0" fmla="*/ 0 w 2202874"/>
              <a:gd name="connsiteY0" fmla="*/ 6365174 h 6669974"/>
              <a:gd name="connsiteX1" fmla="*/ 152400 w 2202874"/>
              <a:gd name="connsiteY1" fmla="*/ 6365174 h 6669974"/>
              <a:gd name="connsiteX2" fmla="*/ 971797 w 2202874"/>
              <a:gd name="connsiteY2" fmla="*/ 0 h 6669974"/>
              <a:gd name="connsiteX3" fmla="*/ 2202874 w 2202874"/>
              <a:gd name="connsiteY3" fmla="*/ 154380 h 6669974"/>
              <a:gd name="connsiteX4" fmla="*/ 457200 w 2202874"/>
              <a:gd name="connsiteY4" fmla="*/ 6365174 h 6669974"/>
              <a:gd name="connsiteX5" fmla="*/ 609600 w 2202874"/>
              <a:gd name="connsiteY5" fmla="*/ 6365174 h 6669974"/>
              <a:gd name="connsiteX6" fmla="*/ 304800 w 2202874"/>
              <a:gd name="connsiteY6" fmla="*/ 6669974 h 6669974"/>
              <a:gd name="connsiteX7" fmla="*/ 0 w 2202874"/>
              <a:gd name="connsiteY7" fmla="*/ 6365174 h 6669974"/>
              <a:gd name="connsiteX0" fmla="*/ 0 w 2202874"/>
              <a:gd name="connsiteY0" fmla="*/ 6210795 h 6515595"/>
              <a:gd name="connsiteX1" fmla="*/ 152400 w 2202874"/>
              <a:gd name="connsiteY1" fmla="*/ 6210795 h 6515595"/>
              <a:gd name="connsiteX2" fmla="*/ 1933698 w 2202874"/>
              <a:gd name="connsiteY2" fmla="*/ 0 h 6515595"/>
              <a:gd name="connsiteX3" fmla="*/ 2202874 w 2202874"/>
              <a:gd name="connsiteY3" fmla="*/ 1 h 6515595"/>
              <a:gd name="connsiteX4" fmla="*/ 457200 w 2202874"/>
              <a:gd name="connsiteY4" fmla="*/ 6210795 h 6515595"/>
              <a:gd name="connsiteX5" fmla="*/ 609600 w 2202874"/>
              <a:gd name="connsiteY5" fmla="*/ 6210795 h 6515595"/>
              <a:gd name="connsiteX6" fmla="*/ 304800 w 2202874"/>
              <a:gd name="connsiteY6" fmla="*/ 6515595 h 6515595"/>
              <a:gd name="connsiteX7" fmla="*/ 0 w 2202874"/>
              <a:gd name="connsiteY7" fmla="*/ 6210795 h 6515595"/>
              <a:gd name="connsiteX0" fmla="*/ 0 w 2220993"/>
              <a:gd name="connsiteY0" fmla="*/ 6210795 h 6515595"/>
              <a:gd name="connsiteX1" fmla="*/ 152400 w 2220993"/>
              <a:gd name="connsiteY1" fmla="*/ 6210795 h 6515595"/>
              <a:gd name="connsiteX2" fmla="*/ 1933698 w 2220993"/>
              <a:gd name="connsiteY2" fmla="*/ 0 h 6515595"/>
              <a:gd name="connsiteX3" fmla="*/ 2202874 w 2220993"/>
              <a:gd name="connsiteY3" fmla="*/ 1 h 6515595"/>
              <a:gd name="connsiteX4" fmla="*/ 457200 w 2220993"/>
              <a:gd name="connsiteY4" fmla="*/ 6210795 h 6515595"/>
              <a:gd name="connsiteX5" fmla="*/ 609600 w 2220993"/>
              <a:gd name="connsiteY5" fmla="*/ 6210795 h 6515595"/>
              <a:gd name="connsiteX6" fmla="*/ 304800 w 2220993"/>
              <a:gd name="connsiteY6" fmla="*/ 6515595 h 6515595"/>
              <a:gd name="connsiteX7" fmla="*/ 0 w 2220993"/>
              <a:gd name="connsiteY7" fmla="*/ 6210795 h 6515595"/>
              <a:gd name="connsiteX0" fmla="*/ 0 w 2220993"/>
              <a:gd name="connsiteY0" fmla="*/ 6210795 h 6515595"/>
              <a:gd name="connsiteX1" fmla="*/ 152400 w 2220993"/>
              <a:gd name="connsiteY1" fmla="*/ 6210795 h 6515595"/>
              <a:gd name="connsiteX2" fmla="*/ 1933698 w 2220993"/>
              <a:gd name="connsiteY2" fmla="*/ 0 h 6515595"/>
              <a:gd name="connsiteX3" fmla="*/ 2202874 w 2220993"/>
              <a:gd name="connsiteY3" fmla="*/ 1 h 6515595"/>
              <a:gd name="connsiteX4" fmla="*/ 457200 w 2220993"/>
              <a:gd name="connsiteY4" fmla="*/ 6210795 h 6515595"/>
              <a:gd name="connsiteX5" fmla="*/ 609600 w 2220993"/>
              <a:gd name="connsiteY5" fmla="*/ 6210795 h 6515595"/>
              <a:gd name="connsiteX6" fmla="*/ 304800 w 2220993"/>
              <a:gd name="connsiteY6" fmla="*/ 6515595 h 6515595"/>
              <a:gd name="connsiteX7" fmla="*/ 0 w 2220993"/>
              <a:gd name="connsiteY7" fmla="*/ 6210795 h 65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993" h="6515595">
                <a:moveTo>
                  <a:pt x="0" y="6210795"/>
                </a:moveTo>
                <a:lnTo>
                  <a:pt x="152400" y="6210795"/>
                </a:lnTo>
                <a:cubicBezTo>
                  <a:pt x="746166" y="4140530"/>
                  <a:pt x="2004950" y="2260270"/>
                  <a:pt x="1933698" y="0"/>
                </a:cubicBezTo>
                <a:lnTo>
                  <a:pt x="2202874" y="1"/>
                </a:lnTo>
                <a:cubicBezTo>
                  <a:pt x="2392880" y="2295901"/>
                  <a:pt x="1039091" y="4140530"/>
                  <a:pt x="457200" y="6210795"/>
                </a:cubicBezTo>
                <a:lnTo>
                  <a:pt x="609600" y="6210795"/>
                </a:lnTo>
                <a:lnTo>
                  <a:pt x="304800" y="6515595"/>
                </a:lnTo>
                <a:lnTo>
                  <a:pt x="0" y="6210795"/>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7">
            <a:extLst>
              <a:ext uri="{FF2B5EF4-FFF2-40B4-BE49-F238E27FC236}">
                <a16:creationId xmlns:a16="http://schemas.microsoft.com/office/drawing/2014/main" id="{BEBB5FF4-7FB6-42FB-6A1A-E69BBD46A30D}"/>
              </a:ext>
            </a:extLst>
          </p:cNvPr>
          <p:cNvSpPr/>
          <p:nvPr/>
        </p:nvSpPr>
        <p:spPr>
          <a:xfrm rot="5400000" flipV="1">
            <a:off x="3605499" y="347303"/>
            <a:ext cx="3946539" cy="6825668"/>
          </a:xfrm>
          <a:custGeom>
            <a:avLst/>
            <a:gdLst>
              <a:gd name="connsiteX0" fmla="*/ 0 w 609600"/>
              <a:gd name="connsiteY0" fmla="*/ 6400800 h 6705600"/>
              <a:gd name="connsiteX1" fmla="*/ 152400 w 609600"/>
              <a:gd name="connsiteY1" fmla="*/ 6400800 h 6705600"/>
              <a:gd name="connsiteX2" fmla="*/ 152400 w 609600"/>
              <a:gd name="connsiteY2" fmla="*/ 0 h 6705600"/>
              <a:gd name="connsiteX3" fmla="*/ 457200 w 609600"/>
              <a:gd name="connsiteY3" fmla="*/ 0 h 6705600"/>
              <a:gd name="connsiteX4" fmla="*/ 457200 w 609600"/>
              <a:gd name="connsiteY4" fmla="*/ 6400800 h 6705600"/>
              <a:gd name="connsiteX5" fmla="*/ 609600 w 609600"/>
              <a:gd name="connsiteY5" fmla="*/ 6400800 h 6705600"/>
              <a:gd name="connsiteX6" fmla="*/ 304800 w 609600"/>
              <a:gd name="connsiteY6" fmla="*/ 6705600 h 6705600"/>
              <a:gd name="connsiteX7" fmla="*/ 0 w 609600"/>
              <a:gd name="connsiteY7" fmla="*/ 6400800 h 6705600"/>
              <a:gd name="connsiteX0" fmla="*/ 0 w 1347850"/>
              <a:gd name="connsiteY0" fmla="*/ 6472052 h 6776852"/>
              <a:gd name="connsiteX1" fmla="*/ 152400 w 1347850"/>
              <a:gd name="connsiteY1" fmla="*/ 6472052 h 6776852"/>
              <a:gd name="connsiteX2" fmla="*/ 152400 w 1347850"/>
              <a:gd name="connsiteY2" fmla="*/ 71252 h 6776852"/>
              <a:gd name="connsiteX3" fmla="*/ 1347850 w 1347850"/>
              <a:gd name="connsiteY3" fmla="*/ 0 h 6776852"/>
              <a:gd name="connsiteX4" fmla="*/ 457200 w 1347850"/>
              <a:gd name="connsiteY4" fmla="*/ 6472052 h 6776852"/>
              <a:gd name="connsiteX5" fmla="*/ 609600 w 1347850"/>
              <a:gd name="connsiteY5" fmla="*/ 6472052 h 6776852"/>
              <a:gd name="connsiteX6" fmla="*/ 304800 w 1347850"/>
              <a:gd name="connsiteY6" fmla="*/ 6776852 h 6776852"/>
              <a:gd name="connsiteX7" fmla="*/ 0 w 1347850"/>
              <a:gd name="connsiteY7" fmla="*/ 6472052 h 6776852"/>
              <a:gd name="connsiteX0" fmla="*/ 0 w 1347850"/>
              <a:gd name="connsiteY0" fmla="*/ 6472052 h 6776852"/>
              <a:gd name="connsiteX1" fmla="*/ 152400 w 1347850"/>
              <a:gd name="connsiteY1" fmla="*/ 6472052 h 6776852"/>
              <a:gd name="connsiteX2" fmla="*/ 971797 w 1347850"/>
              <a:gd name="connsiteY2" fmla="*/ 106878 h 6776852"/>
              <a:gd name="connsiteX3" fmla="*/ 1347850 w 1347850"/>
              <a:gd name="connsiteY3" fmla="*/ 0 h 6776852"/>
              <a:gd name="connsiteX4" fmla="*/ 457200 w 1347850"/>
              <a:gd name="connsiteY4" fmla="*/ 6472052 h 6776852"/>
              <a:gd name="connsiteX5" fmla="*/ 609600 w 1347850"/>
              <a:gd name="connsiteY5" fmla="*/ 6472052 h 6776852"/>
              <a:gd name="connsiteX6" fmla="*/ 304800 w 1347850"/>
              <a:gd name="connsiteY6" fmla="*/ 6776852 h 6776852"/>
              <a:gd name="connsiteX7" fmla="*/ 0 w 1347850"/>
              <a:gd name="connsiteY7" fmla="*/ 6472052 h 6776852"/>
              <a:gd name="connsiteX0" fmla="*/ 0 w 2202874"/>
              <a:gd name="connsiteY0" fmla="*/ 6365174 h 6669974"/>
              <a:gd name="connsiteX1" fmla="*/ 152400 w 2202874"/>
              <a:gd name="connsiteY1" fmla="*/ 6365174 h 6669974"/>
              <a:gd name="connsiteX2" fmla="*/ 971797 w 2202874"/>
              <a:gd name="connsiteY2" fmla="*/ 0 h 6669974"/>
              <a:gd name="connsiteX3" fmla="*/ 2202874 w 2202874"/>
              <a:gd name="connsiteY3" fmla="*/ 154380 h 6669974"/>
              <a:gd name="connsiteX4" fmla="*/ 457200 w 2202874"/>
              <a:gd name="connsiteY4" fmla="*/ 6365174 h 6669974"/>
              <a:gd name="connsiteX5" fmla="*/ 609600 w 2202874"/>
              <a:gd name="connsiteY5" fmla="*/ 6365174 h 6669974"/>
              <a:gd name="connsiteX6" fmla="*/ 304800 w 2202874"/>
              <a:gd name="connsiteY6" fmla="*/ 6669974 h 6669974"/>
              <a:gd name="connsiteX7" fmla="*/ 0 w 2202874"/>
              <a:gd name="connsiteY7" fmla="*/ 6365174 h 6669974"/>
              <a:gd name="connsiteX0" fmla="*/ 0 w 2202874"/>
              <a:gd name="connsiteY0" fmla="*/ 6210795 h 6515595"/>
              <a:gd name="connsiteX1" fmla="*/ 152400 w 2202874"/>
              <a:gd name="connsiteY1" fmla="*/ 6210795 h 6515595"/>
              <a:gd name="connsiteX2" fmla="*/ 1933698 w 2202874"/>
              <a:gd name="connsiteY2" fmla="*/ 0 h 6515595"/>
              <a:gd name="connsiteX3" fmla="*/ 2202874 w 2202874"/>
              <a:gd name="connsiteY3" fmla="*/ 1 h 6515595"/>
              <a:gd name="connsiteX4" fmla="*/ 457200 w 2202874"/>
              <a:gd name="connsiteY4" fmla="*/ 6210795 h 6515595"/>
              <a:gd name="connsiteX5" fmla="*/ 609600 w 2202874"/>
              <a:gd name="connsiteY5" fmla="*/ 6210795 h 6515595"/>
              <a:gd name="connsiteX6" fmla="*/ 304800 w 2202874"/>
              <a:gd name="connsiteY6" fmla="*/ 6515595 h 6515595"/>
              <a:gd name="connsiteX7" fmla="*/ 0 w 2202874"/>
              <a:gd name="connsiteY7" fmla="*/ 6210795 h 6515595"/>
              <a:gd name="connsiteX0" fmla="*/ 0 w 2220993"/>
              <a:gd name="connsiteY0" fmla="*/ 6210795 h 6515595"/>
              <a:gd name="connsiteX1" fmla="*/ 152400 w 2220993"/>
              <a:gd name="connsiteY1" fmla="*/ 6210795 h 6515595"/>
              <a:gd name="connsiteX2" fmla="*/ 1933698 w 2220993"/>
              <a:gd name="connsiteY2" fmla="*/ 0 h 6515595"/>
              <a:gd name="connsiteX3" fmla="*/ 2202874 w 2220993"/>
              <a:gd name="connsiteY3" fmla="*/ 1 h 6515595"/>
              <a:gd name="connsiteX4" fmla="*/ 457200 w 2220993"/>
              <a:gd name="connsiteY4" fmla="*/ 6210795 h 6515595"/>
              <a:gd name="connsiteX5" fmla="*/ 609600 w 2220993"/>
              <a:gd name="connsiteY5" fmla="*/ 6210795 h 6515595"/>
              <a:gd name="connsiteX6" fmla="*/ 304800 w 2220993"/>
              <a:gd name="connsiteY6" fmla="*/ 6515595 h 6515595"/>
              <a:gd name="connsiteX7" fmla="*/ 0 w 2220993"/>
              <a:gd name="connsiteY7" fmla="*/ 6210795 h 6515595"/>
              <a:gd name="connsiteX0" fmla="*/ 0 w 2220993"/>
              <a:gd name="connsiteY0" fmla="*/ 6210795 h 6515595"/>
              <a:gd name="connsiteX1" fmla="*/ 152400 w 2220993"/>
              <a:gd name="connsiteY1" fmla="*/ 6210795 h 6515595"/>
              <a:gd name="connsiteX2" fmla="*/ 1933698 w 2220993"/>
              <a:gd name="connsiteY2" fmla="*/ 0 h 6515595"/>
              <a:gd name="connsiteX3" fmla="*/ 2202874 w 2220993"/>
              <a:gd name="connsiteY3" fmla="*/ 1 h 6515595"/>
              <a:gd name="connsiteX4" fmla="*/ 457200 w 2220993"/>
              <a:gd name="connsiteY4" fmla="*/ 6210795 h 6515595"/>
              <a:gd name="connsiteX5" fmla="*/ 609600 w 2220993"/>
              <a:gd name="connsiteY5" fmla="*/ 6210795 h 6515595"/>
              <a:gd name="connsiteX6" fmla="*/ 304800 w 2220993"/>
              <a:gd name="connsiteY6" fmla="*/ 6515595 h 6515595"/>
              <a:gd name="connsiteX7" fmla="*/ 0 w 2220993"/>
              <a:gd name="connsiteY7" fmla="*/ 6210795 h 65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993" h="6515595">
                <a:moveTo>
                  <a:pt x="0" y="6210795"/>
                </a:moveTo>
                <a:lnTo>
                  <a:pt x="152400" y="6210795"/>
                </a:lnTo>
                <a:cubicBezTo>
                  <a:pt x="746166" y="4140530"/>
                  <a:pt x="2004950" y="2260270"/>
                  <a:pt x="1933698" y="0"/>
                </a:cubicBezTo>
                <a:lnTo>
                  <a:pt x="2202874" y="1"/>
                </a:lnTo>
                <a:cubicBezTo>
                  <a:pt x="2392880" y="2295901"/>
                  <a:pt x="1039091" y="4140530"/>
                  <a:pt x="457200" y="6210795"/>
                </a:cubicBezTo>
                <a:lnTo>
                  <a:pt x="609600" y="6210795"/>
                </a:lnTo>
                <a:lnTo>
                  <a:pt x="304800" y="6515595"/>
                </a:lnTo>
                <a:lnTo>
                  <a:pt x="0" y="6210795"/>
                </a:lnTo>
                <a:close/>
              </a:path>
            </a:pathLst>
          </a:cu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8AF906-6104-4E78-842F-F7DA9B2C12CE}"/>
              </a:ext>
            </a:extLst>
          </p:cNvPr>
          <p:cNvSpPr txBox="1"/>
          <p:nvPr/>
        </p:nvSpPr>
        <p:spPr>
          <a:xfrm>
            <a:off x="2459839" y="3470328"/>
            <a:ext cx="7927811" cy="646331"/>
          </a:xfrm>
          <a:prstGeom prst="rect">
            <a:avLst/>
          </a:prstGeom>
          <a:solidFill>
            <a:schemeClr val="tx1"/>
          </a:solidFill>
        </p:spPr>
        <p:txBody>
          <a:bodyPr wrap="none" rtlCol="0">
            <a:spAutoFit/>
          </a:bodyPr>
          <a:lstStyle/>
          <a:p>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How much are predictions improved?</a:t>
            </a:r>
          </a:p>
        </p:txBody>
      </p:sp>
      <p:sp>
        <p:nvSpPr>
          <p:cNvPr id="17" name="Title 1">
            <a:extLst>
              <a:ext uri="{FF2B5EF4-FFF2-40B4-BE49-F238E27FC236}">
                <a16:creationId xmlns:a16="http://schemas.microsoft.com/office/drawing/2014/main" id="{AC5AE45F-42A2-2DCA-B594-E3108B168EB7}"/>
              </a:ext>
            </a:extLst>
          </p:cNvPr>
          <p:cNvSpPr>
            <a:spLocks noGrp="1"/>
          </p:cNvSpPr>
          <p:nvPr>
            <p:ph type="title"/>
          </p:nvPr>
        </p:nvSpPr>
        <p:spPr>
          <a:xfrm>
            <a:off x="2090811" y="173396"/>
            <a:ext cx="8010378" cy="1021223"/>
          </a:xfrm>
        </p:spPr>
        <p:txBody>
          <a:bodyPr/>
          <a:lstStyle/>
          <a:p>
            <a:pPr algn="ctr"/>
            <a:r>
              <a:rPr lang="en-US" dirty="0">
                <a:solidFill>
                  <a:schemeClr val="bg1"/>
                </a:solidFill>
                <a:latin typeface="Helvetica Neue Light" panose="02000403000000020004" pitchFamily="2" charset="0"/>
                <a:ea typeface="Helvetica Neue Light" panose="02000403000000020004" pitchFamily="2" charset="0"/>
              </a:rPr>
              <a:t>Predictive Power?</a:t>
            </a:r>
          </a:p>
        </p:txBody>
      </p:sp>
    </p:spTree>
    <p:extLst>
      <p:ext uri="{BB962C8B-B14F-4D97-AF65-F5344CB8AC3E}">
        <p14:creationId xmlns:p14="http://schemas.microsoft.com/office/powerpoint/2010/main" val="31766885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6082</TotalTime>
  <Words>3688</Words>
  <Application>Microsoft Macintosh PowerPoint</Application>
  <PresentationFormat>Widescreen</PresentationFormat>
  <Paragraphs>605</Paragraphs>
  <Slides>41</Slides>
  <Notes>23</Notes>
  <HiddenSlides>5</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41</vt:i4>
      </vt:variant>
    </vt:vector>
  </HeadingPairs>
  <TitlesOfParts>
    <vt:vector size="55" baseType="lpstr">
      <vt:lpstr>Aptos</vt:lpstr>
      <vt:lpstr>Aptos Display</vt:lpstr>
      <vt:lpstr>Arial</vt:lpstr>
      <vt:lpstr>Calibri</vt:lpstr>
      <vt:lpstr>Helvetica</vt:lpstr>
      <vt:lpstr>Helvetica Neue</vt:lpstr>
      <vt:lpstr>Helvetica Neue Light</vt:lpstr>
      <vt:lpstr>Helvetica Neue Medium</vt:lpstr>
      <vt:lpstr>Helvetica Neue Thin</vt:lpstr>
      <vt:lpstr>Helvetica Neue UltraLight</vt:lpstr>
      <vt:lpstr>Helvetica Neue UltraLight</vt:lpstr>
      <vt:lpstr>Leelawadee UI Semilight</vt:lpstr>
      <vt:lpstr>Tw Cen MT</vt:lpstr>
      <vt:lpstr>Office Theme</vt:lpstr>
      <vt:lpstr>Causal-Temporal Identification of Markers Driving Fetal to Adult Kidney Transition</vt:lpstr>
      <vt:lpstr>What I need:  1- I need more fetal data, same age 2- I need more invitro data, same age 3- I need to talk to Max, explain method, get feedback 4- I need to present my methodologies to Jonathan/Zhongwei. 5- I need to implement my method to the data and Identify the markers driving maturity.</vt:lpstr>
      <vt:lpstr>PowerPoint Presentation</vt:lpstr>
      <vt:lpstr>PowerPoint Presentation</vt:lpstr>
      <vt:lpstr>PowerPoint Presentation</vt:lpstr>
      <vt:lpstr>The Role of Oxytocin in the MeA</vt:lpstr>
      <vt:lpstr>How do we Understand a Neural Circuit?</vt:lpstr>
      <vt:lpstr>Predictive Power?</vt:lpstr>
      <vt:lpstr>Predictive Power?</vt:lpstr>
      <vt:lpstr>Predictive Power?</vt:lpstr>
      <vt:lpstr>Predictive Power?</vt:lpstr>
      <vt:lpstr>PowerPoint Presentation</vt:lpstr>
      <vt:lpstr>      Markerless Labeling with SLEAP</vt:lpstr>
      <vt:lpstr>      Autoencoder (Refinement through Bottleneck)</vt:lpstr>
      <vt:lpstr>Extraction of Features Underlying Behavior - PCA</vt:lpstr>
      <vt:lpstr>PowerPoint Presentation</vt:lpstr>
      <vt:lpstr>Predictive Power?</vt:lpstr>
      <vt:lpstr>Granger Causality</vt:lpstr>
      <vt:lpstr>PowerPoint Presentation</vt:lpstr>
      <vt:lpstr>TACI Optimization Process </vt:lpstr>
      <vt:lpstr>TACI Optimization Process </vt:lpstr>
      <vt:lpstr>PowerPoint Presentation</vt:lpstr>
      <vt:lpstr>PowerPoint Presentation</vt:lpstr>
      <vt:lpstr>Surrogate Data</vt:lpstr>
      <vt:lpstr>TACI Training</vt:lpstr>
      <vt:lpstr>Here show an example of the model </vt:lpstr>
      <vt:lpstr>TACI Output and CSGI</vt:lpstr>
      <vt:lpstr>TACI Optimization Process </vt:lpstr>
      <vt:lpstr>TACI Optimization Process </vt:lpstr>
      <vt:lpstr>Surrogate Data</vt:lpstr>
      <vt:lpstr>Temporal Autoencoders for Causal Inference </vt:lpstr>
      <vt:lpstr>Autoencoder parameters</vt:lpstr>
      <vt:lpstr>Autoencoder parameters</vt:lpstr>
      <vt:lpstr>What happens if parameter are wrong</vt:lpstr>
      <vt:lpstr>Parameter Optimization</vt:lpstr>
      <vt:lpstr>PowerPoint Presentation</vt:lpstr>
      <vt:lpstr>PowerPoint Presentation</vt:lpstr>
      <vt:lpstr>PowerPoint Presentation</vt:lpstr>
      <vt:lpstr>Conclusion </vt:lpstr>
      <vt:lpstr>Big take away</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Omid Sajjadi</dc:creator>
  <cp:lastModifiedBy>Omid Sajjadi</cp:lastModifiedBy>
  <cp:revision>44</cp:revision>
  <dcterms:created xsi:type="dcterms:W3CDTF">2025-04-26T23:24:54Z</dcterms:created>
  <dcterms:modified xsi:type="dcterms:W3CDTF">2025-09-22T21:02:09Z</dcterms:modified>
</cp:coreProperties>
</file>